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67" r:id="rId2"/>
    <p:sldId id="266" r:id="rId3"/>
    <p:sldId id="271" r:id="rId4"/>
    <p:sldId id="268" r:id="rId5"/>
    <p:sldId id="277" r:id="rId6"/>
    <p:sldId id="278" r:id="rId7"/>
    <p:sldId id="279" r:id="rId8"/>
    <p:sldId id="280" r:id="rId9"/>
    <p:sldId id="281" r:id="rId10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1pPr>
    <a:lvl2pPr marL="4572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2pPr>
    <a:lvl3pPr marL="9144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3pPr>
    <a:lvl4pPr marL="13716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4pPr>
    <a:lvl5pPr marL="18288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Medium Styl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5357" autoAdjust="0"/>
  </p:normalViewPr>
  <p:slideViewPr>
    <p:cSldViewPr snapToGrid="0" snapToObjects="1" showGuides="1">
      <p:cViewPr varScale="1">
        <p:scale>
          <a:sx n="89" d="100"/>
          <a:sy n="89" d="100"/>
        </p:scale>
        <p:origin x="-936" y="-1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handoutMaster" Target="handoutMasters/handoutMaster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dirty="0">
                <a:latin typeface="Myriad Pro"/>
              </a:defRPr>
            </a:lvl1pPr>
          </a:lstStyle>
          <a:p>
            <a:pPr>
              <a:defRPr/>
            </a:pPr>
            <a:endParaRPr lang="en-US" dirty="0">
              <a:latin typeface="Arial"/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Myriad Pro"/>
              </a:defRPr>
            </a:lvl1pPr>
          </a:lstStyle>
          <a:p>
            <a:pPr>
              <a:defRPr/>
            </a:pPr>
            <a:fld id="{1FCE4695-D592-6245-BD28-D420B012DF37}" type="datetimeFigureOut">
              <a:rPr lang="en-US">
                <a:latin typeface="Arial"/>
              </a:rPr>
              <a:pPr>
                <a:defRPr/>
              </a:pPr>
              <a:t>6/5/12</a:t>
            </a:fld>
            <a:endParaRPr lang="en-US" dirty="0">
              <a:latin typeface="Arial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dirty="0">
                <a:latin typeface="Myriad Pro"/>
              </a:defRPr>
            </a:lvl1pPr>
          </a:lstStyle>
          <a:p>
            <a:pPr>
              <a:defRPr/>
            </a:pPr>
            <a:endParaRPr lang="en-US" dirty="0">
              <a:latin typeface="Arial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Myriad Pro"/>
              </a:defRPr>
            </a:lvl1pPr>
          </a:lstStyle>
          <a:p>
            <a:pPr>
              <a:defRPr/>
            </a:pPr>
            <a:fld id="{FDDA58FA-5B02-5649-8FAC-4C9EC286D128}" type="slidenum">
              <a:rPr lang="en-US">
                <a:latin typeface="Arial"/>
              </a:rPr>
              <a:pPr>
                <a:defRPr/>
              </a:pPr>
              <a:t>‹#›</a:t>
            </a:fld>
            <a:endParaRPr lang="en-US" dirty="0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3781263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dirty="0">
                <a:latin typeface="Arial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smtClean="0">
                <a:latin typeface="Arial"/>
              </a:defRPr>
            </a:lvl1pPr>
          </a:lstStyle>
          <a:p>
            <a:pPr>
              <a:defRPr/>
            </a:pPr>
            <a:fld id="{7DA85663-1D22-B64C-BC35-73335C8BE00D}" type="datetimeFigureOut">
              <a:rPr lang="en-US" smtClean="0"/>
              <a:pPr>
                <a:defRPr/>
              </a:pPr>
              <a:t>6/5/12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dirty="0" smtClean="0"/>
              <a:t>Click to edit Master text styles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dirty="0">
                <a:latin typeface="Arial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smtClean="0">
                <a:latin typeface="Arial"/>
              </a:defRPr>
            </a:lvl1pPr>
          </a:lstStyle>
          <a:p>
            <a:pPr>
              <a:defRPr/>
            </a:pPr>
            <a:fld id="{393DD960-72E1-464D-AE80-6FB8F79377FC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52634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ＭＳ Ｐゴシック" charset="0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1638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en-US" u="none" dirty="0" smtClean="0"/>
              <a:t>http://</a:t>
            </a:r>
            <a:r>
              <a:rPr lang="en-US" u="none" dirty="0" err="1" smtClean="0"/>
              <a:t>walch.com</a:t>
            </a:r>
            <a:r>
              <a:rPr lang="en-US" u="none" dirty="0" smtClean="0"/>
              <a:t>/</a:t>
            </a:r>
            <a:r>
              <a:rPr lang="en-US" u="none" dirty="0" err="1" smtClean="0"/>
              <a:t>wu</a:t>
            </a:r>
            <a:r>
              <a:rPr lang="en-US" u="none" dirty="0" smtClean="0"/>
              <a:t>/CAU3L7S1Newspaper</a:t>
            </a:r>
          </a:p>
          <a:p>
            <a:pPr eaLnBrk="1" hangingPunct="1">
              <a:spcBef>
                <a:spcPct val="0"/>
              </a:spcBef>
            </a:pPr>
            <a:endParaRPr lang="en-US" dirty="0"/>
          </a:p>
        </p:txBody>
      </p:sp>
      <p:sp>
        <p:nvSpPr>
          <p:cNvPr id="1638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4F0A7FD1-E825-A244-BC57-79E8F974E048}" type="slidenum">
              <a:rPr lang="en-US" sz="1200">
                <a:latin typeface="Arial"/>
              </a:rPr>
              <a:pPr eaLnBrk="1" hangingPunct="1"/>
              <a:t>1</a:t>
            </a:fld>
            <a:endParaRPr lang="en-US" sz="1200" dirty="0">
              <a:latin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18434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rtl="0"/>
            <a:r>
              <a:rPr lang="en-US" b="1" dirty="0"/>
              <a:t>Common Core Georgia Performance Standard: </a:t>
            </a:r>
            <a:r>
              <a:rPr lang="de-DE" sz="1200" b="0" i="0" u="none" strike="noStrike" kern="1200" baseline="0" dirty="0" smtClean="0">
                <a:solidFill>
                  <a:schemeClr val="tx1"/>
                </a:solidFill>
                <a:latin typeface="Arial"/>
                <a:ea typeface="ＭＳ Ｐゴシック" charset="0"/>
                <a:cs typeface="ＭＳ Ｐゴシック" charset="0"/>
              </a:rPr>
              <a:t>MCC9–12.F.BF.1b</a:t>
            </a:r>
            <a:endParaRPr lang="en-US" sz="1200" b="0" i="0" u="none" strike="noStrike" kern="1200" baseline="0" dirty="0" smtClean="0">
              <a:solidFill>
                <a:schemeClr val="tx1"/>
              </a:solidFill>
              <a:latin typeface="Arial"/>
              <a:ea typeface="ＭＳ Ｐゴシック" charset="0"/>
              <a:cs typeface="ＭＳ Ｐゴシック" charset="0"/>
            </a:endParaRPr>
          </a:p>
          <a:p>
            <a:pPr marL="0" marR="0" indent="0" algn="l" defTabSz="4572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200" b="0" i="0" u="none" strike="noStrike" kern="1200" baseline="0" dirty="0" smtClean="0">
              <a:solidFill>
                <a:schemeClr val="tx1"/>
              </a:solidFill>
              <a:latin typeface="Arial"/>
              <a:ea typeface="ＭＳ Ｐゴシック" charset="0"/>
              <a:cs typeface="ＭＳ Ｐゴシック" charset="0"/>
            </a:endParaRPr>
          </a:p>
        </p:txBody>
      </p:sp>
      <p:sp>
        <p:nvSpPr>
          <p:cNvPr id="1843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5A357504-D104-4D4D-A267-0F27714739CE}" type="slidenum">
              <a:rPr lang="en-US" sz="1200">
                <a:latin typeface="Arial"/>
              </a:rPr>
              <a:pPr eaLnBrk="1" hangingPunct="1"/>
              <a:t>2</a:t>
            </a:fld>
            <a:endParaRPr lang="en-US" sz="1200" dirty="0">
              <a:latin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 smtClean="0">
              <a:ea typeface="+mn-ea"/>
              <a:cs typeface="Arial"/>
            </a:endParaRPr>
          </a:p>
        </p:txBody>
      </p:sp>
      <p:sp>
        <p:nvSpPr>
          <p:cNvPr id="2048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6F11BBCF-B2A5-114C-BB98-96AF20AFD7C4}" type="slidenum">
              <a:rPr lang="en-US" sz="1200">
                <a:latin typeface="Arial"/>
              </a:rPr>
              <a:pPr eaLnBrk="1" hangingPunct="1"/>
              <a:t>4</a:t>
            </a:fld>
            <a:endParaRPr lang="en-US" sz="1200" dirty="0">
              <a:latin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rtl="0"/>
            <a:endParaRPr lang="en-US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93DD960-72E1-464D-AE80-6FB8F79377FC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802126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rtl="0"/>
            <a:r>
              <a:rPr lang="en-US" sz="1200" b="1" i="0" u="none" strike="noStrike" kern="1200" baseline="0" dirty="0" smtClean="0">
                <a:solidFill>
                  <a:schemeClr val="tx1"/>
                </a:solidFill>
                <a:latin typeface="Arial"/>
                <a:ea typeface="ＭＳ Ｐゴシック" charset="0"/>
                <a:cs typeface="ＭＳ Ｐゴシック" charset="0"/>
              </a:rPr>
              <a:t>Connection to the Lesson</a:t>
            </a:r>
          </a:p>
          <a:p>
            <a:pPr marL="171450" indent="-171450" rtl="0">
              <a:buFont typeface="Arial"/>
              <a:buChar char="•"/>
            </a:pPr>
            <a:r>
              <a:rPr lang="en-US" sz="1200" b="0" i="0" u="none" strike="noStrike" kern="1200" baseline="0" dirty="0" smtClean="0">
                <a:solidFill>
                  <a:schemeClr val="tx1"/>
                </a:solidFill>
                <a:latin typeface="Arial"/>
                <a:ea typeface="ＭＳ Ｐゴシック" charset="0"/>
                <a:cs typeface="ＭＳ Ｐゴシック" charset="0"/>
              </a:rPr>
              <a:t>Students will extend their ability to write a rule or expression to represent a certain scenario to performing operations with these rules.</a:t>
            </a:r>
          </a:p>
          <a:p>
            <a:pPr marL="171450" indent="-171450" rtl="0">
              <a:buFont typeface="Arial"/>
              <a:buChar char="•"/>
            </a:pPr>
            <a:r>
              <a:rPr lang="en-US" sz="1200" b="0" i="0" u="none" strike="noStrike" kern="1200" baseline="0" dirty="0" smtClean="0">
                <a:solidFill>
                  <a:schemeClr val="tx1"/>
                </a:solidFill>
                <a:latin typeface="Arial"/>
                <a:ea typeface="ＭＳ Ｐゴシック" charset="0"/>
                <a:cs typeface="ＭＳ Ｐゴシック" charset="0"/>
              </a:rPr>
              <a:t>Student will need to manipulate expressions.</a:t>
            </a:r>
            <a:endParaRPr lang="en-US" baseline="0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93DD960-72E1-464D-AE80-6FB8F79377FC}" type="slidenum">
              <a:rPr lang="en-US" smtClean="0"/>
              <a:pPr>
                <a:defRPr/>
              </a:pPr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69806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Coordinate Algebra PPT bgd Warmup.jp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6751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0600" y="640567"/>
            <a:ext cx="7855776" cy="4998233"/>
          </a:xfrm>
          <a:noFill/>
          <a:ln>
            <a:noFill/>
          </a:ln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/>
                </a:solidFill>
                <a:latin typeface="Arial"/>
                <a:cs typeface="Aria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5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297863" y="5497513"/>
            <a:ext cx="728662" cy="282575"/>
          </a:xfrm>
        </p:spPr>
        <p:txBody>
          <a:bodyPr/>
          <a:lstStyle>
            <a:lvl1pPr>
              <a:defRPr sz="1800" b="1" i="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pPr>
              <a:defRPr/>
            </a:pPr>
            <a:fld id="{9F1B4337-BFC0-4740-BFA4-D4AB9F70F9C9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3"/>
          </p:nvPr>
        </p:nvSpPr>
        <p:spPr>
          <a:xfrm>
            <a:off x="1027152" y="6393706"/>
            <a:ext cx="5471926" cy="274021"/>
          </a:xfrm>
        </p:spPr>
        <p:txBody>
          <a:bodyPr/>
          <a:lstStyle>
            <a:lvl1pPr algn="l">
              <a:defRPr sz="1600">
                <a:solidFill>
                  <a:srgbClr val="008000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3.7.1: Operating on Functions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589218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45F334-9AF5-7742-8D1F-C9E3D3CD4E5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8247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8D75DF-FFC0-0846-ACC4-2648BEA3417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93060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B4FFA6-7DBD-5841-8171-A5E6A1BFB3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081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5BB7A2-86AB-E949-A127-3C564BA7399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91276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7847F7-EF29-2443-8BB7-3C30905E452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1818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6A1298-665B-9E4D-ADC7-F0DF6AFB89C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62871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20D841-8674-0147-A66E-9DBF623B753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15376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96D3C6-B11A-464F-8C26-10579C93A70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01218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AA9030-65BA-8F40-ACBB-7EBBB0B2E44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34934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Drag picture to placeholder or click icon to add</a:t>
            </a:r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7B9E9D-A502-EE43-844F-D0F4BEEFB30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2198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dirty="0">
                <a:solidFill>
                  <a:schemeClr val="tx1">
                    <a:tint val="75000"/>
                  </a:schemeClr>
                </a:solidFill>
                <a:latin typeface="Arial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dirty="0">
                <a:solidFill>
                  <a:schemeClr val="tx1">
                    <a:tint val="75000"/>
                  </a:schemeClr>
                </a:solidFill>
                <a:latin typeface="Arial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3.7.1: Operating on Functions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Arial"/>
                <a:ea typeface="+mn-ea"/>
                <a:cs typeface="+mn-cs"/>
              </a:defRPr>
            </a:lvl1pPr>
          </a:lstStyle>
          <a:p>
            <a:pPr>
              <a:defRPr/>
            </a:pPr>
            <a:fld id="{BFCA66DE-4B5C-DC46-8D49-E75625E6FCA4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3" r:id="rId1"/>
    <p:sldLayoutId id="2147483853" r:id="rId2"/>
    <p:sldLayoutId id="2147483854" r:id="rId3"/>
    <p:sldLayoutId id="2147483855" r:id="rId4"/>
    <p:sldLayoutId id="2147483856" r:id="rId5"/>
    <p:sldLayoutId id="2147483857" r:id="rId6"/>
    <p:sldLayoutId id="2147483858" r:id="rId7"/>
    <p:sldLayoutId id="2147483859" r:id="rId8"/>
    <p:sldLayoutId id="2147483860" r:id="rId9"/>
    <p:sldLayoutId id="2147483861" r:id="rId10"/>
    <p:sldLayoutId id="2147483862" r:id="rId11"/>
  </p:sldLayoutIdLst>
  <p:timing>
    <p:tnLst>
      <p:par>
        <p:cTn xmlns:p14="http://schemas.microsoft.com/office/powerpoint/2010/main" id="1" dur="indefinite" restart="never" nodeType="tmRoot"/>
      </p:par>
    </p:tnLst>
  </p:timing>
  <p:hf hd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Arial"/>
          <a:ea typeface="ＭＳ Ｐゴシック" charset="0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ＭＳ Ｐゴシック" charset="0"/>
        </a:defRPr>
      </a:lvl5pPr>
      <a:lvl6pPr marL="4572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Arial"/>
          <a:ea typeface="ＭＳ Ｐゴシック" charset="0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Arial"/>
          <a:ea typeface="ＭＳ Ｐゴシック" charset="0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Arial"/>
          <a:ea typeface="ＭＳ Ｐゴシック" charset="0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Arial"/>
          <a:ea typeface="ＭＳ Ｐゴシック" charset="0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Arial"/>
          <a:ea typeface="ＭＳ Ｐゴシック" charset="0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alch.com/wu/CAU3L7S1Newspaper" TargetMode="External"/><Relationship Id="rId4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Subtitle 1"/>
          <p:cNvSpPr>
            <a:spLocks noGrp="1"/>
          </p:cNvSpPr>
          <p:nvPr>
            <p:ph type="subTitle" idx="1"/>
          </p:nvPr>
        </p:nvSpPr>
        <p:spPr>
          <a:xfrm>
            <a:off x="641350" y="641350"/>
            <a:ext cx="7854950" cy="4997450"/>
          </a:xfrm>
        </p:spPr>
        <p:txBody>
          <a:bodyPr/>
          <a:lstStyle/>
          <a:p>
            <a:pPr eaLnBrk="1" hangingPunct="1"/>
            <a:r>
              <a:rPr lang="en-US" sz="4800" b="1" dirty="0"/>
              <a:t>Check it out!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438FB0B-076A-614A-B8EA-4B3FBF9E1B35}" type="slidenum">
              <a:rPr lang="en-US" b="1" smtClean="0"/>
              <a:pPr>
                <a:defRPr/>
              </a:pPr>
              <a:t>1</a:t>
            </a:fld>
            <a:endParaRPr lang="en-US" b="1" dirty="0"/>
          </a:p>
        </p:txBody>
      </p:sp>
      <p:pic>
        <p:nvPicPr>
          <p:cNvPr id="15364" name="Picture 5" descr="play-button-lg.png">
            <a:hlinkClick r:id="rId3"/>
          </p:cNvPr>
          <p:cNvPicPr>
            <a:picLocks noChangeAspect="1"/>
          </p:cNvPicPr>
          <p:nvPr/>
        </p:nvPicPr>
        <p:blipFill>
          <a:blip r:embed="rId4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8500" y="2095500"/>
            <a:ext cx="2654300" cy="265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Footer Placeholder 4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ubtitle 1"/>
          <p:cNvSpPr txBox="1">
            <a:spLocks/>
          </p:cNvSpPr>
          <p:nvPr/>
        </p:nvSpPr>
        <p:spPr bwMode="auto">
          <a:xfrm>
            <a:off x="640446" y="793750"/>
            <a:ext cx="7855854" cy="4986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r>
              <a:rPr lang="en-US" dirty="0">
                <a:latin typeface="Arial"/>
                <a:cs typeface="Arial"/>
              </a:rPr>
              <a:t>Newspapers are printed on large sheets of paper that are folded in half to form the pages. Each </a:t>
            </a:r>
            <a:r>
              <a:rPr lang="en-US" dirty="0" smtClean="0">
                <a:latin typeface="Arial"/>
                <a:cs typeface="Arial"/>
              </a:rPr>
              <a:t>side </a:t>
            </a:r>
            <a:r>
              <a:rPr lang="en-US" dirty="0">
                <a:latin typeface="Arial"/>
                <a:cs typeface="Arial"/>
              </a:rPr>
              <a:t>of each half is 1 page. For example, a newspaper that is made from 2 large sheets of paper </a:t>
            </a:r>
            <a:r>
              <a:rPr lang="en-US" dirty="0" smtClean="0">
                <a:latin typeface="Arial"/>
                <a:cs typeface="Arial"/>
              </a:rPr>
              <a:t>has </a:t>
            </a:r>
            <a:r>
              <a:rPr lang="en-US" dirty="0">
                <a:latin typeface="Arial"/>
                <a:cs typeface="Arial"/>
              </a:rPr>
              <a:t>8 pages. Use this information to answer the following questions</a:t>
            </a:r>
            <a:r>
              <a:rPr lang="en-US" dirty="0" smtClean="0">
                <a:latin typeface="Arial"/>
                <a:cs typeface="Arial"/>
              </a:rPr>
              <a:t>.</a:t>
            </a:r>
          </a:p>
          <a:p>
            <a:endParaRPr lang="en-US" dirty="0">
              <a:latin typeface="Arial"/>
              <a:cs typeface="Arial"/>
            </a:endParaRPr>
          </a:p>
          <a:p>
            <a:endParaRPr lang="en-US" dirty="0">
              <a:latin typeface="Arial"/>
              <a:cs typeface="Arial"/>
            </a:endParaRPr>
          </a:p>
          <a:p>
            <a:pPr marL="457200" indent="-457200">
              <a:spcAft>
                <a:spcPts val="1800"/>
              </a:spcAft>
              <a:buFont typeface="+mj-lt"/>
              <a:buAutoNum type="arabicPeriod"/>
            </a:pPr>
            <a:r>
              <a:rPr lang="en-US" dirty="0">
                <a:latin typeface="Arial"/>
                <a:cs typeface="Arial"/>
              </a:rPr>
              <a:t>If there are 10 sheets of paper in a particular newspaper issue, how many pages would there be?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>
                <a:latin typeface="Arial"/>
                <a:cs typeface="Arial"/>
              </a:rPr>
              <a:t>What page numbers would appear in the center, or on the innermost sheet of this newspaper?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9AD4152-8DB3-F340-8D70-EFF88DEF0EA3}" type="slidenum">
              <a:rPr lang="en-US" b="1" smtClean="0"/>
              <a:pPr>
                <a:defRPr/>
              </a:pPr>
              <a:t>2</a:t>
            </a:fld>
            <a:endParaRPr lang="en-US" b="1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457200" indent="-457200" algn="l">
              <a:spcAft>
                <a:spcPts val="1800"/>
              </a:spcAft>
              <a:buFont typeface="+mj-lt"/>
              <a:buAutoNum type="arabicPeriod" startAt="3"/>
            </a:pPr>
            <a:r>
              <a:rPr lang="en-US" dirty="0"/>
              <a:t>What is the sum of the numbers in the center?</a:t>
            </a:r>
          </a:p>
          <a:p>
            <a:pPr marL="457200" indent="-457200" algn="l">
              <a:spcAft>
                <a:spcPts val="1800"/>
              </a:spcAft>
              <a:buFont typeface="+mj-lt"/>
              <a:buAutoNum type="arabicPeriod" startAt="3"/>
            </a:pPr>
            <a:r>
              <a:rPr lang="en-US" dirty="0" smtClean="0"/>
              <a:t>What </a:t>
            </a:r>
            <a:r>
              <a:rPr lang="en-US" dirty="0"/>
              <a:t>is the sum of the page numbers that would appear on ANY one side of ANY sheet of </a:t>
            </a:r>
            <a:br>
              <a:rPr lang="en-US" dirty="0"/>
            </a:br>
            <a:r>
              <a:rPr lang="en-US" dirty="0"/>
              <a:t>the newspaper?</a:t>
            </a:r>
          </a:p>
          <a:p>
            <a:pPr marL="457200" indent="-457200" algn="l">
              <a:spcAft>
                <a:spcPts val="1800"/>
              </a:spcAft>
              <a:buFont typeface="+mj-lt"/>
              <a:buAutoNum type="arabicPeriod" startAt="3"/>
            </a:pPr>
            <a:r>
              <a:rPr lang="en-US" dirty="0"/>
              <a:t>What is the sum of all the page numbers of the newspaper?</a:t>
            </a:r>
          </a:p>
          <a:p>
            <a:pPr marL="457200" indent="-457200" algn="l">
              <a:buFont typeface="+mj-lt"/>
              <a:buAutoNum type="arabicPeriod" startAt="3"/>
            </a:pPr>
            <a:r>
              <a:rPr lang="en-US" dirty="0" smtClean="0"/>
              <a:t>Write </a:t>
            </a:r>
            <a:r>
              <a:rPr lang="en-US" dirty="0"/>
              <a:t>a rule in words or symbols that would give the sum of the pages for a newspaper with </a:t>
            </a:r>
            <a:r>
              <a:rPr lang="en-US" i="1" dirty="0" smtClean="0"/>
              <a:t>n</a:t>
            </a:r>
            <a:r>
              <a:rPr lang="en-US" dirty="0" smtClean="0"/>
              <a:t> </a:t>
            </a:r>
            <a:r>
              <a:rPr lang="en-US" dirty="0"/>
              <a:t>sheets of paper.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F1B4337-BFC0-4740-BFA4-D4AB9F70F9C9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2725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542925" y="641350"/>
            <a:ext cx="7930974" cy="4997450"/>
          </a:xfrm>
        </p:spPr>
        <p:txBody>
          <a:bodyPr/>
          <a:lstStyle/>
          <a:p>
            <a:pPr marL="457200" indent="-457200" algn="l">
              <a:spcAft>
                <a:spcPts val="1800"/>
              </a:spcAft>
              <a:buFont typeface="+mj-lt"/>
              <a:buAutoNum type="arabicPeriod"/>
            </a:pPr>
            <a:r>
              <a:rPr lang="en-US" dirty="0"/>
              <a:t>If there are 10 sheets of paper in a particular newspaper issue, how many pages would there be?</a:t>
            </a:r>
          </a:p>
          <a:p>
            <a:pPr marL="800100" lvl="1" indent="-342900" algn="l">
              <a:buFont typeface="Arial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Since each sheet of paper creates 4 pages when folded and printed on front and back, 10 sheets of paper would create 4 • 10 or 40 pages.</a:t>
            </a:r>
          </a:p>
          <a:p>
            <a:pPr algn="l"/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FD86E977-F7B8-7042-8100-EBBB46C22565}" type="slidenum">
              <a:rPr lang="en-US" b="1" smtClean="0"/>
              <a:pPr>
                <a:defRPr/>
              </a:pPr>
              <a:t>4</a:t>
            </a:fld>
            <a:endParaRPr lang="en-US" b="1" dirty="0"/>
          </a:p>
        </p:txBody>
      </p:sp>
      <p:sp>
        <p:nvSpPr>
          <p:cNvPr id="4" name="TextBox 3"/>
          <p:cNvSpPr txBox="1"/>
          <p:nvPr/>
        </p:nvSpPr>
        <p:spPr>
          <a:xfrm>
            <a:off x="8785697" y="5639027"/>
            <a:ext cx="18466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>
              <a:latin typeface="Arial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3.7.1: Operating on Functions</a:t>
            </a:r>
            <a:endParaRPr lang="en-US"/>
          </a:p>
        </p:txBody>
      </p:sp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marL="457200" indent="-457200" algn="l">
              <a:spcAft>
                <a:spcPts val="1200"/>
              </a:spcAft>
              <a:buFont typeface="+mj-lt"/>
              <a:buAutoNum type="arabicPeriod" startAt="2"/>
            </a:pPr>
            <a:r>
              <a:rPr lang="en-US" dirty="0"/>
              <a:t>What page numbers would appear in the center, or on the innermost sheet of this newspaper?</a:t>
            </a:r>
          </a:p>
          <a:p>
            <a:pPr marL="800100" lvl="1" indent="-342900" algn="l">
              <a:buFont typeface="Arial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Since half of 40 is 20 and the page numbering starts at 1, page numbers 20 and 21 would appear in the center. 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F1B4337-BFC0-4740-BFA4-D4AB9F70F9C9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3.7.1: Operating on Functions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914722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marL="457200" indent="-457200" algn="l">
              <a:spcAft>
                <a:spcPts val="1200"/>
              </a:spcAft>
              <a:buFont typeface="+mj-lt"/>
              <a:buAutoNum type="arabicPeriod" startAt="3"/>
            </a:pPr>
            <a:r>
              <a:rPr lang="en-US" dirty="0"/>
              <a:t>What is the sum of the numbers in the center?</a:t>
            </a:r>
          </a:p>
          <a:p>
            <a:pPr marL="800100" lvl="1" indent="-342900" algn="l">
              <a:buFont typeface="Arial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20 + 21 = 41</a:t>
            </a:r>
          </a:p>
          <a:p>
            <a:pPr algn="l"/>
            <a:endParaRPr lang="en-US" dirty="0">
              <a:solidFill>
                <a:srgbClr val="660066"/>
              </a:solidFill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F1B4337-BFC0-4740-BFA4-D4AB9F70F9C9}" type="slidenum">
              <a:rPr lang="en-US" smtClean="0"/>
              <a:pPr>
                <a:defRPr/>
              </a:pPr>
              <a:t>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3.7.1: Operating on Functions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59831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marL="457200" indent="-457200" algn="l">
              <a:spcAft>
                <a:spcPts val="1200"/>
              </a:spcAft>
              <a:buFont typeface="+mj-lt"/>
              <a:buAutoNum type="arabicPeriod" startAt="4"/>
            </a:pPr>
            <a:r>
              <a:rPr lang="en-US" dirty="0">
                <a:solidFill>
                  <a:srgbClr val="000000"/>
                </a:solidFill>
              </a:rPr>
              <a:t>What is the sum of the page numbers that would appear on ANY one side of ANY sheet of </a:t>
            </a:r>
            <a:r>
              <a:rPr lang="en-US" dirty="0" smtClean="0">
                <a:solidFill>
                  <a:srgbClr val="000000"/>
                </a:solidFill>
              </a:rPr>
              <a:t>the </a:t>
            </a:r>
            <a:r>
              <a:rPr lang="en-US" dirty="0">
                <a:solidFill>
                  <a:srgbClr val="000000"/>
                </a:solidFill>
              </a:rPr>
              <a:t>newspaper?</a:t>
            </a:r>
          </a:p>
          <a:p>
            <a:pPr marL="800100" lvl="1" indent="-342900" algn="l">
              <a:buFont typeface="Arial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Since </a:t>
            </a:r>
            <a:r>
              <a:rPr lang="en-US" sz="2400" i="1" dirty="0">
                <a:solidFill>
                  <a:srgbClr val="660066"/>
                </a:solidFill>
              </a:rPr>
              <a:t>n</a:t>
            </a:r>
            <a:r>
              <a:rPr lang="en-US" sz="2400" dirty="0">
                <a:solidFill>
                  <a:srgbClr val="660066"/>
                </a:solidFill>
              </a:rPr>
              <a:t> sheets of paper result in 4</a:t>
            </a:r>
            <a:r>
              <a:rPr lang="en-US" sz="2400" i="1" dirty="0">
                <a:solidFill>
                  <a:srgbClr val="660066"/>
                </a:solidFill>
              </a:rPr>
              <a:t>n</a:t>
            </a:r>
            <a:r>
              <a:rPr lang="en-US" sz="2400" dirty="0">
                <a:solidFill>
                  <a:srgbClr val="660066"/>
                </a:solidFill>
              </a:rPr>
              <a:t> pages, and the first page is numbered 1 instead of 0, the sum of the page numbers of any one side of one sheet is 4</a:t>
            </a:r>
            <a:r>
              <a:rPr lang="en-US" sz="2400" i="1" dirty="0">
                <a:solidFill>
                  <a:srgbClr val="660066"/>
                </a:solidFill>
              </a:rPr>
              <a:t>n</a:t>
            </a:r>
            <a:r>
              <a:rPr lang="en-US" sz="2400" dirty="0">
                <a:solidFill>
                  <a:srgbClr val="660066"/>
                </a:solidFill>
              </a:rPr>
              <a:t> + 1.</a:t>
            </a:r>
          </a:p>
          <a:p>
            <a:pPr algn="l"/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F1B4337-BFC0-4740-BFA4-D4AB9F70F9C9}" type="slidenum">
              <a:rPr lang="en-US" smtClean="0"/>
              <a:pPr>
                <a:defRPr/>
              </a:pPr>
              <a:t>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3.7.1: Operating on Functions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546619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marL="457200" indent="-457200" algn="l">
              <a:spcAft>
                <a:spcPts val="1200"/>
              </a:spcAft>
              <a:buFont typeface="+mj-lt"/>
              <a:buAutoNum type="arabicPeriod" startAt="5"/>
            </a:pPr>
            <a:r>
              <a:rPr lang="en-US" dirty="0">
                <a:solidFill>
                  <a:schemeClr val="tx1"/>
                </a:solidFill>
              </a:rPr>
              <a:t>What is the sum of all the page numbers of the newspaper?</a:t>
            </a:r>
          </a:p>
          <a:p>
            <a:pPr marL="800100" lvl="1" indent="-342900" algn="l">
              <a:spcAft>
                <a:spcPts val="1200"/>
              </a:spcAft>
              <a:buFont typeface="Arial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There are 10 sheets of paper and 20 sides. The total number of pages plus 1 is 41. Multiply this number by the number of sides</a:t>
            </a:r>
            <a:r>
              <a:rPr lang="en-US" sz="2400" dirty="0" smtClean="0">
                <a:solidFill>
                  <a:srgbClr val="660066"/>
                </a:solidFill>
              </a:rPr>
              <a:t>.</a:t>
            </a:r>
          </a:p>
          <a:p>
            <a:pPr marL="800100" lvl="1" indent="-342900" algn="l">
              <a:buFont typeface="Arial"/>
              <a:buChar char="•"/>
            </a:pPr>
            <a:r>
              <a:rPr lang="en-US" sz="2400" dirty="0" smtClean="0">
                <a:solidFill>
                  <a:srgbClr val="660066"/>
                </a:solidFill>
              </a:rPr>
              <a:t>The </a:t>
            </a:r>
            <a:r>
              <a:rPr lang="en-US" sz="2400" dirty="0">
                <a:solidFill>
                  <a:srgbClr val="660066"/>
                </a:solidFill>
              </a:rPr>
              <a:t>sum of all of the page numbers is 20(41) or 820.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F1B4337-BFC0-4740-BFA4-D4AB9F70F9C9}" type="slidenum">
              <a:rPr lang="en-US" smtClean="0"/>
              <a:pPr>
                <a:defRPr/>
              </a:pPr>
              <a:t>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3.7.1: Operating on Functions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4527886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8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8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457200" indent="-457200" algn="l">
              <a:spcAft>
                <a:spcPts val="1200"/>
              </a:spcAft>
              <a:buFont typeface="+mj-lt"/>
              <a:buAutoNum type="arabicPeriod" startAt="6"/>
            </a:pPr>
            <a:r>
              <a:rPr lang="en-US" dirty="0" smtClean="0">
                <a:solidFill>
                  <a:srgbClr val="000000"/>
                </a:solidFill>
              </a:rPr>
              <a:t>Write </a:t>
            </a:r>
            <a:r>
              <a:rPr lang="en-US" dirty="0">
                <a:solidFill>
                  <a:srgbClr val="000000"/>
                </a:solidFill>
              </a:rPr>
              <a:t>a rule in words or symbols that would give the sum of the pages for a newspaper with </a:t>
            </a:r>
            <a:r>
              <a:rPr lang="en-US" i="1" dirty="0" smtClean="0">
                <a:solidFill>
                  <a:srgbClr val="000000"/>
                </a:solidFill>
              </a:rPr>
              <a:t>n</a:t>
            </a:r>
            <a:r>
              <a:rPr lang="en-US" dirty="0" smtClean="0">
                <a:solidFill>
                  <a:srgbClr val="000000"/>
                </a:solidFill>
              </a:rPr>
              <a:t> </a:t>
            </a:r>
            <a:r>
              <a:rPr lang="en-US" dirty="0">
                <a:solidFill>
                  <a:srgbClr val="000000"/>
                </a:solidFill>
              </a:rPr>
              <a:t>sheets of paper. </a:t>
            </a:r>
          </a:p>
          <a:p>
            <a:pPr marL="800100" lvl="1" indent="-342900" algn="l">
              <a:buFont typeface="Arial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2</a:t>
            </a:r>
            <a:r>
              <a:rPr lang="en-US" sz="2400" i="1" dirty="0">
                <a:solidFill>
                  <a:srgbClr val="660066"/>
                </a:solidFill>
              </a:rPr>
              <a:t>n</a:t>
            </a:r>
            <a:r>
              <a:rPr lang="en-US" sz="2400" dirty="0">
                <a:solidFill>
                  <a:srgbClr val="660066"/>
                </a:solidFill>
              </a:rPr>
              <a:t> represents the number of sides of each sheet. Therefore, the sum of the pages of a newspaper with </a:t>
            </a:r>
            <a:r>
              <a:rPr lang="en-US" sz="2400" i="1" dirty="0">
                <a:solidFill>
                  <a:srgbClr val="660066"/>
                </a:solidFill>
              </a:rPr>
              <a:t>n</a:t>
            </a:r>
            <a:r>
              <a:rPr lang="en-US" sz="2400" dirty="0">
                <a:solidFill>
                  <a:srgbClr val="660066"/>
                </a:solidFill>
              </a:rPr>
              <a:t> sheets is 2</a:t>
            </a:r>
            <a:r>
              <a:rPr lang="en-US" sz="2400" i="1" dirty="0">
                <a:solidFill>
                  <a:srgbClr val="660066"/>
                </a:solidFill>
              </a:rPr>
              <a:t>n</a:t>
            </a:r>
            <a:r>
              <a:rPr lang="en-US" sz="2400" dirty="0">
                <a:solidFill>
                  <a:srgbClr val="660066"/>
                </a:solidFill>
              </a:rPr>
              <a:t>(4</a:t>
            </a:r>
            <a:r>
              <a:rPr lang="en-US" sz="2400" i="1" dirty="0">
                <a:solidFill>
                  <a:srgbClr val="660066"/>
                </a:solidFill>
              </a:rPr>
              <a:t>n</a:t>
            </a:r>
            <a:r>
              <a:rPr lang="en-US" sz="2400" dirty="0">
                <a:solidFill>
                  <a:srgbClr val="660066"/>
                </a:solidFill>
              </a:rPr>
              <a:t> + 1).</a:t>
            </a:r>
          </a:p>
          <a:p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F1B4337-BFC0-4740-BFA4-D4AB9F70F9C9}" type="slidenum">
              <a:rPr lang="en-US" smtClean="0"/>
              <a:pPr>
                <a:defRPr/>
              </a:pPr>
              <a:t>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3.7.1: Operating on Functions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423501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Coordinate Algebra WarmUp TEMPLAT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Coordinate Algebra WarmUp TEMPLATE.potx</Template>
  <TotalTime>933</TotalTime>
  <Words>524</Words>
  <Application>Microsoft Macintosh PowerPoint</Application>
  <PresentationFormat>On-screen Show (4:3)</PresentationFormat>
  <Paragraphs>51</Paragraphs>
  <Slides>9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Coordinate Algebra WarmUp TEMPLATE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Walch Education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Walch Education</dc:creator>
  <cp:keywords/>
  <dc:description/>
  <cp:lastModifiedBy>Walch Education</cp:lastModifiedBy>
  <cp:revision>85</cp:revision>
  <dcterms:created xsi:type="dcterms:W3CDTF">2012-02-22T19:14:19Z</dcterms:created>
  <dcterms:modified xsi:type="dcterms:W3CDTF">2012-06-05T19:32:10Z</dcterms:modified>
  <cp:category/>
</cp:coreProperties>
</file>

<file path=docProps/thumbnail.jpeg>
</file>