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embeddings/oleObject1.bin" ContentType="application/vnd.openxmlformats-officedocument.oleObject"/>
  <Override PartName="/ppt/embeddings/oleObject2.bin" ContentType="application/vnd.openxmlformats-officedocument.oleObject"/>
  <Override PartName="/ppt/embeddings/oleObject3.bin" ContentType="application/vnd.openxmlformats-officedocument.oleObject"/>
  <Override PartName="/ppt/embeddings/oleObject4.bin" ContentType="application/vnd.openxmlformats-officedocument.oleObject"/>
  <Override PartName="/ppt/embeddings/oleObject5.bin" ContentType="application/vnd.openxmlformats-officedocument.oleObject"/>
  <Override PartName="/ppt/embeddings/oleObject6.bin" ContentType="application/vnd.openxmlformats-officedocument.oleObject"/>
  <Override PartName="/ppt/embeddings/oleObject7.bin" ContentType="application/vnd.openxmlformats-officedocument.oleObject"/>
  <Override PartName="/ppt/embeddings/oleObject8.bin" ContentType="application/vnd.openxmlformats-officedocument.oleObject"/>
  <Override PartName="/ppt/embeddings/oleObject9.bin" ContentType="application/vnd.openxmlformats-officedocument.oleObject"/>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0"/>
  </p:notesMasterIdLst>
  <p:handoutMasterIdLst>
    <p:handoutMasterId r:id="rId41"/>
  </p:handoutMasterIdLst>
  <p:sldIdLst>
    <p:sldId id="256" r:id="rId2"/>
    <p:sldId id="258" r:id="rId3"/>
    <p:sldId id="259" r:id="rId4"/>
    <p:sldId id="291" r:id="rId5"/>
    <p:sldId id="260" r:id="rId6"/>
    <p:sldId id="349" r:id="rId7"/>
    <p:sldId id="350" r:id="rId8"/>
    <p:sldId id="367" r:id="rId9"/>
    <p:sldId id="371" r:id="rId10"/>
    <p:sldId id="372" r:id="rId11"/>
    <p:sldId id="373" r:id="rId12"/>
    <p:sldId id="374" r:id="rId13"/>
    <p:sldId id="375" r:id="rId14"/>
    <p:sldId id="376" r:id="rId15"/>
    <p:sldId id="377" r:id="rId16"/>
    <p:sldId id="378" r:id="rId17"/>
    <p:sldId id="379" r:id="rId18"/>
    <p:sldId id="380" r:id="rId19"/>
    <p:sldId id="290" r:id="rId20"/>
    <p:sldId id="294" r:id="rId21"/>
    <p:sldId id="295" r:id="rId22"/>
    <p:sldId id="381" r:id="rId23"/>
    <p:sldId id="382" r:id="rId24"/>
    <p:sldId id="383" r:id="rId25"/>
    <p:sldId id="384" r:id="rId26"/>
    <p:sldId id="385" r:id="rId27"/>
    <p:sldId id="296" r:id="rId28"/>
    <p:sldId id="368" r:id="rId29"/>
    <p:sldId id="336" r:id="rId30"/>
    <p:sldId id="338" r:id="rId31"/>
    <p:sldId id="386" r:id="rId32"/>
    <p:sldId id="387" r:id="rId33"/>
    <p:sldId id="388" r:id="rId34"/>
    <p:sldId id="359" r:id="rId35"/>
    <p:sldId id="389" r:id="rId36"/>
    <p:sldId id="360" r:id="rId37"/>
    <p:sldId id="361" r:id="rId38"/>
    <p:sldId id="370" r:id="rId39"/>
  </p:sldIdLst>
  <p:sldSz cx="9144000" cy="6858000" type="screen4x3"/>
  <p:notesSz cx="6858000" cy="9144000"/>
  <p:defaultTextStyle>
    <a:defPPr>
      <a:defRPr lang="en-US"/>
    </a:defPPr>
    <a:lvl1pPr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1pPr>
    <a:lvl2pPr marL="4572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2pPr>
    <a:lvl3pPr marL="9144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3pPr>
    <a:lvl4pPr marL="13716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4pPr>
    <a:lvl5pPr marL="18288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5pPr>
    <a:lvl6pPr marL="2286000" algn="l" defTabSz="457200" rtl="0" eaLnBrk="1" latinLnBrk="0" hangingPunct="1">
      <a:defRPr sz="2400" kern="1200">
        <a:solidFill>
          <a:schemeClr val="tx1"/>
        </a:solidFill>
        <a:latin typeface="Calibri" charset="0"/>
        <a:ea typeface="ＭＳ Ｐゴシック" charset="0"/>
        <a:cs typeface="ＭＳ Ｐゴシック" charset="0"/>
      </a:defRPr>
    </a:lvl6pPr>
    <a:lvl7pPr marL="2743200" algn="l" defTabSz="457200" rtl="0" eaLnBrk="1" latinLnBrk="0" hangingPunct="1">
      <a:defRPr sz="2400" kern="1200">
        <a:solidFill>
          <a:schemeClr val="tx1"/>
        </a:solidFill>
        <a:latin typeface="Calibri" charset="0"/>
        <a:ea typeface="ＭＳ Ｐゴシック" charset="0"/>
        <a:cs typeface="ＭＳ Ｐゴシック" charset="0"/>
      </a:defRPr>
    </a:lvl7pPr>
    <a:lvl8pPr marL="3200400" algn="l" defTabSz="457200" rtl="0" eaLnBrk="1" latinLnBrk="0" hangingPunct="1">
      <a:defRPr sz="2400" kern="1200">
        <a:solidFill>
          <a:schemeClr val="tx1"/>
        </a:solidFill>
        <a:latin typeface="Calibri" charset="0"/>
        <a:ea typeface="ＭＳ Ｐゴシック" charset="0"/>
        <a:cs typeface="ＭＳ Ｐゴシック" charset="0"/>
      </a:defRPr>
    </a:lvl8pPr>
    <a:lvl9pPr marL="3657600" algn="l" defTabSz="457200" rtl="0" eaLnBrk="1" latinLnBrk="0" hangingPunct="1">
      <a:defRPr sz="2400" kern="1200">
        <a:solidFill>
          <a:schemeClr val="tx1"/>
        </a:solidFill>
        <a:latin typeface="Calibri"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5" autoAdjust="0"/>
    <p:restoredTop sz="94660"/>
  </p:normalViewPr>
  <p:slideViewPr>
    <p:cSldViewPr snapToGrid="0" snapToObjects="1" showGuides="1">
      <p:cViewPr varScale="1">
        <p:scale>
          <a:sx n="102" d="100"/>
          <a:sy n="102" d="100"/>
        </p:scale>
        <p:origin x="-216" y="-112"/>
      </p:cViewPr>
      <p:guideLst>
        <p:guide orient="horz" pos="1789"/>
        <p:guide pos="2909"/>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46"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notesMaster" Target="notesMasters/notesMaster1.xml"/><Relationship Id="rId41" Type="http://schemas.openxmlformats.org/officeDocument/2006/relationships/handoutMaster" Target="handoutMasters/handoutMaster1.xml"/><Relationship Id="rId42" Type="http://schemas.openxmlformats.org/officeDocument/2006/relationships/printerSettings" Target="printerSettings/printerSettings1.bin"/><Relationship Id="rId43" Type="http://schemas.openxmlformats.org/officeDocument/2006/relationships/presProps" Target="presProps.xml"/><Relationship Id="rId44" Type="http://schemas.openxmlformats.org/officeDocument/2006/relationships/viewProps" Target="viewProps.xml"/><Relationship Id="rId45"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7.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Myriad Pro"/>
              </a:defRPr>
            </a:lvl1pPr>
          </a:lstStyle>
          <a:p>
            <a:pPr>
              <a:defRPr/>
            </a:pPr>
            <a:endParaRPr lang="en-US" dirty="0">
              <a:latin typeface="Arial"/>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Myriad Pro"/>
              </a:defRPr>
            </a:lvl1pPr>
          </a:lstStyle>
          <a:p>
            <a:pPr>
              <a:defRPr/>
            </a:pPr>
            <a:fld id="{D5EDD0BC-854B-5546-A8FF-AF6B249B6AF5}" type="datetimeFigureOut">
              <a:rPr lang="en-US">
                <a:latin typeface="Arial"/>
              </a:rPr>
              <a:pPr>
                <a:defRPr/>
              </a:pPr>
              <a:t>9/20/12</a:t>
            </a:fld>
            <a:endParaRPr lang="en-US" dirty="0">
              <a:latin typeface="Arial"/>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Myriad Pro"/>
              </a:defRPr>
            </a:lvl1pPr>
          </a:lstStyle>
          <a:p>
            <a:pPr>
              <a:defRPr/>
            </a:pPr>
            <a:endParaRPr lang="en-US" dirty="0">
              <a:latin typeface="Arial"/>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Myriad Pro"/>
              </a:defRPr>
            </a:lvl1pPr>
          </a:lstStyle>
          <a:p>
            <a:pPr>
              <a:defRPr/>
            </a:pPr>
            <a:fld id="{892397C2-5B49-104A-B1D7-DDE182C52C34}" type="slidenum">
              <a:rPr lang="en-US">
                <a:latin typeface="Arial"/>
              </a:rPr>
              <a:pPr>
                <a:defRPr/>
              </a:pPr>
              <a:t>‹#›</a:t>
            </a:fld>
            <a:endParaRPr lang="en-US" dirty="0">
              <a:latin typeface="Arial"/>
            </a:endParaRPr>
          </a:p>
        </p:txBody>
      </p:sp>
    </p:spTree>
    <p:extLst>
      <p:ext uri="{BB962C8B-B14F-4D97-AF65-F5344CB8AC3E}">
        <p14:creationId xmlns:p14="http://schemas.microsoft.com/office/powerpoint/2010/main" val="380746729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a:defRPr>
            </a:lvl1pPr>
          </a:lstStyle>
          <a:p>
            <a:pPr>
              <a:defRPr/>
            </a:pPr>
            <a:fld id="{B485999A-F397-D44F-A9CA-C8E36A937B72}" type="datetimeFigureOut">
              <a:rPr lang="en-US" smtClean="0"/>
              <a:pPr>
                <a:defRPr/>
              </a:pPr>
              <a:t>9/20/12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a:defRPr>
            </a:lvl1pPr>
          </a:lstStyle>
          <a:p>
            <a:pPr>
              <a:defRPr/>
            </a:pPr>
            <a:fld id="{7E2D0005-74DA-9042-BDA8-A6CFDFF9710F}" type="slidenum">
              <a:rPr lang="en-US" smtClean="0"/>
              <a:pPr>
                <a:defRPr/>
              </a:pPr>
              <a:t>‹#›</a:t>
            </a:fld>
            <a:endParaRPr lang="en-US" dirty="0"/>
          </a:p>
        </p:txBody>
      </p:sp>
    </p:spTree>
    <p:extLst>
      <p:ext uri="{BB962C8B-B14F-4D97-AF65-F5344CB8AC3E}">
        <p14:creationId xmlns:p14="http://schemas.microsoft.com/office/powerpoint/2010/main" val="1684264222"/>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Arial"/>
        <a:ea typeface="ＭＳ Ｐゴシック" charset="0"/>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2pPr>
    <a:lvl3pPr marL="9144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3pPr>
    <a:lvl4pPr marL="13716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4pPr>
    <a:lvl5pPr marL="1828800" algn="l" defTabSz="457200" rtl="0" eaLnBrk="0" fontAlgn="base" hangingPunct="0">
      <a:spcBef>
        <a:spcPct val="30000"/>
      </a:spcBef>
      <a:spcAft>
        <a:spcPct val="0"/>
      </a:spcAft>
      <a:defRPr sz="1200" kern="1200">
        <a:solidFill>
          <a:schemeClr val="tx1"/>
        </a:solidFill>
        <a:latin typeface="Arial"/>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638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dirty="0"/>
          </a:p>
        </p:txBody>
      </p:sp>
      <p:sp>
        <p:nvSpPr>
          <p:cNvPr id="1638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D2D5D9F8-D567-244F-880C-4BB4785F1C4C}" type="slidenum">
              <a:rPr lang="en-US" sz="1200">
                <a:latin typeface="Arial"/>
              </a:rPr>
              <a:pPr eaLnBrk="1" hangingPunct="1"/>
              <a:t>1</a:t>
            </a:fld>
            <a:endParaRPr lang="en-US" sz="1200" dirty="0">
              <a:latin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a:t>
            </a:r>
            <a:r>
              <a:rPr lang="en-US" dirty="0" err="1" smtClean="0"/>
              <a:t>walch.com</a:t>
            </a:r>
            <a:r>
              <a:rPr lang="en-US" dirty="0" smtClean="0"/>
              <a:t>/</a:t>
            </a:r>
            <a:r>
              <a:rPr lang="en-US" dirty="0" err="1" smtClean="0"/>
              <a:t>ei</a:t>
            </a:r>
            <a:r>
              <a:rPr lang="en-US" dirty="0" smtClean="0"/>
              <a:t>/CAU3L3S1KeyLin</a:t>
            </a:r>
            <a:endParaRPr lang="en-US" dirty="0"/>
          </a:p>
        </p:txBody>
      </p:sp>
      <p:sp>
        <p:nvSpPr>
          <p:cNvPr id="4" name="Slide Number Placeholder 3"/>
          <p:cNvSpPr>
            <a:spLocks noGrp="1"/>
          </p:cNvSpPr>
          <p:nvPr>
            <p:ph type="sldNum" sz="quarter" idx="10"/>
          </p:nvPr>
        </p:nvSpPr>
        <p:spPr/>
        <p:txBody>
          <a:bodyPr/>
          <a:lstStyle/>
          <a:p>
            <a:pPr>
              <a:defRPr/>
            </a:pPr>
            <a:fld id="{7E2D0005-74DA-9042-BDA8-A6CFDFF9710F}" type="slidenum">
              <a:rPr lang="en-US" smtClean="0"/>
              <a:pPr>
                <a:defRPr/>
              </a:pPr>
              <a:t>28</a:t>
            </a:fld>
            <a:endParaRPr lang="en-US" dirty="0"/>
          </a:p>
        </p:txBody>
      </p:sp>
    </p:spTree>
    <p:extLst>
      <p:ext uri="{BB962C8B-B14F-4D97-AF65-F5344CB8AC3E}">
        <p14:creationId xmlns:p14="http://schemas.microsoft.com/office/powerpoint/2010/main" val="32616048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a:t>
            </a:r>
            <a:r>
              <a:rPr lang="en-US" dirty="0" err="1" smtClean="0"/>
              <a:t>walch.com</a:t>
            </a:r>
            <a:r>
              <a:rPr lang="en-US" dirty="0" smtClean="0"/>
              <a:t>/</a:t>
            </a:r>
            <a:r>
              <a:rPr lang="en-US" dirty="0" err="1" smtClean="0"/>
              <a:t>ei</a:t>
            </a:r>
            <a:r>
              <a:rPr lang="en-US" smtClean="0"/>
              <a:t>/CAU3L3S1KeyExp</a:t>
            </a:r>
            <a:endParaRPr lang="en-US"/>
          </a:p>
        </p:txBody>
      </p:sp>
      <p:sp>
        <p:nvSpPr>
          <p:cNvPr id="4" name="Slide Number Placeholder 3"/>
          <p:cNvSpPr>
            <a:spLocks noGrp="1"/>
          </p:cNvSpPr>
          <p:nvPr>
            <p:ph type="sldNum" sz="quarter" idx="10"/>
          </p:nvPr>
        </p:nvSpPr>
        <p:spPr/>
        <p:txBody>
          <a:bodyPr/>
          <a:lstStyle/>
          <a:p>
            <a:pPr>
              <a:defRPr/>
            </a:pPr>
            <a:fld id="{7E2D0005-74DA-9042-BDA8-A6CFDFF9710F}" type="slidenum">
              <a:rPr lang="en-US" smtClean="0"/>
              <a:pPr>
                <a:defRPr/>
              </a:pPr>
              <a:t>38</a:t>
            </a:fld>
            <a:endParaRPr lang="en-US" dirty="0"/>
          </a:p>
        </p:txBody>
      </p:sp>
    </p:spTree>
    <p:extLst>
      <p:ext uri="{BB962C8B-B14F-4D97-AF65-F5344CB8AC3E}">
        <p14:creationId xmlns:p14="http://schemas.microsoft.com/office/powerpoint/2010/main" val="1300158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6" descr="Coordinate Algebra PPT bgd Instruction.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525" y="-38100"/>
            <a:ext cx="9134475" cy="668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ubtitle 2"/>
          <p:cNvSpPr>
            <a:spLocks noGrp="1"/>
          </p:cNvSpPr>
          <p:nvPr>
            <p:ph type="subTitle" idx="1"/>
          </p:nvPr>
        </p:nvSpPr>
        <p:spPr>
          <a:xfrm>
            <a:off x="640600" y="640567"/>
            <a:ext cx="7855776" cy="4998233"/>
          </a:xfrm>
          <a:noFill/>
          <a:ln>
            <a:noFill/>
          </a:ln>
        </p:spPr>
        <p:txBody>
          <a:bodyPr>
            <a:normAutofit/>
          </a:bodyPr>
          <a:lstStyle>
            <a:lvl1pPr marL="0" indent="0" algn="l">
              <a:buNone/>
              <a:defRPr sz="2400">
                <a:solidFill>
                  <a:schemeClr val="tx1"/>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5" name="Slide Number Placeholder 8"/>
          <p:cNvSpPr>
            <a:spLocks noGrp="1"/>
          </p:cNvSpPr>
          <p:nvPr>
            <p:ph type="sldNum" sz="quarter" idx="11"/>
          </p:nvPr>
        </p:nvSpPr>
        <p:spPr>
          <a:xfrm>
            <a:off x="8297863" y="5497513"/>
            <a:ext cx="728662" cy="282575"/>
          </a:xfrm>
        </p:spPr>
        <p:txBody>
          <a:bodyPr/>
          <a:lstStyle>
            <a:lvl1pPr>
              <a:defRPr sz="1800" b="1" i="0">
                <a:solidFill>
                  <a:srgbClr val="000000"/>
                </a:solidFill>
                <a:latin typeface="Arial"/>
                <a:cs typeface="Arial"/>
              </a:defRPr>
            </a:lvl1pPr>
          </a:lstStyle>
          <a:p>
            <a:pPr>
              <a:defRPr/>
            </a:pPr>
            <a:fld id="{AA28DBB7-6366-7443-A6B3-31C63E357D05}" type="slidenum">
              <a:rPr lang="en-US" smtClean="0"/>
              <a:pPr>
                <a:defRPr/>
              </a:pPr>
              <a:t>‹#›</a:t>
            </a:fld>
            <a:endParaRPr lang="en-US" dirty="0"/>
          </a:p>
        </p:txBody>
      </p:sp>
      <p:sp>
        <p:nvSpPr>
          <p:cNvPr id="6" name="Footer Placeholder 5"/>
          <p:cNvSpPr>
            <a:spLocks noGrp="1"/>
          </p:cNvSpPr>
          <p:nvPr>
            <p:ph type="ftr" sz="quarter" idx="13"/>
          </p:nvPr>
        </p:nvSpPr>
        <p:spPr>
          <a:xfrm>
            <a:off x="1015283" y="6246670"/>
            <a:ext cx="5567837" cy="264965"/>
          </a:xfrm>
        </p:spPr>
        <p:txBody>
          <a:bodyPr/>
          <a:lstStyle>
            <a:lvl1pPr algn="l">
              <a:defRPr sz="1400">
                <a:solidFill>
                  <a:srgbClr val="FF0000"/>
                </a:solidFill>
              </a:defRPr>
            </a:lvl1pPr>
          </a:lstStyle>
          <a:p>
            <a:pPr>
              <a:defRPr/>
            </a:pPr>
            <a:r>
              <a:rPr lang="en-US" smtClean="0"/>
              <a:t>3.3.1: Identifying Key Features of Linear and Exponential Graphs</a:t>
            </a:r>
            <a:endParaRPr lang="en-US" dirty="0"/>
          </a:p>
        </p:txBody>
      </p:sp>
    </p:spTree>
    <p:extLst>
      <p:ext uri="{BB962C8B-B14F-4D97-AF65-F5344CB8AC3E}">
        <p14:creationId xmlns:p14="http://schemas.microsoft.com/office/powerpoint/2010/main" val="2219862181"/>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smtClean="0"/>
              <a:t>3.3.1: Identifying Key Features of Linear and Exponential Graphs</a:t>
            </a:r>
            <a:endParaRPr lang="en-US"/>
          </a:p>
        </p:txBody>
      </p:sp>
      <p:sp>
        <p:nvSpPr>
          <p:cNvPr id="6" name="Slide Number Placeholder 5"/>
          <p:cNvSpPr>
            <a:spLocks noGrp="1"/>
          </p:cNvSpPr>
          <p:nvPr>
            <p:ph type="sldNum" sz="quarter" idx="12"/>
          </p:nvPr>
        </p:nvSpPr>
        <p:spPr/>
        <p:txBody>
          <a:bodyPr/>
          <a:lstStyle>
            <a:lvl1pPr>
              <a:defRPr/>
            </a:lvl1pPr>
          </a:lstStyle>
          <a:p>
            <a:pPr>
              <a:defRPr/>
            </a:pPr>
            <a:fld id="{166E7ABF-EB05-234A-8498-918597666453}" type="slidenum">
              <a:rPr lang="en-US"/>
              <a:pPr>
                <a:defRPr/>
              </a:pPr>
              <a:t>‹#›</a:t>
            </a:fld>
            <a:endParaRPr lang="en-US" dirty="0"/>
          </a:p>
        </p:txBody>
      </p:sp>
    </p:spTree>
    <p:extLst>
      <p:ext uri="{BB962C8B-B14F-4D97-AF65-F5344CB8AC3E}">
        <p14:creationId xmlns:p14="http://schemas.microsoft.com/office/powerpoint/2010/main" val="4167147877"/>
      </p:ext>
    </p:extLst>
  </p:cSld>
  <p:clrMapOvr>
    <a:masterClrMapping/>
  </p:clrMapOvr>
  <p:transition xmlns:p14="http://schemas.microsoft.com/office/powerpoint/2010/main" spd="slow"/>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smtClean="0"/>
              <a:t>3.3.1: Identifying Key Features of Linear and Exponential Graphs</a:t>
            </a:r>
            <a:endParaRPr lang="en-US"/>
          </a:p>
        </p:txBody>
      </p:sp>
      <p:sp>
        <p:nvSpPr>
          <p:cNvPr id="6" name="Slide Number Placeholder 5"/>
          <p:cNvSpPr>
            <a:spLocks noGrp="1"/>
          </p:cNvSpPr>
          <p:nvPr>
            <p:ph type="sldNum" sz="quarter" idx="12"/>
          </p:nvPr>
        </p:nvSpPr>
        <p:spPr/>
        <p:txBody>
          <a:bodyPr/>
          <a:lstStyle>
            <a:lvl1pPr>
              <a:defRPr/>
            </a:lvl1pPr>
          </a:lstStyle>
          <a:p>
            <a:pPr>
              <a:defRPr/>
            </a:pPr>
            <a:fld id="{C456E963-ACDC-744B-86C2-FFCE733D19BE}" type="slidenum">
              <a:rPr lang="en-US"/>
              <a:pPr>
                <a:defRPr/>
              </a:pPr>
              <a:t>‹#›</a:t>
            </a:fld>
            <a:endParaRPr lang="en-US" dirty="0"/>
          </a:p>
        </p:txBody>
      </p:sp>
    </p:spTree>
    <p:extLst>
      <p:ext uri="{BB962C8B-B14F-4D97-AF65-F5344CB8AC3E}">
        <p14:creationId xmlns:p14="http://schemas.microsoft.com/office/powerpoint/2010/main" val="2427037113"/>
      </p:ext>
    </p:extLst>
  </p:cSld>
  <p:clrMapOvr>
    <a:masterClrMapping/>
  </p:clrMapOvr>
  <p:transition xmlns:p14="http://schemas.microsoft.com/office/powerpoint/2010/main" spd="slow"/>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smtClean="0"/>
              <a:t>3.3.1: Identifying Key Features of Linear and Exponential Graphs</a:t>
            </a:r>
            <a:endParaRPr lang="en-US"/>
          </a:p>
        </p:txBody>
      </p:sp>
      <p:sp>
        <p:nvSpPr>
          <p:cNvPr id="6" name="Slide Number Placeholder 5"/>
          <p:cNvSpPr>
            <a:spLocks noGrp="1"/>
          </p:cNvSpPr>
          <p:nvPr>
            <p:ph type="sldNum" sz="quarter" idx="12"/>
          </p:nvPr>
        </p:nvSpPr>
        <p:spPr/>
        <p:txBody>
          <a:bodyPr/>
          <a:lstStyle>
            <a:lvl1pPr>
              <a:defRPr/>
            </a:lvl1pPr>
          </a:lstStyle>
          <a:p>
            <a:pPr>
              <a:defRPr/>
            </a:pPr>
            <a:fld id="{CC3C0496-8925-9B49-9A36-2AB75C5B6B25}" type="slidenum">
              <a:rPr lang="en-US"/>
              <a:pPr>
                <a:defRPr/>
              </a:pPr>
              <a:t>‹#›</a:t>
            </a:fld>
            <a:endParaRPr lang="en-US" dirty="0"/>
          </a:p>
        </p:txBody>
      </p:sp>
    </p:spTree>
    <p:extLst>
      <p:ext uri="{BB962C8B-B14F-4D97-AF65-F5344CB8AC3E}">
        <p14:creationId xmlns:p14="http://schemas.microsoft.com/office/powerpoint/2010/main" val="32577652"/>
      </p:ext>
    </p:extLst>
  </p:cSld>
  <p:clrMapOvr>
    <a:masterClrMapping/>
  </p:clrMapOvr>
  <p:transition xmlns:p14="http://schemas.microsoft.com/office/powerpoint/2010/main" spd="slow"/>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smtClean="0"/>
              <a:t>3.3.1: Identifying Key Features of Linear and Exponential Graphs</a:t>
            </a:r>
            <a:endParaRPr lang="en-US"/>
          </a:p>
        </p:txBody>
      </p:sp>
      <p:sp>
        <p:nvSpPr>
          <p:cNvPr id="6" name="Slide Number Placeholder 5"/>
          <p:cNvSpPr>
            <a:spLocks noGrp="1"/>
          </p:cNvSpPr>
          <p:nvPr>
            <p:ph type="sldNum" sz="quarter" idx="12"/>
          </p:nvPr>
        </p:nvSpPr>
        <p:spPr/>
        <p:txBody>
          <a:bodyPr/>
          <a:lstStyle>
            <a:lvl1pPr>
              <a:defRPr/>
            </a:lvl1pPr>
          </a:lstStyle>
          <a:p>
            <a:pPr>
              <a:defRPr/>
            </a:pPr>
            <a:fld id="{35ED554C-E08A-124E-968F-066B418B9B1D}" type="slidenum">
              <a:rPr lang="en-US"/>
              <a:pPr>
                <a:defRPr/>
              </a:pPr>
              <a:t>‹#›</a:t>
            </a:fld>
            <a:endParaRPr lang="en-US" dirty="0"/>
          </a:p>
        </p:txBody>
      </p:sp>
    </p:spTree>
    <p:extLst>
      <p:ext uri="{BB962C8B-B14F-4D97-AF65-F5344CB8AC3E}">
        <p14:creationId xmlns:p14="http://schemas.microsoft.com/office/powerpoint/2010/main" val="1585707087"/>
      </p:ext>
    </p:extLst>
  </p:cSld>
  <p:clrMapOvr>
    <a:masterClrMapping/>
  </p:clrMapOvr>
  <p:transition xmlns:p14="http://schemas.microsoft.com/office/powerpoint/2010/main" spd="slow"/>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smtClean="0"/>
              <a:t>3.3.1: Identifying Key Features of Linear and Exponential Graphs</a:t>
            </a:r>
            <a:endParaRPr lang="en-US"/>
          </a:p>
        </p:txBody>
      </p:sp>
      <p:sp>
        <p:nvSpPr>
          <p:cNvPr id="7" name="Slide Number Placeholder 5"/>
          <p:cNvSpPr>
            <a:spLocks noGrp="1"/>
          </p:cNvSpPr>
          <p:nvPr>
            <p:ph type="sldNum" sz="quarter" idx="12"/>
          </p:nvPr>
        </p:nvSpPr>
        <p:spPr/>
        <p:txBody>
          <a:bodyPr/>
          <a:lstStyle>
            <a:lvl1pPr>
              <a:defRPr/>
            </a:lvl1pPr>
          </a:lstStyle>
          <a:p>
            <a:pPr>
              <a:defRPr/>
            </a:pPr>
            <a:fld id="{61905915-779A-F84F-8270-F51C7E08246D}" type="slidenum">
              <a:rPr lang="en-US"/>
              <a:pPr>
                <a:defRPr/>
              </a:pPr>
              <a:t>‹#›</a:t>
            </a:fld>
            <a:endParaRPr lang="en-US" dirty="0"/>
          </a:p>
        </p:txBody>
      </p:sp>
    </p:spTree>
    <p:extLst>
      <p:ext uri="{BB962C8B-B14F-4D97-AF65-F5344CB8AC3E}">
        <p14:creationId xmlns:p14="http://schemas.microsoft.com/office/powerpoint/2010/main" val="556242066"/>
      </p:ext>
    </p:extLst>
  </p:cSld>
  <p:clrMapOvr>
    <a:masterClrMapping/>
  </p:clrMapOvr>
  <p:transition xmlns:p14="http://schemas.microsoft.com/office/powerpoint/2010/main" spd="slow"/>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endParaRPr lang="en-US" dirty="0"/>
          </a:p>
        </p:txBody>
      </p:sp>
      <p:sp>
        <p:nvSpPr>
          <p:cNvPr id="8" name="Footer Placeholder 4"/>
          <p:cNvSpPr>
            <a:spLocks noGrp="1"/>
          </p:cNvSpPr>
          <p:nvPr>
            <p:ph type="ftr" sz="quarter" idx="11"/>
          </p:nvPr>
        </p:nvSpPr>
        <p:spPr/>
        <p:txBody>
          <a:bodyPr/>
          <a:lstStyle>
            <a:lvl1pPr>
              <a:defRPr/>
            </a:lvl1pPr>
          </a:lstStyle>
          <a:p>
            <a:pPr>
              <a:defRPr/>
            </a:pPr>
            <a:r>
              <a:rPr lang="en-US" smtClean="0"/>
              <a:t>3.3.1: Identifying Key Features of Linear and Exponential Graphs</a:t>
            </a:r>
            <a:endParaRPr lang="en-US"/>
          </a:p>
        </p:txBody>
      </p:sp>
      <p:sp>
        <p:nvSpPr>
          <p:cNvPr id="9" name="Slide Number Placeholder 5"/>
          <p:cNvSpPr>
            <a:spLocks noGrp="1"/>
          </p:cNvSpPr>
          <p:nvPr>
            <p:ph type="sldNum" sz="quarter" idx="12"/>
          </p:nvPr>
        </p:nvSpPr>
        <p:spPr/>
        <p:txBody>
          <a:bodyPr/>
          <a:lstStyle>
            <a:lvl1pPr>
              <a:defRPr/>
            </a:lvl1pPr>
          </a:lstStyle>
          <a:p>
            <a:pPr>
              <a:defRPr/>
            </a:pPr>
            <a:fld id="{43651A5C-C537-5E42-89C8-8618689A1B38}" type="slidenum">
              <a:rPr lang="en-US"/>
              <a:pPr>
                <a:defRPr/>
              </a:pPr>
              <a:t>‹#›</a:t>
            </a:fld>
            <a:endParaRPr lang="en-US" dirty="0"/>
          </a:p>
        </p:txBody>
      </p:sp>
    </p:spTree>
    <p:extLst>
      <p:ext uri="{BB962C8B-B14F-4D97-AF65-F5344CB8AC3E}">
        <p14:creationId xmlns:p14="http://schemas.microsoft.com/office/powerpoint/2010/main" val="1670074556"/>
      </p:ext>
    </p:extLst>
  </p:cSld>
  <p:clrMapOvr>
    <a:masterClrMapping/>
  </p:clrMapOvr>
  <p:transition xmlns:p14="http://schemas.microsoft.com/office/powerpoint/2010/main" spd="slow"/>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endParaRPr lang="en-US" dirty="0"/>
          </a:p>
        </p:txBody>
      </p:sp>
      <p:sp>
        <p:nvSpPr>
          <p:cNvPr id="4" name="Footer Placeholder 4"/>
          <p:cNvSpPr>
            <a:spLocks noGrp="1"/>
          </p:cNvSpPr>
          <p:nvPr>
            <p:ph type="ftr" sz="quarter" idx="11"/>
          </p:nvPr>
        </p:nvSpPr>
        <p:spPr/>
        <p:txBody>
          <a:bodyPr/>
          <a:lstStyle>
            <a:lvl1pPr>
              <a:defRPr/>
            </a:lvl1pPr>
          </a:lstStyle>
          <a:p>
            <a:pPr>
              <a:defRPr/>
            </a:pPr>
            <a:r>
              <a:rPr lang="en-US" smtClean="0"/>
              <a:t>3.3.1: Identifying Key Features of Linear and Exponential Graphs</a:t>
            </a:r>
            <a:endParaRPr lang="en-US"/>
          </a:p>
        </p:txBody>
      </p:sp>
      <p:sp>
        <p:nvSpPr>
          <p:cNvPr id="5" name="Slide Number Placeholder 5"/>
          <p:cNvSpPr>
            <a:spLocks noGrp="1"/>
          </p:cNvSpPr>
          <p:nvPr>
            <p:ph type="sldNum" sz="quarter" idx="12"/>
          </p:nvPr>
        </p:nvSpPr>
        <p:spPr/>
        <p:txBody>
          <a:bodyPr/>
          <a:lstStyle>
            <a:lvl1pPr>
              <a:defRPr/>
            </a:lvl1pPr>
          </a:lstStyle>
          <a:p>
            <a:pPr>
              <a:defRPr/>
            </a:pPr>
            <a:fld id="{E2F4FE27-A5F0-4149-82C0-F615F6C49BDE}" type="slidenum">
              <a:rPr lang="en-US"/>
              <a:pPr>
                <a:defRPr/>
              </a:pPr>
              <a:t>‹#›</a:t>
            </a:fld>
            <a:endParaRPr lang="en-US" dirty="0"/>
          </a:p>
        </p:txBody>
      </p:sp>
    </p:spTree>
    <p:extLst>
      <p:ext uri="{BB962C8B-B14F-4D97-AF65-F5344CB8AC3E}">
        <p14:creationId xmlns:p14="http://schemas.microsoft.com/office/powerpoint/2010/main" val="3239812631"/>
      </p:ext>
    </p:extLst>
  </p:cSld>
  <p:clrMapOvr>
    <a:masterClrMapping/>
  </p:clrMapOvr>
  <p:transition xmlns:p14="http://schemas.microsoft.com/office/powerpoint/2010/main" spd="slow"/>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dirty="0"/>
          </a:p>
        </p:txBody>
      </p:sp>
      <p:sp>
        <p:nvSpPr>
          <p:cNvPr id="3" name="Footer Placeholder 4"/>
          <p:cNvSpPr>
            <a:spLocks noGrp="1"/>
          </p:cNvSpPr>
          <p:nvPr>
            <p:ph type="ftr" sz="quarter" idx="11"/>
          </p:nvPr>
        </p:nvSpPr>
        <p:spPr/>
        <p:txBody>
          <a:bodyPr/>
          <a:lstStyle>
            <a:lvl1pPr>
              <a:defRPr/>
            </a:lvl1pPr>
          </a:lstStyle>
          <a:p>
            <a:pPr>
              <a:defRPr/>
            </a:pPr>
            <a:r>
              <a:rPr lang="en-US" smtClean="0"/>
              <a:t>3.3.1: Identifying Key Features of Linear and Exponential Graphs</a:t>
            </a:r>
            <a:endParaRPr lang="en-US"/>
          </a:p>
        </p:txBody>
      </p:sp>
      <p:sp>
        <p:nvSpPr>
          <p:cNvPr id="4" name="Slide Number Placeholder 5"/>
          <p:cNvSpPr>
            <a:spLocks noGrp="1"/>
          </p:cNvSpPr>
          <p:nvPr>
            <p:ph type="sldNum" sz="quarter" idx="12"/>
          </p:nvPr>
        </p:nvSpPr>
        <p:spPr/>
        <p:txBody>
          <a:bodyPr/>
          <a:lstStyle>
            <a:lvl1pPr>
              <a:defRPr/>
            </a:lvl1pPr>
          </a:lstStyle>
          <a:p>
            <a:pPr>
              <a:defRPr/>
            </a:pPr>
            <a:fld id="{AE7837AB-05C7-D840-8202-554EAFDF83BB}" type="slidenum">
              <a:rPr lang="en-US"/>
              <a:pPr>
                <a:defRPr/>
              </a:pPr>
              <a:t>‹#›</a:t>
            </a:fld>
            <a:endParaRPr lang="en-US" dirty="0"/>
          </a:p>
        </p:txBody>
      </p:sp>
    </p:spTree>
    <p:extLst>
      <p:ext uri="{BB962C8B-B14F-4D97-AF65-F5344CB8AC3E}">
        <p14:creationId xmlns:p14="http://schemas.microsoft.com/office/powerpoint/2010/main" val="672794557"/>
      </p:ext>
    </p:extLst>
  </p:cSld>
  <p:clrMapOvr>
    <a:masterClrMapping/>
  </p:clrMapOvr>
  <p:transition xmlns:p14="http://schemas.microsoft.com/office/powerpoint/2010/main" spd="slow"/>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smtClean="0"/>
              <a:t>3.3.1: Identifying Key Features of Linear and Exponential Graphs</a:t>
            </a:r>
            <a:endParaRPr lang="en-US"/>
          </a:p>
        </p:txBody>
      </p:sp>
      <p:sp>
        <p:nvSpPr>
          <p:cNvPr id="7" name="Slide Number Placeholder 5"/>
          <p:cNvSpPr>
            <a:spLocks noGrp="1"/>
          </p:cNvSpPr>
          <p:nvPr>
            <p:ph type="sldNum" sz="quarter" idx="12"/>
          </p:nvPr>
        </p:nvSpPr>
        <p:spPr/>
        <p:txBody>
          <a:bodyPr/>
          <a:lstStyle>
            <a:lvl1pPr>
              <a:defRPr/>
            </a:lvl1pPr>
          </a:lstStyle>
          <a:p>
            <a:pPr>
              <a:defRPr/>
            </a:pPr>
            <a:fld id="{4EA1F648-7553-1544-915A-A9E1DE8B2D08}" type="slidenum">
              <a:rPr lang="en-US"/>
              <a:pPr>
                <a:defRPr/>
              </a:pPr>
              <a:t>‹#›</a:t>
            </a:fld>
            <a:endParaRPr lang="en-US" dirty="0"/>
          </a:p>
        </p:txBody>
      </p:sp>
    </p:spTree>
    <p:extLst>
      <p:ext uri="{BB962C8B-B14F-4D97-AF65-F5344CB8AC3E}">
        <p14:creationId xmlns:p14="http://schemas.microsoft.com/office/powerpoint/2010/main" val="419758428"/>
      </p:ext>
    </p:extLst>
  </p:cSld>
  <p:clrMapOvr>
    <a:masterClrMapping/>
  </p:clrMapOvr>
  <p:transition xmlns:p14="http://schemas.microsoft.com/office/powerpoint/2010/main" spd="slow"/>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Drag picture to placeholder or click icon to add</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smtClean="0"/>
              <a:t>3.3.1: Identifying Key Features of Linear and Exponential Graphs</a:t>
            </a:r>
            <a:endParaRPr lang="en-US"/>
          </a:p>
        </p:txBody>
      </p:sp>
      <p:sp>
        <p:nvSpPr>
          <p:cNvPr id="7" name="Slide Number Placeholder 5"/>
          <p:cNvSpPr>
            <a:spLocks noGrp="1"/>
          </p:cNvSpPr>
          <p:nvPr>
            <p:ph type="sldNum" sz="quarter" idx="12"/>
          </p:nvPr>
        </p:nvSpPr>
        <p:spPr/>
        <p:txBody>
          <a:bodyPr/>
          <a:lstStyle>
            <a:lvl1pPr>
              <a:defRPr/>
            </a:lvl1pPr>
          </a:lstStyle>
          <a:p>
            <a:pPr>
              <a:defRPr/>
            </a:pPr>
            <a:fld id="{F42F453E-5832-004C-88FD-D188459EB61F}" type="slidenum">
              <a:rPr lang="en-US"/>
              <a:pPr>
                <a:defRPr/>
              </a:pPr>
              <a:t>‹#›</a:t>
            </a:fld>
            <a:endParaRPr lang="en-US" dirty="0"/>
          </a:p>
        </p:txBody>
      </p:sp>
    </p:spTree>
    <p:extLst>
      <p:ext uri="{BB962C8B-B14F-4D97-AF65-F5344CB8AC3E}">
        <p14:creationId xmlns:p14="http://schemas.microsoft.com/office/powerpoint/2010/main" val="3860589039"/>
      </p:ext>
    </p:extLst>
  </p:cSld>
  <p:clrMapOvr>
    <a:masterClrMapping/>
  </p:clrMapOvr>
  <p:transition xmlns:p14="http://schemas.microsoft.com/office/powerpoint/2010/main" spd="slow"/>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Arial"/>
                <a:ea typeface="+mn-ea"/>
                <a:cs typeface="+mn-cs"/>
              </a:defRPr>
            </a:lvl1pPr>
          </a:lstStyle>
          <a:p>
            <a:pPr>
              <a:defRPr/>
            </a:pPr>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Arial"/>
                <a:ea typeface="+mn-ea"/>
                <a:cs typeface="+mn-cs"/>
              </a:defRPr>
            </a:lvl1pPr>
          </a:lstStyle>
          <a:p>
            <a:pPr>
              <a:defRPr/>
            </a:pPr>
            <a:r>
              <a:rPr lang="en-US" smtClean="0"/>
              <a:t>3.3.1: Identifying Key Features of Linear and Exponential Graphs</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Arial"/>
                <a:ea typeface="+mn-ea"/>
                <a:cs typeface="+mn-cs"/>
              </a:defRPr>
            </a:lvl1pPr>
          </a:lstStyle>
          <a:p>
            <a:pPr>
              <a:defRPr/>
            </a:pPr>
            <a:fld id="{1B293FF8-CD88-C24E-B901-491EE6C88A28}" type="slidenum">
              <a:rPr lang="en-US" smtClean="0"/>
              <a:pPr>
                <a:defRPr/>
              </a:pPr>
              <a:t>‹#›</a:t>
            </a:fld>
            <a:endParaRPr lang="en-US" dirty="0"/>
          </a:p>
        </p:txBody>
      </p:sp>
    </p:spTree>
  </p:cSld>
  <p:clrMap bg1="lt1" tx1="dk1" bg2="lt2" tx2="dk2" accent1="accent1" accent2="accent2" accent3="accent3" accent4="accent4" accent5="accent5" accent6="accent6" hlink="hlink" folHlink="folHlink"/>
  <p:sldLayoutIdLst>
    <p:sldLayoutId id="2147483707"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Lst>
  <p:transition xmlns:p14="http://schemas.microsoft.com/office/powerpoint/2010/main" spd="slow"/>
  <p:timing>
    <p:tnLst>
      <p:par>
        <p:cTn xmlns:p14="http://schemas.microsoft.com/office/powerpoint/2010/main" id="1" dur="indefinite" restart="never" nodeType="tmRoot"/>
      </p:par>
    </p:tnLst>
  </p:timing>
  <p:hf hdr="0" dt="0"/>
  <p:txStyles>
    <p:titleStyle>
      <a:lvl1pPr algn="ctr" defTabSz="457200" rtl="0" eaLnBrk="0" fontAlgn="base" hangingPunct="0">
        <a:spcBef>
          <a:spcPct val="0"/>
        </a:spcBef>
        <a:spcAft>
          <a:spcPct val="0"/>
        </a:spcAft>
        <a:defRPr sz="4400" kern="1200">
          <a:solidFill>
            <a:schemeClr val="tx1"/>
          </a:solidFill>
          <a:latin typeface="Arial"/>
          <a:ea typeface="ＭＳ Ｐゴシック" charset="0"/>
          <a:cs typeface="Arial"/>
        </a:defRPr>
      </a:lvl1pPr>
      <a:lvl2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2pPr>
      <a:lvl3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3pPr>
      <a:lvl4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4pPr>
      <a:lvl5pPr algn="ctr" defTabSz="457200" rtl="0" eaLnBrk="0" fontAlgn="base" hangingPunct="0">
        <a:spcBef>
          <a:spcPct val="0"/>
        </a:spcBef>
        <a:spcAft>
          <a:spcPct val="0"/>
        </a:spcAft>
        <a:defRPr sz="4400">
          <a:solidFill>
            <a:schemeClr val="tx1"/>
          </a:solidFill>
          <a:latin typeface="Myriad Pro" charset="0"/>
          <a:ea typeface="ＭＳ Ｐゴシック" charset="0"/>
          <a:cs typeface="ＭＳ Ｐゴシック" charset="0"/>
        </a:defRPr>
      </a:lvl5pPr>
      <a:lvl6pPr marL="4572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1pPr>
      <a:lvl2pPr marL="742950" indent="-28575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3pPr>
      <a:lvl4pPr marL="16002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4pPr>
      <a:lvl5pPr marL="20574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1.emf"/><Relationship Id="rId3" Type="http://schemas.openxmlformats.org/officeDocument/2006/relationships/image" Target="../media/image12.em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3.emf"/><Relationship Id="rId3" Type="http://schemas.openxmlformats.org/officeDocument/2006/relationships/image" Target="../media/image14.e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5.emf"/><Relationship Id="rId3" Type="http://schemas.openxmlformats.org/officeDocument/2006/relationships/image" Target="../media/image16.em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8.bin"/><Relationship Id="rId4" Type="http://schemas.openxmlformats.org/officeDocument/2006/relationships/image" Target="../media/image17.emf"/><Relationship Id="rId5" Type="http://schemas.openxmlformats.org/officeDocument/2006/relationships/oleObject" Target="../embeddings/oleObject9.bin"/><Relationship Id="rId1" Type="http://schemas.openxmlformats.org/officeDocument/2006/relationships/vmlDrawing" Target="../drawings/vmlDrawing2.vml"/><Relationship Id="rId2"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8.em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image" Target="../media/image2.emf"/><Relationship Id="rId5" Type="http://schemas.openxmlformats.org/officeDocument/2006/relationships/oleObject" Target="../embeddings/oleObject2.bin"/><Relationship Id="rId6" Type="http://schemas.openxmlformats.org/officeDocument/2006/relationships/oleObject" Target="../embeddings/oleObject3.bin"/><Relationship Id="rId7" Type="http://schemas.openxmlformats.org/officeDocument/2006/relationships/oleObject" Target="../embeddings/oleObject4.bin"/><Relationship Id="rId8" Type="http://schemas.openxmlformats.org/officeDocument/2006/relationships/oleObject" Target="../embeddings/oleObject5.bin"/><Relationship Id="rId9" Type="http://schemas.openxmlformats.org/officeDocument/2006/relationships/oleObject" Target="../embeddings/oleObject6.bin"/><Relationship Id="rId10" Type="http://schemas.openxmlformats.org/officeDocument/2006/relationships/oleObject" Target="../embeddings/oleObject7.bin"/><Relationship Id="rId1" Type="http://schemas.openxmlformats.org/officeDocument/2006/relationships/vmlDrawing" Target="../drawings/vmlDrawing1.vml"/><Relationship Id="rId2"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9.em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hyperlink" Target="http://walch.com/ei/CAU3L3S1KeyLin" TargetMode="External"/><Relationship Id="rId4" Type="http://schemas.openxmlformats.org/officeDocument/2006/relationships/image" Target="../media/image20.png"/><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emf"/><Relationship Id="rId3" Type="http://schemas.openxmlformats.org/officeDocument/2006/relationships/image" Target="../media/image4.emf"/></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hyperlink" Target="http://walch.com/ei/CAU3L3S1KeyExp" TargetMode="External"/><Relationship Id="rId4" Type="http://schemas.openxmlformats.org/officeDocument/2006/relationships/image" Target="../media/image20.png"/><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emf"/><Relationship Id="rId3" Type="http://schemas.openxmlformats.org/officeDocument/2006/relationships/image" Target="../media/image6.e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emf"/><Relationship Id="rId3" Type="http://schemas.openxmlformats.org/officeDocument/2006/relationships/image" Target="../media/image8.e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9.emf"/><Relationship Id="rId3" Type="http://schemas.openxmlformats.org/officeDocument/2006/relationships/image" Target="../media/image10.em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41349" y="595582"/>
            <a:ext cx="8207100" cy="4997450"/>
          </a:xfrm>
        </p:spPr>
        <p:txBody>
          <a:bodyPr rtlCol="0"/>
          <a:lstStyle/>
          <a:p>
            <a:pPr eaLnBrk="1" fontAlgn="auto" hangingPunct="1">
              <a:spcAft>
                <a:spcPts val="0"/>
              </a:spcAft>
              <a:buFont typeface="Arial"/>
              <a:buNone/>
              <a:defRPr/>
            </a:pPr>
            <a:r>
              <a:rPr lang="en-US" sz="2800" b="1" dirty="0" smtClean="0">
                <a:ea typeface="+mn-ea"/>
              </a:rPr>
              <a:t>Introduction</a:t>
            </a:r>
            <a:endParaRPr lang="en-US" sz="2800" b="1" dirty="0">
              <a:ea typeface="+mn-ea"/>
            </a:endParaRPr>
          </a:p>
          <a:p>
            <a:r>
              <a:rPr lang="en-US" dirty="0"/>
              <a:t>Real-world contexts that have two variables can be represented in a table or graphed on a coordinate plane. There are many characteristics of functions and their graphs that can provide a great deal of information. These characteristics can be analyzed and the real-world context can be better understood.</a:t>
            </a:r>
          </a:p>
        </p:txBody>
      </p:sp>
      <p:sp>
        <p:nvSpPr>
          <p:cNvPr id="2" name="Slide Number Placeholder 1"/>
          <p:cNvSpPr>
            <a:spLocks noGrp="1"/>
          </p:cNvSpPr>
          <p:nvPr>
            <p:ph type="sldNum" sz="quarter" idx="11"/>
          </p:nvPr>
        </p:nvSpPr>
        <p:spPr/>
        <p:txBody>
          <a:bodyPr/>
          <a:lstStyle/>
          <a:p>
            <a:pPr>
              <a:defRPr/>
            </a:pPr>
            <a:fld id="{8E0A64BF-F1FF-FE46-8566-4B9C9A787A73}" type="slidenum">
              <a:rPr lang="en-US" smtClean="0"/>
              <a:pPr>
                <a:defRPr/>
              </a:pPr>
              <a:t>1</a:t>
            </a:fld>
            <a:endParaRPr lang="en-US" dirty="0"/>
          </a:p>
        </p:txBody>
      </p:sp>
      <p:sp>
        <p:nvSpPr>
          <p:cNvPr id="4" name="Footer Placeholder 3"/>
          <p:cNvSpPr>
            <a:spLocks noGrp="1"/>
          </p:cNvSpPr>
          <p:nvPr>
            <p:ph type="ftr" sz="quarter" idx="13"/>
          </p:nvPr>
        </p:nvSpPr>
        <p:spPr/>
        <p:txBody>
          <a:bodyPr/>
          <a:lstStyle/>
          <a:p>
            <a:pPr>
              <a:defRPr/>
            </a:pPr>
            <a:r>
              <a:rPr lang="en-US" smtClean="0"/>
              <a:t>3.3.1: Identifying Key Features of Linear and Exponential Graphs</a:t>
            </a:r>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Key Concepts, </a:t>
            </a:r>
            <a:r>
              <a:rPr lang="en-US" sz="2800" b="1" i="1" dirty="0" smtClean="0"/>
              <a:t>continued</a:t>
            </a:r>
          </a:p>
          <a:p>
            <a:endParaRPr lang="en-US" sz="2800" b="1" i="1" dirty="0"/>
          </a:p>
          <a:p>
            <a:endParaRPr lang="en-US" sz="2800"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10</a:t>
            </a:fld>
            <a:endParaRPr lang="en-US" dirty="0"/>
          </a:p>
        </p:txBody>
      </p:sp>
      <p:sp>
        <p:nvSpPr>
          <p:cNvPr id="4" name="Footer Placeholder 3"/>
          <p:cNvSpPr>
            <a:spLocks noGrp="1"/>
          </p:cNvSpPr>
          <p:nvPr>
            <p:ph type="ftr" sz="quarter" idx="13"/>
          </p:nvPr>
        </p:nvSpPr>
        <p:spPr/>
        <p:txBody>
          <a:bodyPr/>
          <a:lstStyle/>
          <a:p>
            <a:pPr>
              <a:defRPr/>
            </a:pPr>
            <a:r>
              <a:rPr lang="en-US" dirty="0" smtClean="0"/>
              <a:t>3.3.1: Identifying Key Features of Linear and Exponential Graphs</a:t>
            </a:r>
            <a:endParaRPr lang="en-US" dirty="0"/>
          </a:p>
        </p:txBody>
      </p:sp>
      <p:pic>
        <p:nvPicPr>
          <p:cNvPr id="6" name="Picture 5" descr="U3L3_010.pdf"/>
          <p:cNvPicPr>
            <a:picLocks noChangeAspect="1"/>
          </p:cNvPicPr>
          <p:nvPr/>
        </p:nvPicPr>
        <p:blipFill rotWithShape="1">
          <a:blip r:embed="rId2">
            <a:extLst>
              <a:ext uri="{28A0092B-C50C-407E-A947-70E740481C1C}">
                <a14:useLocalDpi xmlns:a14="http://schemas.microsoft.com/office/drawing/2010/main" val="0"/>
              </a:ext>
            </a:extLst>
          </a:blip>
          <a:srcRect l="3811" t="3955" r="3841" b="3641"/>
          <a:stretch/>
        </p:blipFill>
        <p:spPr>
          <a:xfrm>
            <a:off x="640600" y="1371599"/>
            <a:ext cx="3871210" cy="3502975"/>
          </a:xfrm>
          <a:prstGeom prst="rect">
            <a:avLst/>
          </a:prstGeom>
        </p:spPr>
      </p:pic>
      <p:pic>
        <p:nvPicPr>
          <p:cNvPr id="7" name="Picture 6" descr="U3L3_011.pdf"/>
          <p:cNvPicPr>
            <a:picLocks noChangeAspect="1"/>
          </p:cNvPicPr>
          <p:nvPr/>
        </p:nvPicPr>
        <p:blipFill rotWithShape="1">
          <a:blip r:embed="rId3">
            <a:extLst>
              <a:ext uri="{28A0092B-C50C-407E-A947-70E740481C1C}">
                <a14:useLocalDpi xmlns:a14="http://schemas.microsoft.com/office/drawing/2010/main" val="0"/>
              </a:ext>
            </a:extLst>
          </a:blip>
          <a:srcRect l="3486" t="4316" r="3516" b="3640"/>
          <a:stretch/>
        </p:blipFill>
        <p:spPr>
          <a:xfrm>
            <a:off x="4600019" y="1371600"/>
            <a:ext cx="3916186" cy="3505200"/>
          </a:xfrm>
          <a:prstGeom prst="rect">
            <a:avLst/>
          </a:prstGeom>
        </p:spPr>
      </p:pic>
    </p:spTree>
    <p:extLst>
      <p:ext uri="{BB962C8B-B14F-4D97-AF65-F5344CB8AC3E}">
        <p14:creationId xmlns:p14="http://schemas.microsoft.com/office/powerpoint/2010/main" val="1359697632"/>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Key Concepts, </a:t>
            </a:r>
            <a:r>
              <a:rPr lang="en-US" sz="2800" b="1" i="1" dirty="0"/>
              <a:t>continued</a:t>
            </a:r>
          </a:p>
          <a:p>
            <a:endParaRPr lang="en-US" sz="2800"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11</a:t>
            </a:fld>
            <a:endParaRPr lang="en-US" dirty="0"/>
          </a:p>
        </p:txBody>
      </p:sp>
      <p:sp>
        <p:nvSpPr>
          <p:cNvPr id="4" name="Footer Placeholder 3"/>
          <p:cNvSpPr>
            <a:spLocks noGrp="1"/>
          </p:cNvSpPr>
          <p:nvPr>
            <p:ph type="ftr" sz="quarter" idx="13"/>
          </p:nvPr>
        </p:nvSpPr>
        <p:spPr/>
        <p:txBody>
          <a:bodyPr/>
          <a:lstStyle/>
          <a:p>
            <a:pPr>
              <a:defRPr/>
            </a:pPr>
            <a:r>
              <a:rPr lang="en-US" smtClean="0"/>
              <a:t>3.3.1: Identifying Key Features of Linear and Exponential Graphs</a:t>
            </a:r>
            <a:endParaRPr lang="en-US" dirty="0"/>
          </a:p>
        </p:txBody>
      </p:sp>
      <p:pic>
        <p:nvPicPr>
          <p:cNvPr id="6" name="Picture 5" descr="U3L3_012.pdf"/>
          <p:cNvPicPr>
            <a:picLocks noChangeAspect="1"/>
          </p:cNvPicPr>
          <p:nvPr/>
        </p:nvPicPr>
        <p:blipFill rotWithShape="1">
          <a:blip r:embed="rId2">
            <a:extLst>
              <a:ext uri="{28A0092B-C50C-407E-A947-70E740481C1C}">
                <a14:useLocalDpi xmlns:a14="http://schemas.microsoft.com/office/drawing/2010/main" val="0"/>
              </a:ext>
            </a:extLst>
          </a:blip>
          <a:srcRect l="3291" t="4093" r="3686" b="3509"/>
          <a:stretch/>
        </p:blipFill>
        <p:spPr>
          <a:xfrm>
            <a:off x="640600" y="1371599"/>
            <a:ext cx="3919317" cy="3505201"/>
          </a:xfrm>
          <a:prstGeom prst="rect">
            <a:avLst/>
          </a:prstGeom>
        </p:spPr>
      </p:pic>
      <p:pic>
        <p:nvPicPr>
          <p:cNvPr id="7" name="Picture 6" descr="U3L3_013.pdf"/>
          <p:cNvPicPr>
            <a:picLocks noChangeAspect="1"/>
          </p:cNvPicPr>
          <p:nvPr/>
        </p:nvPicPr>
        <p:blipFill rotWithShape="1">
          <a:blip r:embed="rId3">
            <a:extLst>
              <a:ext uri="{28A0092B-C50C-407E-A947-70E740481C1C}">
                <a14:useLocalDpi xmlns:a14="http://schemas.microsoft.com/office/drawing/2010/main" val="0"/>
              </a:ext>
            </a:extLst>
          </a:blip>
          <a:srcRect l="3290" t="3704" r="4037" b="3509"/>
          <a:stretch/>
        </p:blipFill>
        <p:spPr>
          <a:xfrm>
            <a:off x="4608255" y="1371601"/>
            <a:ext cx="3888121" cy="3505200"/>
          </a:xfrm>
          <a:prstGeom prst="rect">
            <a:avLst/>
          </a:prstGeom>
        </p:spPr>
      </p:pic>
    </p:spTree>
    <p:extLst>
      <p:ext uri="{BB962C8B-B14F-4D97-AF65-F5344CB8AC3E}">
        <p14:creationId xmlns:p14="http://schemas.microsoft.com/office/powerpoint/2010/main" val="1844836361"/>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Key Concepts, </a:t>
            </a:r>
            <a:r>
              <a:rPr lang="en-US" sz="2800" b="1" i="1" dirty="0" smtClean="0"/>
              <a:t>continued</a:t>
            </a:r>
          </a:p>
          <a:p>
            <a:pPr marL="342900" indent="-342900">
              <a:spcAft>
                <a:spcPts val="600"/>
              </a:spcAft>
              <a:buFont typeface="Arial"/>
              <a:buChar char="•"/>
            </a:pPr>
            <a:r>
              <a:rPr lang="en-US" dirty="0"/>
              <a:t>Graphs may contain </a:t>
            </a:r>
            <a:r>
              <a:rPr lang="en-US" b="1" dirty="0" err="1"/>
              <a:t>extrema</a:t>
            </a:r>
            <a:r>
              <a:rPr lang="en-US" dirty="0"/>
              <a:t>, or minimum or maximum points. </a:t>
            </a:r>
          </a:p>
          <a:p>
            <a:pPr marL="342900" indent="-342900">
              <a:spcAft>
                <a:spcPts val="600"/>
              </a:spcAft>
              <a:buFont typeface="Arial"/>
              <a:buChar char="•"/>
            </a:pPr>
            <a:r>
              <a:rPr lang="en-US" dirty="0" smtClean="0"/>
              <a:t>A </a:t>
            </a:r>
            <a:r>
              <a:rPr lang="en-US" b="1" dirty="0"/>
              <a:t>relative minimum</a:t>
            </a:r>
            <a:r>
              <a:rPr lang="en-US" dirty="0"/>
              <a:t> is the point that is the lowest, or the </a:t>
            </a:r>
            <a:r>
              <a:rPr lang="en-US" i="1" dirty="0"/>
              <a:t>y</a:t>
            </a:r>
            <a:r>
              <a:rPr lang="en-US" dirty="0"/>
              <a:t>-value that is the least for a particular interval of a function. </a:t>
            </a:r>
          </a:p>
          <a:p>
            <a:pPr marL="342900" indent="-342900">
              <a:spcAft>
                <a:spcPts val="600"/>
              </a:spcAft>
              <a:buFont typeface="Arial"/>
              <a:buChar char="•"/>
            </a:pPr>
            <a:r>
              <a:rPr lang="en-US" dirty="0" smtClean="0"/>
              <a:t>A </a:t>
            </a:r>
            <a:r>
              <a:rPr lang="en-US" b="1" dirty="0"/>
              <a:t>relative maximum</a:t>
            </a:r>
            <a:r>
              <a:rPr lang="en-US" dirty="0"/>
              <a:t> is the point that is the highest, or the </a:t>
            </a:r>
            <a:r>
              <a:rPr lang="en-US" i="1" dirty="0"/>
              <a:t>y</a:t>
            </a:r>
            <a:r>
              <a:rPr lang="en-US" dirty="0"/>
              <a:t>-value that is the greatest for a particular interval of a function.</a:t>
            </a:r>
          </a:p>
          <a:p>
            <a:pPr marL="342900" indent="-342900">
              <a:buFont typeface="Arial"/>
              <a:buChar char="•"/>
            </a:pPr>
            <a:r>
              <a:rPr lang="en-US" dirty="0" smtClean="0"/>
              <a:t>Linear </a:t>
            </a:r>
            <a:r>
              <a:rPr lang="en-US" dirty="0"/>
              <a:t>and exponential functions will only have a relative minimum or maximum if the domain is restricted. </a:t>
            </a:r>
            <a:endParaRPr lang="en-US" b="1" i="1" dirty="0"/>
          </a:p>
          <a:p>
            <a:endParaRPr lang="en-US" sz="2800"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12</a:t>
            </a:fld>
            <a:endParaRPr lang="en-US" dirty="0"/>
          </a:p>
        </p:txBody>
      </p:sp>
      <p:sp>
        <p:nvSpPr>
          <p:cNvPr id="4" name="Footer Placeholder 3"/>
          <p:cNvSpPr>
            <a:spLocks noGrp="1"/>
          </p:cNvSpPr>
          <p:nvPr>
            <p:ph type="ftr" sz="quarter" idx="13"/>
          </p:nvPr>
        </p:nvSpPr>
        <p:spPr/>
        <p:txBody>
          <a:bodyPr/>
          <a:lstStyle/>
          <a:p>
            <a:pPr>
              <a:defRPr/>
            </a:pPr>
            <a:r>
              <a:rPr lang="en-US" smtClean="0"/>
              <a:t>3.3.1: Identifying Key Features of Linear and Exponential Graphs</a:t>
            </a:r>
            <a:endParaRPr lang="en-US" dirty="0"/>
          </a:p>
        </p:txBody>
      </p:sp>
    </p:spTree>
    <p:extLst>
      <p:ext uri="{BB962C8B-B14F-4D97-AF65-F5344CB8AC3E}">
        <p14:creationId xmlns:p14="http://schemas.microsoft.com/office/powerpoint/2010/main" val="419342302"/>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r>
              <a:rPr lang="en-US" sz="2800" b="1" dirty="0"/>
              <a:t>Key Concepts, </a:t>
            </a:r>
            <a:r>
              <a:rPr lang="en-US" sz="2800" b="1" i="1" dirty="0" smtClean="0"/>
              <a:t>continued</a:t>
            </a:r>
            <a:endParaRPr lang="en-US" sz="2800" dirty="0" smtClean="0"/>
          </a:p>
          <a:p>
            <a:pPr marL="342900" indent="-342900">
              <a:buFont typeface="Arial"/>
              <a:buChar char="•"/>
            </a:pPr>
            <a:r>
              <a:rPr lang="en-US" dirty="0"/>
              <a:t>The </a:t>
            </a:r>
            <a:r>
              <a:rPr lang="en-US" b="1" dirty="0"/>
              <a:t>domain</a:t>
            </a:r>
            <a:r>
              <a:rPr lang="en-US" dirty="0"/>
              <a:t> of a function is the set of all inputs, or </a:t>
            </a:r>
            <a:endParaRPr lang="en-US" dirty="0" smtClean="0"/>
          </a:p>
          <a:p>
            <a:pPr marL="347472">
              <a:spcBef>
                <a:spcPts val="0"/>
              </a:spcBef>
            </a:pPr>
            <a:r>
              <a:rPr lang="en-US" i="1" dirty="0" smtClean="0"/>
              <a:t>x</a:t>
            </a:r>
            <a:r>
              <a:rPr lang="en-US" dirty="0"/>
              <a:t>-values of a function. </a:t>
            </a:r>
          </a:p>
          <a:p>
            <a:pPr marL="342900" indent="-342900">
              <a:buFont typeface="Arial"/>
              <a:buChar char="•"/>
            </a:pPr>
            <a:r>
              <a:rPr lang="en-US" dirty="0" smtClean="0"/>
              <a:t>Compare </a:t>
            </a:r>
            <a:r>
              <a:rPr lang="en-US" dirty="0"/>
              <a:t>the following two graphs. The graph on the left is of the function </a:t>
            </a:r>
            <a:r>
              <a:rPr lang="en-US" i="1" dirty="0"/>
              <a:t>f</a:t>
            </a:r>
            <a:r>
              <a:rPr lang="en-US" dirty="0"/>
              <a:t>(</a:t>
            </a:r>
            <a:r>
              <a:rPr lang="en-US" i="1" dirty="0"/>
              <a:t>x</a:t>
            </a:r>
            <a:r>
              <a:rPr lang="en-US" dirty="0"/>
              <a:t>) = 2</a:t>
            </a:r>
            <a:r>
              <a:rPr lang="en-US" i="1" dirty="0"/>
              <a:t>x</a:t>
            </a:r>
            <a:r>
              <a:rPr lang="en-US" dirty="0"/>
              <a:t> – 8. The graph on the right is of the same function, but the domain is for </a:t>
            </a:r>
            <a:endParaRPr lang="en-US" dirty="0" smtClean="0"/>
          </a:p>
          <a:p>
            <a:pPr marL="347472">
              <a:spcBef>
                <a:spcPts val="0"/>
              </a:spcBef>
            </a:pPr>
            <a:r>
              <a:rPr lang="en-US" i="1" dirty="0" smtClean="0"/>
              <a:t>x</a:t>
            </a:r>
            <a:r>
              <a:rPr lang="en-US" dirty="0" smtClean="0"/>
              <a:t> </a:t>
            </a:r>
            <a:r>
              <a:rPr lang="en-US" dirty="0"/>
              <a:t>≥ 1. The minimum of the function is –6.</a:t>
            </a:r>
          </a:p>
          <a:p>
            <a:endParaRPr lang="en-US"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13</a:t>
            </a:fld>
            <a:endParaRPr lang="en-US" dirty="0"/>
          </a:p>
        </p:txBody>
      </p:sp>
      <p:sp>
        <p:nvSpPr>
          <p:cNvPr id="4" name="Footer Placeholder 3"/>
          <p:cNvSpPr>
            <a:spLocks noGrp="1"/>
          </p:cNvSpPr>
          <p:nvPr>
            <p:ph type="ftr" sz="quarter" idx="13"/>
          </p:nvPr>
        </p:nvSpPr>
        <p:spPr/>
        <p:txBody>
          <a:bodyPr/>
          <a:lstStyle/>
          <a:p>
            <a:pPr>
              <a:defRPr/>
            </a:pPr>
            <a:r>
              <a:rPr lang="en-US" smtClean="0"/>
              <a:t>3.3.1: Identifying Key Features of Linear and Exponential Graphs</a:t>
            </a:r>
            <a:endParaRPr lang="en-US" dirty="0"/>
          </a:p>
        </p:txBody>
      </p:sp>
    </p:spTree>
    <p:extLst>
      <p:ext uri="{BB962C8B-B14F-4D97-AF65-F5344CB8AC3E}">
        <p14:creationId xmlns:p14="http://schemas.microsoft.com/office/powerpoint/2010/main" val="754477275"/>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Key Concepts, </a:t>
            </a:r>
            <a:r>
              <a:rPr lang="en-US" sz="2800" b="1" i="1" dirty="0"/>
              <a:t>continued</a:t>
            </a:r>
          </a:p>
          <a:p>
            <a:endParaRPr lang="en-US" sz="2800"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14</a:t>
            </a:fld>
            <a:endParaRPr lang="en-US" dirty="0"/>
          </a:p>
        </p:txBody>
      </p:sp>
      <p:sp>
        <p:nvSpPr>
          <p:cNvPr id="4" name="Footer Placeholder 3"/>
          <p:cNvSpPr>
            <a:spLocks noGrp="1"/>
          </p:cNvSpPr>
          <p:nvPr>
            <p:ph type="ftr" sz="quarter" idx="13"/>
          </p:nvPr>
        </p:nvSpPr>
        <p:spPr/>
        <p:txBody>
          <a:bodyPr/>
          <a:lstStyle/>
          <a:p>
            <a:pPr>
              <a:defRPr/>
            </a:pPr>
            <a:r>
              <a:rPr lang="en-US" smtClean="0"/>
              <a:t>3.3.1: Identifying Key Features of Linear and Exponential Graphs</a:t>
            </a:r>
            <a:endParaRPr lang="en-US" dirty="0"/>
          </a:p>
        </p:txBody>
      </p:sp>
      <p:pic>
        <p:nvPicPr>
          <p:cNvPr id="6" name="Picture 5" descr="U3L3_014.pdf"/>
          <p:cNvPicPr>
            <a:picLocks noChangeAspect="1"/>
          </p:cNvPicPr>
          <p:nvPr/>
        </p:nvPicPr>
        <p:blipFill rotWithShape="1">
          <a:blip r:embed="rId2">
            <a:extLst>
              <a:ext uri="{28A0092B-C50C-407E-A947-70E740481C1C}">
                <a14:useLocalDpi xmlns:a14="http://schemas.microsoft.com/office/drawing/2010/main" val="0"/>
              </a:ext>
            </a:extLst>
          </a:blip>
          <a:srcRect l="3937" t="4483" r="3887" b="3119"/>
          <a:stretch/>
        </p:blipFill>
        <p:spPr>
          <a:xfrm>
            <a:off x="640600" y="1372473"/>
            <a:ext cx="3681763" cy="3504328"/>
          </a:xfrm>
          <a:prstGeom prst="rect">
            <a:avLst/>
          </a:prstGeom>
        </p:spPr>
      </p:pic>
      <p:pic>
        <p:nvPicPr>
          <p:cNvPr id="7" name="Picture 6" descr="U3L3_015.pdf"/>
          <p:cNvPicPr>
            <a:picLocks noChangeAspect="1"/>
          </p:cNvPicPr>
          <p:nvPr/>
        </p:nvPicPr>
        <p:blipFill rotWithShape="1">
          <a:blip r:embed="rId3">
            <a:extLst>
              <a:ext uri="{28A0092B-C50C-407E-A947-70E740481C1C}">
                <a14:useLocalDpi xmlns:a14="http://schemas.microsoft.com/office/drawing/2010/main" val="0"/>
              </a:ext>
            </a:extLst>
          </a:blip>
          <a:srcRect l="4097" t="4093" r="4097" b="3509"/>
          <a:stretch/>
        </p:blipFill>
        <p:spPr>
          <a:xfrm>
            <a:off x="4770393" y="1335503"/>
            <a:ext cx="3705661" cy="3541297"/>
          </a:xfrm>
          <a:prstGeom prst="rect">
            <a:avLst/>
          </a:prstGeom>
        </p:spPr>
      </p:pic>
    </p:spTree>
    <p:extLst>
      <p:ext uri="{BB962C8B-B14F-4D97-AF65-F5344CB8AC3E}">
        <p14:creationId xmlns:p14="http://schemas.microsoft.com/office/powerpoint/2010/main" val="300387506"/>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Key Concepts, </a:t>
            </a:r>
            <a:r>
              <a:rPr lang="en-US" sz="2800" b="1" i="1" dirty="0" smtClean="0"/>
              <a:t>continued</a:t>
            </a:r>
          </a:p>
          <a:p>
            <a:pPr marL="457200" indent="-457200">
              <a:spcAft>
                <a:spcPts val="1200"/>
              </a:spcAft>
              <a:buFont typeface="Arial"/>
              <a:buChar char="•"/>
            </a:pPr>
            <a:r>
              <a:rPr lang="en-US" dirty="0" smtClean="0"/>
              <a:t>Functions </a:t>
            </a:r>
            <a:r>
              <a:rPr lang="en-US" dirty="0"/>
              <a:t>that represent real-world scenarios often include domain restrictions. For example, if we were to calculate the cost to download a number of e-books, we would not expect to see negative or fractional downloads as values for </a:t>
            </a:r>
            <a:r>
              <a:rPr lang="en-US" i="1" dirty="0"/>
              <a:t>x</a:t>
            </a:r>
            <a:r>
              <a:rPr lang="en-US" dirty="0"/>
              <a:t>. </a:t>
            </a:r>
            <a:endParaRPr lang="en-US" dirty="0" smtClean="0"/>
          </a:p>
          <a:p>
            <a:pPr marL="457200" indent="-457200">
              <a:spcAft>
                <a:spcPts val="1200"/>
              </a:spcAft>
              <a:buFont typeface="Arial"/>
              <a:buChar char="•"/>
            </a:pPr>
            <a:r>
              <a:rPr lang="en-US" dirty="0"/>
              <a:t>There are several ways to classify numbers. The following </a:t>
            </a:r>
            <a:r>
              <a:rPr lang="en-US" dirty="0" smtClean="0"/>
              <a:t>slide lists </a:t>
            </a:r>
            <a:r>
              <a:rPr lang="en-US" dirty="0"/>
              <a:t>the most commonly used classifications when defining domains.</a:t>
            </a:r>
            <a:endParaRPr lang="en-US" sz="2800" b="1" baseline="30000" dirty="0"/>
          </a:p>
          <a:p>
            <a:pPr marL="457200" indent="-457200">
              <a:spcAft>
                <a:spcPts val="1200"/>
              </a:spcAft>
              <a:buFont typeface="Arial"/>
              <a:buChar char="•"/>
            </a:pPr>
            <a:endParaRPr lang="en-US" dirty="0"/>
          </a:p>
          <a:p>
            <a:endParaRPr lang="en-US" sz="2800"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15</a:t>
            </a:fld>
            <a:endParaRPr lang="en-US" dirty="0"/>
          </a:p>
        </p:txBody>
      </p:sp>
      <p:sp>
        <p:nvSpPr>
          <p:cNvPr id="4" name="Footer Placeholder 3"/>
          <p:cNvSpPr>
            <a:spLocks noGrp="1"/>
          </p:cNvSpPr>
          <p:nvPr>
            <p:ph type="ftr" sz="quarter" idx="13"/>
          </p:nvPr>
        </p:nvSpPr>
        <p:spPr/>
        <p:txBody>
          <a:bodyPr/>
          <a:lstStyle/>
          <a:p>
            <a:pPr>
              <a:defRPr/>
            </a:pPr>
            <a:r>
              <a:rPr lang="en-US" smtClean="0"/>
              <a:t>3.3.1: Identifying Key Features of Linear and Exponential Graphs</a:t>
            </a:r>
            <a:endParaRPr lang="en-US" dirty="0"/>
          </a:p>
        </p:txBody>
      </p:sp>
    </p:spTree>
    <p:extLst>
      <p:ext uri="{BB962C8B-B14F-4D97-AF65-F5344CB8AC3E}">
        <p14:creationId xmlns:p14="http://schemas.microsoft.com/office/powerpoint/2010/main" val="110111112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Key Concepts, </a:t>
            </a:r>
            <a:r>
              <a:rPr lang="en-US" sz="2800" b="1" i="1" dirty="0" smtClean="0"/>
              <a:t>continued</a:t>
            </a:r>
          </a:p>
          <a:p>
            <a:pPr lvl="1" algn="l"/>
            <a:endParaRPr lang="en-US" sz="2800" b="1" baseline="30000" dirty="0" smtClean="0">
              <a:solidFill>
                <a:srgbClr val="000000"/>
              </a:solidFill>
            </a:endParaRPr>
          </a:p>
          <a:p>
            <a:pPr lvl="1" algn="l"/>
            <a:r>
              <a:rPr lang="en-US" sz="2800" b="1" baseline="30000" dirty="0" smtClean="0">
                <a:solidFill>
                  <a:srgbClr val="000000"/>
                </a:solidFill>
              </a:rPr>
              <a:t>Natural </a:t>
            </a:r>
            <a:r>
              <a:rPr lang="en-US" sz="2800" b="1" baseline="30000" dirty="0">
                <a:solidFill>
                  <a:srgbClr val="000000"/>
                </a:solidFill>
              </a:rPr>
              <a:t>numbers</a:t>
            </a:r>
            <a:r>
              <a:rPr lang="en-US" sz="2800" baseline="30000" dirty="0">
                <a:solidFill>
                  <a:srgbClr val="000000"/>
                </a:solidFill>
              </a:rPr>
              <a:t>	1, 2, 3, ...	</a:t>
            </a:r>
            <a:endParaRPr lang="en-US" sz="2800" dirty="0">
              <a:solidFill>
                <a:srgbClr val="000000"/>
              </a:solidFill>
            </a:endParaRPr>
          </a:p>
          <a:p>
            <a:pPr lvl="1" algn="l"/>
            <a:r>
              <a:rPr lang="en-US" sz="2800" b="1" baseline="30000" dirty="0">
                <a:solidFill>
                  <a:srgbClr val="000000"/>
                </a:solidFill>
              </a:rPr>
              <a:t>Whole numbers</a:t>
            </a:r>
            <a:r>
              <a:rPr lang="en-US" sz="2800" baseline="30000" dirty="0">
                <a:solidFill>
                  <a:srgbClr val="000000"/>
                </a:solidFill>
              </a:rPr>
              <a:t>	</a:t>
            </a:r>
            <a:r>
              <a:rPr lang="en-US" sz="2800" baseline="30000" dirty="0" smtClean="0">
                <a:solidFill>
                  <a:srgbClr val="000000"/>
                </a:solidFill>
              </a:rPr>
              <a:t>	0</a:t>
            </a:r>
            <a:r>
              <a:rPr lang="en-US" sz="2800" baseline="30000" dirty="0">
                <a:solidFill>
                  <a:srgbClr val="000000"/>
                </a:solidFill>
              </a:rPr>
              <a:t>, 1, 2, 3, ...	</a:t>
            </a:r>
            <a:endParaRPr lang="en-US" sz="2800" dirty="0">
              <a:solidFill>
                <a:srgbClr val="000000"/>
              </a:solidFill>
            </a:endParaRPr>
          </a:p>
          <a:p>
            <a:pPr lvl="1" algn="l"/>
            <a:r>
              <a:rPr lang="nl-NL" sz="2800" b="1" baseline="30000" dirty="0">
                <a:solidFill>
                  <a:srgbClr val="000000"/>
                </a:solidFill>
              </a:rPr>
              <a:t>Integers</a:t>
            </a:r>
            <a:r>
              <a:rPr lang="nl-NL" sz="2800" baseline="30000" dirty="0">
                <a:solidFill>
                  <a:srgbClr val="000000"/>
                </a:solidFill>
              </a:rPr>
              <a:t>	</a:t>
            </a:r>
            <a:r>
              <a:rPr lang="nl-NL" sz="2800" baseline="30000" dirty="0" smtClean="0">
                <a:solidFill>
                  <a:srgbClr val="000000"/>
                </a:solidFill>
              </a:rPr>
              <a:t>				.</a:t>
            </a:r>
            <a:r>
              <a:rPr lang="nl-NL" sz="2800" baseline="30000" dirty="0">
                <a:solidFill>
                  <a:srgbClr val="000000"/>
                </a:solidFill>
              </a:rPr>
              <a:t>.., –3, –2, –1, 0, 1, 2, 3, ... 	</a:t>
            </a:r>
            <a:endParaRPr lang="nl-NL" sz="2800" dirty="0">
              <a:solidFill>
                <a:srgbClr val="000000"/>
              </a:solidFill>
            </a:endParaRPr>
          </a:p>
          <a:p>
            <a:pPr lvl="1" algn="l">
              <a:lnSpc>
                <a:spcPct val="130000"/>
              </a:lnSpc>
            </a:pPr>
            <a:r>
              <a:rPr lang="en-US" sz="2800" b="1" baseline="30000" dirty="0" smtClean="0">
                <a:solidFill>
                  <a:srgbClr val="000000"/>
                </a:solidFill>
              </a:rPr>
              <a:t>Rational numbers</a:t>
            </a:r>
            <a:r>
              <a:rPr lang="en-US" sz="2800" baseline="30000" dirty="0" smtClean="0">
                <a:solidFill>
                  <a:srgbClr val="000000"/>
                </a:solidFill>
              </a:rPr>
              <a:t>	numbers that can be written as    , where </a:t>
            </a:r>
            <a:r>
              <a:rPr lang="en-US" sz="2800" i="1" baseline="30000" dirty="0" smtClean="0">
                <a:solidFill>
                  <a:srgbClr val="000000"/>
                </a:solidFill>
              </a:rPr>
              <a:t>a</a:t>
            </a:r>
            <a:r>
              <a:rPr lang="en-US" sz="2800" baseline="30000" dirty="0" smtClean="0">
                <a:solidFill>
                  <a:srgbClr val="000000"/>
                </a:solidFill>
              </a:rPr>
              <a:t> and </a:t>
            </a:r>
            <a:r>
              <a:rPr lang="en-US" sz="2800" i="1" baseline="30000" dirty="0" smtClean="0">
                <a:solidFill>
                  <a:srgbClr val="000000"/>
                </a:solidFill>
              </a:rPr>
              <a:t>b</a:t>
            </a:r>
            <a:r>
              <a:rPr lang="en-US" sz="2800" baseline="30000" dirty="0" smtClean="0">
                <a:solidFill>
                  <a:srgbClr val="000000"/>
                </a:solidFill>
              </a:rPr>
              <a:t> are integers and </a:t>
            </a:r>
            <a:r>
              <a:rPr lang="en-US" sz="2800" i="1" baseline="30000" dirty="0" smtClean="0">
                <a:solidFill>
                  <a:srgbClr val="000000"/>
                </a:solidFill>
              </a:rPr>
              <a:t>b</a:t>
            </a:r>
            <a:r>
              <a:rPr lang="en-US" sz="2800" baseline="30000" dirty="0" smtClean="0">
                <a:solidFill>
                  <a:srgbClr val="000000"/>
                </a:solidFill>
              </a:rPr>
              <a:t> ≠ 0; any number that can be written as a decimal that ends or repeats	</a:t>
            </a:r>
            <a:endParaRPr lang="en-US" sz="2800" dirty="0" smtClean="0">
              <a:solidFill>
                <a:srgbClr val="000000"/>
              </a:solidFill>
            </a:endParaRPr>
          </a:p>
          <a:p>
            <a:pPr lvl="1" algn="l">
              <a:lnSpc>
                <a:spcPct val="130000"/>
              </a:lnSpc>
              <a:spcAft>
                <a:spcPts val="600"/>
              </a:spcAft>
            </a:pPr>
            <a:r>
              <a:rPr lang="en-US" sz="2800" b="1" baseline="30000" dirty="0" smtClean="0">
                <a:solidFill>
                  <a:srgbClr val="000000"/>
                </a:solidFill>
              </a:rPr>
              <a:t>Irrational numbers</a:t>
            </a:r>
            <a:r>
              <a:rPr lang="en-US" sz="2800" baseline="30000" dirty="0" smtClean="0">
                <a:solidFill>
                  <a:srgbClr val="000000"/>
                </a:solidFill>
              </a:rPr>
              <a:t>	numbers that cannot be written as    , where </a:t>
            </a:r>
            <a:r>
              <a:rPr lang="en-US" sz="2800" i="1" baseline="30000" dirty="0" smtClean="0">
                <a:solidFill>
                  <a:srgbClr val="000000"/>
                </a:solidFill>
              </a:rPr>
              <a:t>a</a:t>
            </a:r>
            <a:r>
              <a:rPr lang="en-US" sz="2800" baseline="30000" dirty="0" smtClean="0">
                <a:solidFill>
                  <a:srgbClr val="000000"/>
                </a:solidFill>
              </a:rPr>
              <a:t> and </a:t>
            </a:r>
            <a:r>
              <a:rPr lang="en-US" sz="2800" i="1" baseline="30000" dirty="0" smtClean="0">
                <a:solidFill>
                  <a:srgbClr val="000000"/>
                </a:solidFill>
              </a:rPr>
              <a:t>b</a:t>
            </a:r>
            <a:r>
              <a:rPr lang="en-US" sz="2800" baseline="30000" dirty="0" smtClean="0">
                <a:solidFill>
                  <a:srgbClr val="000000"/>
                </a:solidFill>
              </a:rPr>
              <a:t> are integers and </a:t>
            </a:r>
            <a:r>
              <a:rPr lang="en-US" sz="2800" i="1" baseline="30000" dirty="0" smtClean="0">
                <a:solidFill>
                  <a:srgbClr val="000000"/>
                </a:solidFill>
              </a:rPr>
              <a:t>b</a:t>
            </a:r>
            <a:r>
              <a:rPr lang="en-US" sz="2800" baseline="30000" dirty="0" smtClean="0">
                <a:solidFill>
                  <a:srgbClr val="000000"/>
                </a:solidFill>
              </a:rPr>
              <a:t> ≠ 0; any number that cannot be written as a decimal that ends or repeats	</a:t>
            </a:r>
            <a:endParaRPr lang="en-US" sz="2800" dirty="0" smtClean="0">
              <a:solidFill>
                <a:srgbClr val="000000"/>
              </a:solidFill>
            </a:endParaRPr>
          </a:p>
          <a:p>
            <a:pPr lvl="1" algn="l"/>
            <a:r>
              <a:rPr lang="en-US" sz="2800" b="1" baseline="30000" dirty="0" smtClean="0">
                <a:solidFill>
                  <a:srgbClr val="000000"/>
                </a:solidFill>
              </a:rPr>
              <a:t>Real numbers</a:t>
            </a:r>
            <a:r>
              <a:rPr lang="en-US" sz="2800" baseline="30000" dirty="0" smtClean="0">
                <a:solidFill>
                  <a:srgbClr val="000000"/>
                </a:solidFill>
              </a:rPr>
              <a:t>	the</a:t>
            </a:r>
            <a:r>
              <a:rPr lang="en-US" sz="2800" baseline="30000" dirty="0" smtClean="0"/>
              <a:t> </a:t>
            </a:r>
            <a:r>
              <a:rPr lang="en-US" sz="2800" baseline="30000" dirty="0" smtClean="0">
                <a:solidFill>
                  <a:srgbClr val="000000"/>
                </a:solidFill>
              </a:rPr>
              <a:t>set of all rational and irrational numbers</a:t>
            </a:r>
            <a:r>
              <a:rPr lang="en-US" sz="2800" baseline="30000" dirty="0" smtClean="0"/>
              <a:t> </a:t>
            </a:r>
            <a:r>
              <a:rPr lang="nl-NL" sz="2800" baseline="30000" dirty="0"/>
              <a:t>	</a:t>
            </a:r>
            <a:endParaRPr lang="nl-NL" sz="2800" dirty="0"/>
          </a:p>
          <a:p>
            <a:endParaRPr lang="en-US" sz="2800" b="1" i="1" dirty="0"/>
          </a:p>
          <a:p>
            <a:endParaRPr lang="en-US" sz="2800"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16</a:t>
            </a:fld>
            <a:endParaRPr lang="en-US" dirty="0"/>
          </a:p>
        </p:txBody>
      </p:sp>
      <p:sp>
        <p:nvSpPr>
          <p:cNvPr id="4" name="Footer Placeholder 3"/>
          <p:cNvSpPr>
            <a:spLocks noGrp="1"/>
          </p:cNvSpPr>
          <p:nvPr>
            <p:ph type="ftr" sz="quarter" idx="13"/>
          </p:nvPr>
        </p:nvSpPr>
        <p:spPr/>
        <p:txBody>
          <a:bodyPr/>
          <a:lstStyle/>
          <a:p>
            <a:pPr>
              <a:defRPr/>
            </a:pPr>
            <a:r>
              <a:rPr lang="en-US" smtClean="0"/>
              <a:t>3.3.1: Identifying Key Features of Linear and Exponential Graphs</a:t>
            </a:r>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210915950"/>
              </p:ext>
            </p:extLst>
          </p:nvPr>
        </p:nvGraphicFramePr>
        <p:xfrm>
          <a:off x="6804713" y="2348470"/>
          <a:ext cx="166914" cy="584200"/>
        </p:xfrm>
        <a:graphic>
          <a:graphicData uri="http://schemas.openxmlformats.org/presentationml/2006/ole">
            <mc:AlternateContent xmlns:mc="http://schemas.openxmlformats.org/markup-compatibility/2006">
              <mc:Choice xmlns:v="urn:schemas-microsoft-com:vml" Requires="v">
                <p:oleObj spid="_x0000_s81942" name="Equation" r:id="rId3" imgW="228600" imgH="800100" progId="Equation.DSMT4">
                  <p:embed/>
                </p:oleObj>
              </mc:Choice>
              <mc:Fallback>
                <p:oleObj name="Equation" r:id="rId3" imgW="228600" imgH="800100" progId="Equation.DSMT4">
                  <p:embed/>
                  <p:pic>
                    <p:nvPicPr>
                      <p:cNvPr id="0" name=""/>
                      <p:cNvPicPr/>
                      <p:nvPr/>
                    </p:nvPicPr>
                    <p:blipFill>
                      <a:blip r:embed="rId4"/>
                      <a:stretch>
                        <a:fillRect/>
                      </a:stretch>
                    </p:blipFill>
                    <p:spPr>
                      <a:xfrm>
                        <a:off x="6804713" y="2348470"/>
                        <a:ext cx="166914" cy="584200"/>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2236172619"/>
              </p:ext>
            </p:extLst>
          </p:nvPr>
        </p:nvGraphicFramePr>
        <p:xfrm>
          <a:off x="7130090" y="3503140"/>
          <a:ext cx="166914" cy="584200"/>
        </p:xfrm>
        <a:graphic>
          <a:graphicData uri="http://schemas.openxmlformats.org/presentationml/2006/ole">
            <mc:AlternateContent xmlns:mc="http://schemas.openxmlformats.org/markup-compatibility/2006">
              <mc:Choice xmlns:v="urn:schemas-microsoft-com:vml" Requires="v">
                <p:oleObj spid="_x0000_s81943" name="Equation" r:id="rId5" imgW="228600" imgH="800100" progId="Equation.DSMT4">
                  <p:embed/>
                </p:oleObj>
              </mc:Choice>
              <mc:Fallback>
                <p:oleObj name="Equation" r:id="rId5" imgW="228600" imgH="800100" progId="Equation.DSMT4">
                  <p:embed/>
                  <p:pic>
                    <p:nvPicPr>
                      <p:cNvPr id="0" name=""/>
                      <p:cNvPicPr/>
                      <p:nvPr/>
                    </p:nvPicPr>
                    <p:blipFill>
                      <a:blip r:embed="rId4"/>
                      <a:stretch>
                        <a:fillRect/>
                      </a:stretch>
                    </p:blipFill>
                    <p:spPr>
                      <a:xfrm>
                        <a:off x="7130090" y="3503140"/>
                        <a:ext cx="166914" cy="584200"/>
                      </a:xfrm>
                      <a:prstGeom prst="rect">
                        <a:avLst/>
                      </a:prstGeom>
                    </p:spPr>
                  </p:pic>
                </p:oleObj>
              </mc:Fallback>
            </mc:AlternateContent>
          </a:graphicData>
        </a:graphic>
      </p:graphicFrame>
    </p:spTree>
    <p:extLst>
      <p:ext uri="{BB962C8B-B14F-4D97-AF65-F5344CB8AC3E}">
        <p14:creationId xmlns:p14="http://schemas.microsoft.com/office/powerpoint/2010/main" val="1621343826"/>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Key Concepts, </a:t>
            </a:r>
            <a:r>
              <a:rPr lang="en-US" sz="2800" b="1" i="1" dirty="0"/>
              <a:t>continued</a:t>
            </a:r>
          </a:p>
          <a:p>
            <a:pPr marL="342900" indent="-342900">
              <a:buFont typeface="Arial"/>
              <a:buChar char="•"/>
            </a:pPr>
            <a:r>
              <a:rPr lang="en-US" dirty="0" smtClean="0"/>
              <a:t>An </a:t>
            </a:r>
            <a:r>
              <a:rPr lang="en-US" dirty="0"/>
              <a:t>exponential function in the form </a:t>
            </a:r>
            <a:r>
              <a:rPr lang="en-US" i="1" dirty="0"/>
              <a:t>f</a:t>
            </a:r>
            <a:r>
              <a:rPr lang="en-US" dirty="0"/>
              <a:t>(</a:t>
            </a:r>
            <a:r>
              <a:rPr lang="en-US" i="1" dirty="0"/>
              <a:t>x</a:t>
            </a:r>
            <a:r>
              <a:rPr lang="en-US" dirty="0"/>
              <a:t>) = </a:t>
            </a:r>
            <a:r>
              <a:rPr lang="en-US" i="1" dirty="0"/>
              <a:t>a</a:t>
            </a:r>
            <a:r>
              <a:rPr lang="en-US" i="1" baseline="30000" dirty="0"/>
              <a:t>x</a:t>
            </a:r>
            <a:r>
              <a:rPr lang="en-US" dirty="0"/>
              <a:t>, where </a:t>
            </a:r>
            <a:endParaRPr lang="en-US" dirty="0" smtClean="0"/>
          </a:p>
          <a:p>
            <a:pPr marL="347472">
              <a:spcBef>
                <a:spcPts val="0"/>
              </a:spcBef>
            </a:pPr>
            <a:r>
              <a:rPr lang="en-US" i="1" dirty="0" smtClean="0"/>
              <a:t>a</a:t>
            </a:r>
            <a:r>
              <a:rPr lang="en-US" dirty="0" smtClean="0"/>
              <a:t> </a:t>
            </a:r>
            <a:r>
              <a:rPr lang="en-US" dirty="0"/>
              <a:t>&gt; 0 and </a:t>
            </a:r>
            <a:r>
              <a:rPr lang="en-US" i="1" dirty="0"/>
              <a:t>a</a:t>
            </a:r>
            <a:r>
              <a:rPr lang="en-US" dirty="0"/>
              <a:t> ≠ 1, has an </a:t>
            </a:r>
            <a:r>
              <a:rPr lang="en-US" b="1" dirty="0"/>
              <a:t>asymptote</a:t>
            </a:r>
            <a:r>
              <a:rPr lang="en-US" dirty="0"/>
              <a:t>, or a line that the graph gets closer and closer to, but never crosses or touches.</a:t>
            </a:r>
          </a:p>
          <a:p>
            <a:pPr marL="342900" indent="-342900">
              <a:buFont typeface="Arial"/>
              <a:buChar char="•"/>
            </a:pPr>
            <a:r>
              <a:rPr lang="en-US" dirty="0"/>
              <a:t>The function in the following graph has a horizontal asymptote at </a:t>
            </a:r>
            <a:r>
              <a:rPr lang="en-US" i="1" dirty="0"/>
              <a:t>y</a:t>
            </a:r>
            <a:r>
              <a:rPr lang="en-US" dirty="0"/>
              <a:t> = –4. </a:t>
            </a:r>
          </a:p>
          <a:p>
            <a:pPr marL="342900" indent="-342900">
              <a:buFont typeface="Arial"/>
              <a:buChar char="•"/>
            </a:pPr>
            <a:r>
              <a:rPr lang="en-US" dirty="0"/>
              <a:t>It may appear as though the graphed line touches </a:t>
            </a:r>
            <a:r>
              <a:rPr lang="en-US" dirty="0" smtClean="0"/>
              <a:t/>
            </a:r>
            <a:br>
              <a:rPr lang="en-US" dirty="0" smtClean="0"/>
            </a:br>
            <a:r>
              <a:rPr lang="en-US" i="1" dirty="0" smtClean="0"/>
              <a:t>y</a:t>
            </a:r>
            <a:r>
              <a:rPr lang="en-US" dirty="0" smtClean="0"/>
              <a:t> </a:t>
            </a:r>
            <a:r>
              <a:rPr lang="en-US" dirty="0"/>
              <a:t>= –4, but it never does.</a:t>
            </a:r>
          </a:p>
          <a:p>
            <a:endParaRPr lang="en-US" sz="2800"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17</a:t>
            </a:fld>
            <a:endParaRPr lang="en-US" dirty="0"/>
          </a:p>
        </p:txBody>
      </p:sp>
      <p:sp>
        <p:nvSpPr>
          <p:cNvPr id="4" name="Footer Placeholder 3"/>
          <p:cNvSpPr>
            <a:spLocks noGrp="1"/>
          </p:cNvSpPr>
          <p:nvPr>
            <p:ph type="ftr" sz="quarter" idx="13"/>
          </p:nvPr>
        </p:nvSpPr>
        <p:spPr/>
        <p:txBody>
          <a:bodyPr/>
          <a:lstStyle/>
          <a:p>
            <a:pPr>
              <a:defRPr/>
            </a:pPr>
            <a:r>
              <a:rPr lang="en-US" smtClean="0"/>
              <a:t>3.3.1: Identifying Key Features of Linear and Exponential Graphs</a:t>
            </a:r>
            <a:endParaRPr lang="en-US" dirty="0"/>
          </a:p>
        </p:txBody>
      </p:sp>
    </p:spTree>
    <p:extLst>
      <p:ext uri="{BB962C8B-B14F-4D97-AF65-F5344CB8AC3E}">
        <p14:creationId xmlns:p14="http://schemas.microsoft.com/office/powerpoint/2010/main" val="3201087445"/>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Key Concepts, </a:t>
            </a:r>
            <a:r>
              <a:rPr lang="en-US" sz="2800" b="1" i="1" dirty="0" smtClean="0"/>
              <a:t>continued</a:t>
            </a:r>
          </a:p>
          <a:p>
            <a:endParaRPr lang="en-US" sz="2800" b="1" i="1" dirty="0"/>
          </a:p>
          <a:p>
            <a:endParaRPr lang="en-US" sz="2800" b="1" i="1" dirty="0" smtClean="0"/>
          </a:p>
          <a:p>
            <a:endParaRPr lang="en-US" sz="2800" b="1" i="1" dirty="0"/>
          </a:p>
          <a:p>
            <a:endParaRPr lang="en-US" sz="2800" b="1" i="1" dirty="0" smtClean="0"/>
          </a:p>
          <a:p>
            <a:endParaRPr lang="en-US" sz="2800" b="1" i="1" dirty="0"/>
          </a:p>
          <a:p>
            <a:endParaRPr lang="en-US" sz="2800" b="1" i="1" dirty="0" smtClean="0"/>
          </a:p>
          <a:p>
            <a:endParaRPr lang="en-US" sz="2800" b="1" i="1" dirty="0"/>
          </a:p>
          <a:p>
            <a:pPr marL="457200" indent="-457200">
              <a:spcBef>
                <a:spcPts val="800"/>
              </a:spcBef>
              <a:buFont typeface="Arial"/>
              <a:buChar char="•"/>
            </a:pPr>
            <a:r>
              <a:rPr lang="en-US" sz="2200" dirty="0" smtClean="0"/>
              <a:t>Fairly </a:t>
            </a:r>
            <a:r>
              <a:rPr lang="en-US" sz="2200" dirty="0"/>
              <a:t>accurate representations of functions can be sketched using the key features we have </a:t>
            </a:r>
            <a:r>
              <a:rPr lang="en-US" sz="2200" dirty="0" smtClean="0"/>
              <a:t>just described</a:t>
            </a:r>
            <a:r>
              <a:rPr lang="en-US" sz="2200" dirty="0"/>
              <a:t>.</a:t>
            </a:r>
          </a:p>
          <a:p>
            <a:endParaRPr lang="en-US" sz="2800" b="1" i="1" dirty="0"/>
          </a:p>
          <a:p>
            <a:endParaRPr lang="en-US" sz="2800" dirty="0"/>
          </a:p>
          <a:p>
            <a:endParaRPr lang="en-US" sz="2800"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18</a:t>
            </a:fld>
            <a:endParaRPr lang="en-US" dirty="0"/>
          </a:p>
        </p:txBody>
      </p:sp>
      <p:sp>
        <p:nvSpPr>
          <p:cNvPr id="4" name="Footer Placeholder 3"/>
          <p:cNvSpPr>
            <a:spLocks noGrp="1"/>
          </p:cNvSpPr>
          <p:nvPr>
            <p:ph type="ftr" sz="quarter" idx="13"/>
          </p:nvPr>
        </p:nvSpPr>
        <p:spPr/>
        <p:txBody>
          <a:bodyPr/>
          <a:lstStyle/>
          <a:p>
            <a:pPr>
              <a:defRPr/>
            </a:pPr>
            <a:r>
              <a:rPr lang="en-US" smtClean="0"/>
              <a:t>3.3.1: Identifying Key Features of Linear and Exponential Graphs</a:t>
            </a:r>
            <a:endParaRPr lang="en-US" dirty="0"/>
          </a:p>
        </p:txBody>
      </p:sp>
      <p:pic>
        <p:nvPicPr>
          <p:cNvPr id="5" name="Picture 4" descr="U3L3_016.pdf"/>
          <p:cNvPicPr>
            <a:picLocks noChangeAspect="1"/>
          </p:cNvPicPr>
          <p:nvPr/>
        </p:nvPicPr>
        <p:blipFill rotWithShape="1">
          <a:blip r:embed="rId2">
            <a:extLst>
              <a:ext uri="{28A0092B-C50C-407E-A947-70E740481C1C}">
                <a14:useLocalDpi xmlns:a14="http://schemas.microsoft.com/office/drawing/2010/main" val="0"/>
              </a:ext>
            </a:extLst>
          </a:blip>
          <a:srcRect l="3666" t="4365" r="3894" b="3836"/>
          <a:stretch/>
        </p:blipFill>
        <p:spPr>
          <a:xfrm>
            <a:off x="2721481" y="1204685"/>
            <a:ext cx="3798142" cy="3581401"/>
          </a:xfrm>
          <a:prstGeom prst="rect">
            <a:avLst/>
          </a:prstGeom>
        </p:spPr>
      </p:pic>
    </p:spTree>
    <p:extLst>
      <p:ext uri="{BB962C8B-B14F-4D97-AF65-F5344CB8AC3E}">
        <p14:creationId xmlns:p14="http://schemas.microsoft.com/office/powerpoint/2010/main" val="1050759078"/>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50" y="641350"/>
            <a:ext cx="7854950" cy="4997450"/>
          </a:xfrm>
        </p:spPr>
        <p:txBody>
          <a:bodyPr rtlCol="0"/>
          <a:lstStyle/>
          <a:p>
            <a:pPr eaLnBrk="1" fontAlgn="auto" hangingPunct="1">
              <a:spcAft>
                <a:spcPts val="0"/>
              </a:spcAft>
              <a:buFont typeface="Arial"/>
              <a:buNone/>
              <a:defRPr/>
            </a:pPr>
            <a:r>
              <a:rPr lang="en-US" sz="2800" b="1" dirty="0" smtClean="0">
                <a:ea typeface="+mn-ea"/>
              </a:rPr>
              <a:t>Common Errors/Misconceptions</a:t>
            </a:r>
            <a:endParaRPr lang="en-US" sz="2000" dirty="0" smtClean="0">
              <a:ea typeface="+mn-ea"/>
            </a:endParaRPr>
          </a:p>
          <a:p>
            <a:pPr marL="342900" indent="-342900">
              <a:spcAft>
                <a:spcPts val="1200"/>
              </a:spcAft>
              <a:buFont typeface="Arial"/>
              <a:buChar char="•"/>
            </a:pPr>
            <a:r>
              <a:rPr lang="en-US" dirty="0"/>
              <a:t>believing that exponential functions will eventually touch or intersect an asymptote</a:t>
            </a:r>
          </a:p>
          <a:p>
            <a:pPr marL="342900" indent="-342900">
              <a:spcAft>
                <a:spcPts val="1200"/>
              </a:spcAft>
              <a:buFont typeface="Arial"/>
              <a:buChar char="•"/>
            </a:pPr>
            <a:r>
              <a:rPr lang="en-US" dirty="0"/>
              <a:t>incorrectly identifying the type of function as either exponential or linear</a:t>
            </a:r>
          </a:p>
          <a:p>
            <a:pPr marL="342900" indent="-342900">
              <a:spcAft>
                <a:spcPts val="1200"/>
              </a:spcAft>
              <a:buFont typeface="Arial"/>
              <a:buChar char="•"/>
            </a:pPr>
            <a:r>
              <a:rPr lang="en-US" dirty="0"/>
              <a:t>misidentifying key features on a graph</a:t>
            </a:r>
          </a:p>
          <a:p>
            <a:pPr marL="342900" indent="-342900">
              <a:spcAft>
                <a:spcPts val="1200"/>
              </a:spcAft>
              <a:buFont typeface="Arial"/>
              <a:buChar char="•"/>
            </a:pPr>
            <a:r>
              <a:rPr lang="en-US" dirty="0"/>
              <a:t>incorrectly choosing the domain for a function</a:t>
            </a:r>
          </a:p>
        </p:txBody>
      </p:sp>
      <p:sp>
        <p:nvSpPr>
          <p:cNvPr id="21507" name="Slide Number Placeholder 2"/>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fld id="{261CA2CB-5E55-4944-A924-36ED15748A88}" type="slidenum">
              <a:rPr lang="en-US" sz="1800">
                <a:solidFill>
                  <a:srgbClr val="000000"/>
                </a:solidFill>
                <a:latin typeface="Arial"/>
                <a:ea typeface="MS PGothic" charset="0"/>
                <a:cs typeface="MS PGothic" charset="0"/>
              </a:rPr>
              <a:pPr eaLnBrk="1" fontAlgn="base" hangingPunct="1">
                <a:spcBef>
                  <a:spcPct val="0"/>
                </a:spcBef>
                <a:spcAft>
                  <a:spcPct val="0"/>
                </a:spcAft>
              </a:pPr>
              <a:t>19</a:t>
            </a:fld>
            <a:endParaRPr lang="en-US" sz="1800" dirty="0">
              <a:solidFill>
                <a:srgbClr val="000000"/>
              </a:solidFill>
              <a:latin typeface="Arial"/>
              <a:ea typeface="MS PGothic" charset="0"/>
              <a:cs typeface="MS PGothic" charset="0"/>
            </a:endParaRPr>
          </a:p>
        </p:txBody>
      </p:sp>
      <p:sp>
        <p:nvSpPr>
          <p:cNvPr id="3" name="Footer Placeholder 2"/>
          <p:cNvSpPr>
            <a:spLocks noGrp="1"/>
          </p:cNvSpPr>
          <p:nvPr>
            <p:ph type="ftr" sz="quarter" idx="13"/>
          </p:nvPr>
        </p:nvSpPr>
        <p:spPr/>
        <p:txBody>
          <a:bodyPr/>
          <a:lstStyle/>
          <a:p>
            <a:pPr>
              <a:defRPr/>
            </a:pPr>
            <a:r>
              <a:rPr lang="en-US" smtClean="0"/>
              <a:t>3.3.1: Identifying Key Features of Linear and Exponential Graphs</a:t>
            </a:r>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50" y="595582"/>
            <a:ext cx="7854950" cy="4997450"/>
          </a:xfrm>
        </p:spPr>
        <p:txBody>
          <a:bodyPr rtlCol="0">
            <a:noAutofit/>
          </a:bodyPr>
          <a:lstStyle/>
          <a:p>
            <a:pPr eaLnBrk="1" fontAlgn="auto" hangingPunct="1">
              <a:spcAft>
                <a:spcPts val="0"/>
              </a:spcAft>
              <a:buFont typeface="Arial"/>
              <a:buNone/>
              <a:defRPr/>
            </a:pPr>
            <a:r>
              <a:rPr lang="en-US" sz="2800" b="1" dirty="0" smtClean="0">
                <a:ea typeface="+mn-ea"/>
              </a:rPr>
              <a:t>Key Concepts</a:t>
            </a:r>
            <a:endParaRPr lang="en-US" sz="2000" b="1" dirty="0" smtClean="0">
              <a:ea typeface="+mn-ea"/>
            </a:endParaRPr>
          </a:p>
          <a:p>
            <a:pPr marL="342900" indent="-342900">
              <a:buFont typeface="Arial"/>
              <a:buChar char="•"/>
            </a:pPr>
            <a:r>
              <a:rPr lang="en-US" dirty="0" smtClean="0">
                <a:solidFill>
                  <a:srgbClr val="000000"/>
                </a:solidFill>
              </a:rPr>
              <a:t>One </a:t>
            </a:r>
            <a:r>
              <a:rPr lang="en-US" dirty="0">
                <a:solidFill>
                  <a:srgbClr val="000000"/>
                </a:solidFill>
              </a:rPr>
              <a:t>of the first characteristics of a graph that we can observe are the </a:t>
            </a:r>
            <a:r>
              <a:rPr lang="en-US" b="1" dirty="0">
                <a:solidFill>
                  <a:srgbClr val="000000"/>
                </a:solidFill>
              </a:rPr>
              <a:t>intercepts</a:t>
            </a:r>
            <a:r>
              <a:rPr lang="en-US" dirty="0">
                <a:solidFill>
                  <a:srgbClr val="000000"/>
                </a:solidFill>
              </a:rPr>
              <a:t>, where a function crosses the </a:t>
            </a:r>
            <a:r>
              <a:rPr lang="en-US" i="1" dirty="0">
                <a:solidFill>
                  <a:srgbClr val="000000"/>
                </a:solidFill>
              </a:rPr>
              <a:t>x</a:t>
            </a:r>
            <a:r>
              <a:rPr lang="en-US" dirty="0">
                <a:solidFill>
                  <a:srgbClr val="000000"/>
                </a:solidFill>
              </a:rPr>
              <a:t>-axis and </a:t>
            </a:r>
            <a:r>
              <a:rPr lang="en-US" i="1" dirty="0">
                <a:solidFill>
                  <a:srgbClr val="000000"/>
                </a:solidFill>
              </a:rPr>
              <a:t>y</a:t>
            </a:r>
            <a:r>
              <a:rPr lang="en-US" dirty="0">
                <a:solidFill>
                  <a:srgbClr val="000000"/>
                </a:solidFill>
              </a:rPr>
              <a:t>-axis.</a:t>
            </a:r>
          </a:p>
          <a:p>
            <a:pPr marL="800100" lvl="1" indent="-342900" algn="l">
              <a:buFont typeface="Arial"/>
              <a:buChar char="•"/>
            </a:pPr>
            <a:r>
              <a:rPr lang="en-US" dirty="0">
                <a:solidFill>
                  <a:srgbClr val="000000"/>
                </a:solidFill>
              </a:rPr>
              <a:t>The </a:t>
            </a:r>
            <a:r>
              <a:rPr lang="en-US" i="1" dirty="0">
                <a:solidFill>
                  <a:srgbClr val="000000"/>
                </a:solidFill>
              </a:rPr>
              <a:t>y</a:t>
            </a:r>
            <a:r>
              <a:rPr lang="en-US" dirty="0">
                <a:solidFill>
                  <a:srgbClr val="000000"/>
                </a:solidFill>
              </a:rPr>
              <a:t>-intercept is the point at which the graph crosses the </a:t>
            </a:r>
            <a:r>
              <a:rPr lang="en-US" i="1" dirty="0">
                <a:solidFill>
                  <a:srgbClr val="000000"/>
                </a:solidFill>
              </a:rPr>
              <a:t>y</a:t>
            </a:r>
            <a:r>
              <a:rPr lang="en-US" dirty="0">
                <a:solidFill>
                  <a:srgbClr val="000000"/>
                </a:solidFill>
              </a:rPr>
              <a:t>-axis, and is written as (0, </a:t>
            </a:r>
            <a:r>
              <a:rPr lang="en-US" i="1" dirty="0">
                <a:solidFill>
                  <a:srgbClr val="000000"/>
                </a:solidFill>
              </a:rPr>
              <a:t>y</a:t>
            </a:r>
            <a:r>
              <a:rPr lang="en-US" dirty="0">
                <a:solidFill>
                  <a:srgbClr val="000000"/>
                </a:solidFill>
              </a:rPr>
              <a:t>).</a:t>
            </a:r>
          </a:p>
          <a:p>
            <a:pPr marL="800100" lvl="1" indent="-342900" algn="l">
              <a:buFont typeface="Arial"/>
              <a:buChar char="•"/>
            </a:pPr>
            <a:r>
              <a:rPr lang="en-US" dirty="0">
                <a:solidFill>
                  <a:srgbClr val="000000"/>
                </a:solidFill>
              </a:rPr>
              <a:t>The </a:t>
            </a:r>
            <a:r>
              <a:rPr lang="en-US" b="1" i="1" dirty="0">
                <a:solidFill>
                  <a:srgbClr val="000000"/>
                </a:solidFill>
              </a:rPr>
              <a:t>x</a:t>
            </a:r>
            <a:r>
              <a:rPr lang="en-US" b="1" dirty="0">
                <a:solidFill>
                  <a:srgbClr val="000000"/>
                </a:solidFill>
              </a:rPr>
              <a:t>-intercept</a:t>
            </a:r>
            <a:r>
              <a:rPr lang="en-US" dirty="0">
                <a:solidFill>
                  <a:srgbClr val="000000"/>
                </a:solidFill>
              </a:rPr>
              <a:t> is the point at which the graph crosses the </a:t>
            </a:r>
            <a:r>
              <a:rPr lang="en-US" i="1" dirty="0">
                <a:solidFill>
                  <a:srgbClr val="000000"/>
                </a:solidFill>
              </a:rPr>
              <a:t>x</a:t>
            </a:r>
            <a:r>
              <a:rPr lang="en-US" dirty="0">
                <a:solidFill>
                  <a:srgbClr val="000000"/>
                </a:solidFill>
              </a:rPr>
              <a:t>-axis, and is written as (</a:t>
            </a:r>
            <a:r>
              <a:rPr lang="en-US" i="1" dirty="0">
                <a:solidFill>
                  <a:srgbClr val="000000"/>
                </a:solidFill>
              </a:rPr>
              <a:t>x</a:t>
            </a:r>
            <a:r>
              <a:rPr lang="en-US" dirty="0">
                <a:solidFill>
                  <a:srgbClr val="000000"/>
                </a:solidFill>
              </a:rPr>
              <a:t>, 0). </a:t>
            </a:r>
          </a:p>
        </p:txBody>
      </p:sp>
      <p:sp>
        <p:nvSpPr>
          <p:cNvPr id="3" name="Slide Number Placeholder 2"/>
          <p:cNvSpPr>
            <a:spLocks noGrp="1"/>
          </p:cNvSpPr>
          <p:nvPr>
            <p:ph type="sldNum" sz="quarter" idx="11"/>
          </p:nvPr>
        </p:nvSpPr>
        <p:spPr/>
        <p:txBody>
          <a:bodyPr/>
          <a:lstStyle/>
          <a:p>
            <a:pPr>
              <a:defRPr/>
            </a:pPr>
            <a:fld id="{F6270E78-E23D-7748-ACDE-2A48DE59FD1C}" type="slidenum">
              <a:rPr lang="en-US" smtClean="0"/>
              <a:pPr>
                <a:defRPr/>
              </a:pPr>
              <a:t>2</a:t>
            </a:fld>
            <a:endParaRPr lang="en-US" dirty="0"/>
          </a:p>
        </p:txBody>
      </p:sp>
      <p:sp>
        <p:nvSpPr>
          <p:cNvPr id="4" name="Footer Placeholder 3"/>
          <p:cNvSpPr>
            <a:spLocks noGrp="1"/>
          </p:cNvSpPr>
          <p:nvPr>
            <p:ph type="ftr" sz="quarter" idx="13"/>
          </p:nvPr>
        </p:nvSpPr>
        <p:spPr/>
        <p:txBody>
          <a:bodyPr/>
          <a:lstStyle/>
          <a:p>
            <a:pPr>
              <a:defRPr/>
            </a:pPr>
            <a:r>
              <a:rPr lang="en-US" smtClean="0"/>
              <a:t>3.3.1: Identifying Key Features of Linear and Exponential Graphs</a:t>
            </a:r>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1255523680"/>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5964" name="Equation" r:id="rId3" imgW="190500" imgH="330200" progId="Equation.DSMT4">
                  <p:embed/>
                </p:oleObj>
              </mc:Choice>
              <mc:Fallback>
                <p:oleObj name="Equation" r:id="rId3"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2111547187"/>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5965" name="Equation" r:id="rId5" imgW="190500" imgH="330200" progId="Equation.DSMT4">
                  <p:embed/>
                </p:oleObj>
              </mc:Choice>
              <mc:Fallback>
                <p:oleObj name="Equation" r:id="rId5"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601499537"/>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5966" name="Equation" r:id="rId6" imgW="190500" imgH="330200" progId="Equation.DSMT4">
                  <p:embed/>
                </p:oleObj>
              </mc:Choice>
              <mc:Fallback>
                <p:oleObj name="Equation" r:id="rId6"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3203286437"/>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5967" name="Equation" r:id="rId7" imgW="190500" imgH="330200" progId="Equation.DSMT4">
                  <p:embed/>
                </p:oleObj>
              </mc:Choice>
              <mc:Fallback>
                <p:oleObj name="Equation" r:id="rId7"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369321012"/>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5968" name="Equation" r:id="rId8" imgW="190500" imgH="330200" progId="Equation.DSMT4">
                  <p:embed/>
                </p:oleObj>
              </mc:Choice>
              <mc:Fallback>
                <p:oleObj name="Equation" r:id="rId8"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1075729612"/>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5969" name="Equation" r:id="rId9" imgW="190500" imgH="330200" progId="Equation.DSMT4">
                  <p:embed/>
                </p:oleObj>
              </mc:Choice>
              <mc:Fallback>
                <p:oleObj name="Equation" r:id="rId9"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286346817"/>
              </p:ext>
            </p:extLst>
          </p:nvPr>
        </p:nvGraphicFramePr>
        <p:xfrm>
          <a:off x="7391400" y="4178300"/>
          <a:ext cx="190500" cy="330200"/>
        </p:xfrm>
        <a:graphic>
          <a:graphicData uri="http://schemas.openxmlformats.org/presentationml/2006/ole">
            <mc:AlternateContent xmlns:mc="http://schemas.openxmlformats.org/markup-compatibility/2006">
              <mc:Choice xmlns:v="urn:schemas-microsoft-com:vml" Requires="v">
                <p:oleObj spid="_x0000_s75970" name="Equation" r:id="rId10" imgW="190500" imgH="330200" progId="Equation.DSMT4">
                  <p:embed/>
                </p:oleObj>
              </mc:Choice>
              <mc:Fallback>
                <p:oleObj name="Equation" r:id="rId10" imgW="190500" imgH="330200" progId="Equation.DSMT4">
                  <p:embed/>
                  <p:pic>
                    <p:nvPicPr>
                      <p:cNvPr id="0" name=""/>
                      <p:cNvPicPr/>
                      <p:nvPr/>
                    </p:nvPicPr>
                    <p:blipFill>
                      <a:blip r:embed="rId4"/>
                      <a:stretch>
                        <a:fillRect/>
                      </a:stretch>
                    </p:blipFill>
                    <p:spPr>
                      <a:xfrm>
                        <a:off x="7391400" y="4178300"/>
                        <a:ext cx="190500" cy="330200"/>
                      </a:xfrm>
                      <a:prstGeom prst="rect">
                        <a:avLst/>
                      </a:prstGeom>
                    </p:spPr>
                  </p:pic>
                </p:oleObj>
              </mc:Fallback>
            </mc:AlternateContent>
          </a:graphicData>
        </a:graphic>
      </p:graphicFrame>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ubtitle 1"/>
          <p:cNvSpPr>
            <a:spLocks noGrp="1"/>
          </p:cNvSpPr>
          <p:nvPr>
            <p:ph type="subTitle" idx="1"/>
          </p:nvPr>
        </p:nvSpPr>
        <p:spPr>
          <a:xfrm>
            <a:off x="641349" y="641350"/>
            <a:ext cx="8061885" cy="4997450"/>
          </a:xfrm>
        </p:spPr>
        <p:txBody>
          <a:bodyPr/>
          <a:lstStyle/>
          <a:p>
            <a:pPr eaLnBrk="1" hangingPunct="1"/>
            <a:r>
              <a:rPr lang="en-US" sz="2800" b="1" dirty="0"/>
              <a:t>Guided </a:t>
            </a:r>
            <a:r>
              <a:rPr lang="en-US" sz="2800" b="1" dirty="0" smtClean="0"/>
              <a:t>Practice</a:t>
            </a:r>
            <a:endParaRPr lang="en-US" sz="2000" b="1" dirty="0"/>
          </a:p>
          <a:p>
            <a:pPr eaLnBrk="1" hangingPunct="1"/>
            <a:r>
              <a:rPr lang="en-US" sz="2800" b="1" dirty="0">
                <a:solidFill>
                  <a:srgbClr val="000090"/>
                </a:solidFill>
              </a:rPr>
              <a:t>Example </a:t>
            </a:r>
            <a:r>
              <a:rPr lang="en-US" sz="2800" b="1" dirty="0" smtClean="0">
                <a:solidFill>
                  <a:srgbClr val="000090"/>
                </a:solidFill>
              </a:rPr>
              <a:t>1</a:t>
            </a:r>
            <a:endParaRPr lang="en-US" sz="1100" b="1" dirty="0">
              <a:solidFill>
                <a:srgbClr val="558ED5"/>
              </a:solidFill>
            </a:endParaRPr>
          </a:p>
          <a:p>
            <a:r>
              <a:rPr lang="en-US" dirty="0"/>
              <a:t>A taxi company in Atlanta </a:t>
            </a:r>
            <a:r>
              <a:rPr lang="en-US" dirty="0" smtClean="0"/>
              <a:t/>
            </a:r>
            <a:br>
              <a:rPr lang="en-US" dirty="0" smtClean="0"/>
            </a:br>
            <a:r>
              <a:rPr lang="en-US" dirty="0" smtClean="0"/>
              <a:t>charges </a:t>
            </a:r>
            <a:r>
              <a:rPr lang="en-US" dirty="0"/>
              <a:t>$2.75 per ride </a:t>
            </a:r>
            <a:r>
              <a:rPr lang="en-US" dirty="0" smtClean="0"/>
              <a:t/>
            </a:r>
            <a:br>
              <a:rPr lang="en-US" dirty="0" smtClean="0"/>
            </a:br>
            <a:r>
              <a:rPr lang="en-US" dirty="0" smtClean="0"/>
              <a:t>plus </a:t>
            </a:r>
            <a:r>
              <a:rPr lang="en-US" dirty="0"/>
              <a:t>$1.50 for every mile </a:t>
            </a:r>
            <a:r>
              <a:rPr lang="en-US" dirty="0" smtClean="0"/>
              <a:t/>
            </a:r>
            <a:br>
              <a:rPr lang="en-US" dirty="0" smtClean="0"/>
            </a:br>
            <a:r>
              <a:rPr lang="en-US" dirty="0" smtClean="0"/>
              <a:t>driven</a:t>
            </a:r>
            <a:r>
              <a:rPr lang="en-US" dirty="0"/>
              <a:t>. Determine the key </a:t>
            </a:r>
            <a:r>
              <a:rPr lang="en-US" dirty="0" smtClean="0"/>
              <a:t/>
            </a:r>
            <a:br>
              <a:rPr lang="en-US" dirty="0" smtClean="0"/>
            </a:br>
            <a:r>
              <a:rPr lang="en-US" dirty="0" smtClean="0"/>
              <a:t>features </a:t>
            </a:r>
            <a:r>
              <a:rPr lang="en-US" dirty="0"/>
              <a:t>of this function. </a:t>
            </a:r>
          </a:p>
          <a:p>
            <a:endParaRPr lang="en-US" dirty="0"/>
          </a:p>
          <a:p>
            <a:endParaRPr lang="en-US" dirty="0" smtClean="0"/>
          </a:p>
          <a:p>
            <a:endParaRPr lang="en-US" dirty="0"/>
          </a:p>
          <a:p>
            <a:endParaRPr lang="en-US" dirty="0" smtClean="0"/>
          </a:p>
          <a:p>
            <a:endParaRPr lang="en-US" dirty="0"/>
          </a:p>
        </p:txBody>
      </p:sp>
      <p:sp>
        <p:nvSpPr>
          <p:cNvPr id="2" name="Slide Number Placeholder 1"/>
          <p:cNvSpPr>
            <a:spLocks noGrp="1"/>
          </p:cNvSpPr>
          <p:nvPr>
            <p:ph type="sldNum" sz="quarter" idx="11"/>
          </p:nvPr>
        </p:nvSpPr>
        <p:spPr/>
        <p:txBody>
          <a:bodyPr/>
          <a:lstStyle/>
          <a:p>
            <a:pPr>
              <a:defRPr/>
            </a:pPr>
            <a:fld id="{9498F616-E243-784C-ADDB-FC1FAF542744}" type="slidenum">
              <a:rPr lang="en-US" smtClean="0"/>
              <a:pPr>
                <a:defRPr/>
              </a:pPr>
              <a:t>20</a:t>
            </a:fld>
            <a:endParaRPr lang="en-US" dirty="0"/>
          </a:p>
        </p:txBody>
      </p:sp>
      <p:sp>
        <p:nvSpPr>
          <p:cNvPr id="3" name="Footer Placeholder 2"/>
          <p:cNvSpPr>
            <a:spLocks noGrp="1"/>
          </p:cNvSpPr>
          <p:nvPr>
            <p:ph type="ftr" sz="quarter" idx="13"/>
          </p:nvPr>
        </p:nvSpPr>
        <p:spPr/>
        <p:txBody>
          <a:bodyPr/>
          <a:lstStyle/>
          <a:p>
            <a:pPr>
              <a:defRPr/>
            </a:pPr>
            <a:r>
              <a:rPr lang="en-US" smtClean="0"/>
              <a:t>3.3.1: Identifying Key Features of Linear and Exponential Graphs</a:t>
            </a:r>
            <a:endParaRPr lang="en-US" dirty="0"/>
          </a:p>
        </p:txBody>
      </p:sp>
      <p:pic>
        <p:nvPicPr>
          <p:cNvPr id="4" name="Picture 3" descr="U3L3_017.pdf"/>
          <p:cNvPicPr>
            <a:picLocks noChangeAspect="1"/>
          </p:cNvPicPr>
          <p:nvPr/>
        </p:nvPicPr>
        <p:blipFill rotWithShape="1">
          <a:blip r:embed="rId2">
            <a:extLst>
              <a:ext uri="{28A0092B-C50C-407E-A947-70E740481C1C}">
                <a14:useLocalDpi xmlns:a14="http://schemas.microsoft.com/office/drawing/2010/main" val="0"/>
              </a:ext>
            </a:extLst>
          </a:blip>
          <a:srcRect l="3813" t="4740" r="4089" b="5051"/>
          <a:stretch/>
        </p:blipFill>
        <p:spPr>
          <a:xfrm>
            <a:off x="4419600" y="1433125"/>
            <a:ext cx="4088818" cy="3738315"/>
          </a:xfrm>
          <a:prstGeom prst="rect">
            <a:avLst/>
          </a:prstGeom>
        </p:spPr>
      </p:pic>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ubtitle 1"/>
          <p:cNvSpPr>
            <a:spLocks noGrp="1"/>
          </p:cNvSpPr>
          <p:nvPr>
            <p:ph type="subTitle" idx="1"/>
          </p:nvPr>
        </p:nvSpPr>
        <p:spPr>
          <a:xfrm>
            <a:off x="641349" y="641350"/>
            <a:ext cx="8031577" cy="4997450"/>
          </a:xfrm>
        </p:spPr>
        <p:txBody>
          <a:bodyPr/>
          <a:lstStyle/>
          <a:p>
            <a:pPr eaLnBrk="1" hangingPunct="1">
              <a:defRPr/>
            </a:pPr>
            <a:r>
              <a:rPr lang="en-US" sz="2800" b="1" dirty="0"/>
              <a:t>Guided </a:t>
            </a:r>
            <a:r>
              <a:rPr lang="en-US" sz="2800" b="1" dirty="0" smtClean="0"/>
              <a:t>Practice: </a:t>
            </a:r>
            <a:r>
              <a:rPr lang="en-US" sz="2800" b="1" dirty="0" smtClean="0">
                <a:solidFill>
                  <a:srgbClr val="000090"/>
                </a:solidFill>
              </a:rPr>
              <a:t>Example 1, </a:t>
            </a:r>
            <a:r>
              <a:rPr lang="en-US" sz="2800" b="1" i="1" dirty="0" smtClean="0">
                <a:solidFill>
                  <a:srgbClr val="000090"/>
                </a:solidFill>
              </a:rPr>
              <a:t>continued</a:t>
            </a:r>
            <a:endParaRPr lang="en-US" sz="1100" baseline="30000" dirty="0"/>
          </a:p>
          <a:p>
            <a:pPr marL="514350" indent="-557784">
              <a:buFont typeface="+mj-lt"/>
              <a:buAutoNum type="arabicPeriod"/>
            </a:pPr>
            <a:r>
              <a:rPr lang="en-US" sz="2800" b="1" dirty="0">
                <a:solidFill>
                  <a:srgbClr val="660066"/>
                </a:solidFill>
              </a:rPr>
              <a:t>Identify the type of function described.</a:t>
            </a:r>
          </a:p>
          <a:p>
            <a:pPr marL="512064" lvl="1" algn="l"/>
            <a:r>
              <a:rPr lang="en-US" dirty="0">
                <a:solidFill>
                  <a:srgbClr val="000000"/>
                </a:solidFill>
              </a:rPr>
              <a:t>We can see by the graph that the function is increasing at a constant rate</a:t>
            </a:r>
            <a:r>
              <a:rPr lang="en-US" dirty="0" smtClean="0">
                <a:solidFill>
                  <a:srgbClr val="000000"/>
                </a:solidFill>
              </a:rPr>
              <a:t>.</a:t>
            </a:r>
          </a:p>
          <a:p>
            <a:pPr marL="512064" lvl="1" algn="l"/>
            <a:endParaRPr lang="en-US" dirty="0">
              <a:solidFill>
                <a:srgbClr val="000000"/>
              </a:solidFill>
            </a:endParaRPr>
          </a:p>
          <a:p>
            <a:pPr marL="512064" lvl="1" algn="l"/>
            <a:r>
              <a:rPr lang="en-US" dirty="0">
                <a:solidFill>
                  <a:srgbClr val="000000"/>
                </a:solidFill>
              </a:rPr>
              <a:t>The function is linear.</a:t>
            </a:r>
          </a:p>
        </p:txBody>
      </p:sp>
      <p:sp>
        <p:nvSpPr>
          <p:cNvPr id="3" name="Slide Number Placeholder 2"/>
          <p:cNvSpPr>
            <a:spLocks noGrp="1"/>
          </p:cNvSpPr>
          <p:nvPr>
            <p:ph type="sldNum" sz="quarter" idx="11"/>
          </p:nvPr>
        </p:nvSpPr>
        <p:spPr/>
        <p:txBody>
          <a:bodyPr/>
          <a:lstStyle/>
          <a:p>
            <a:pPr>
              <a:defRPr/>
            </a:pPr>
            <a:fld id="{033714D1-3EA9-6C48-9293-DF4C317D6D87}" type="slidenum">
              <a:rPr lang="en-US" smtClean="0"/>
              <a:pPr>
                <a:defRPr/>
              </a:pPr>
              <a:t>21</a:t>
            </a:fld>
            <a:endParaRPr lang="en-US" dirty="0"/>
          </a:p>
        </p:txBody>
      </p:sp>
      <p:sp>
        <p:nvSpPr>
          <p:cNvPr id="2" name="Footer Placeholder 1"/>
          <p:cNvSpPr>
            <a:spLocks noGrp="1"/>
          </p:cNvSpPr>
          <p:nvPr>
            <p:ph type="ftr" sz="quarter" idx="13"/>
          </p:nvPr>
        </p:nvSpPr>
        <p:spPr/>
        <p:txBody>
          <a:bodyPr/>
          <a:lstStyle/>
          <a:p>
            <a:pPr>
              <a:defRPr/>
            </a:pPr>
            <a:r>
              <a:rPr lang="en-US" smtClean="0"/>
              <a:t>3.3.1: Identifying Key Features of Linear and Exponential Graphs</a:t>
            </a:r>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Guided Practice: </a:t>
            </a:r>
            <a:r>
              <a:rPr lang="en-US" sz="2800" b="1" dirty="0">
                <a:solidFill>
                  <a:srgbClr val="000090"/>
                </a:solidFill>
              </a:rPr>
              <a:t>Example 1, </a:t>
            </a:r>
            <a:r>
              <a:rPr lang="en-US" sz="2800" b="1" i="1" dirty="0" smtClean="0">
                <a:solidFill>
                  <a:srgbClr val="000090"/>
                </a:solidFill>
              </a:rPr>
              <a:t>continued</a:t>
            </a:r>
          </a:p>
          <a:p>
            <a:pPr marL="514350" indent="-557784">
              <a:buFont typeface="+mj-lt"/>
              <a:buAutoNum type="arabicPeriod" startAt="2"/>
            </a:pPr>
            <a:r>
              <a:rPr lang="en-US" sz="2800" b="1" dirty="0">
                <a:solidFill>
                  <a:srgbClr val="660066"/>
                </a:solidFill>
              </a:rPr>
              <a:t>Identify the intercepts of the graphed function.</a:t>
            </a:r>
            <a:r>
              <a:rPr lang="en-US" dirty="0"/>
              <a:t> </a:t>
            </a:r>
          </a:p>
          <a:p>
            <a:pPr marL="512064" lvl="1" algn="l">
              <a:spcAft>
                <a:spcPts val="1200"/>
              </a:spcAft>
            </a:pPr>
            <a:r>
              <a:rPr lang="en-US" dirty="0">
                <a:solidFill>
                  <a:schemeClr val="tx1"/>
                </a:solidFill>
              </a:rPr>
              <a:t>The graphed function crosses the </a:t>
            </a:r>
            <a:r>
              <a:rPr lang="en-US" i="1" dirty="0">
                <a:solidFill>
                  <a:schemeClr val="tx1"/>
                </a:solidFill>
              </a:rPr>
              <a:t>y</a:t>
            </a:r>
            <a:r>
              <a:rPr lang="en-US" dirty="0">
                <a:solidFill>
                  <a:schemeClr val="tx1"/>
                </a:solidFill>
              </a:rPr>
              <a:t>-axis at the point (0, 2.75).</a:t>
            </a:r>
          </a:p>
          <a:p>
            <a:pPr marL="512064" lvl="1" algn="l">
              <a:spcAft>
                <a:spcPts val="1200"/>
              </a:spcAft>
            </a:pPr>
            <a:r>
              <a:rPr lang="en-US" dirty="0">
                <a:solidFill>
                  <a:schemeClr val="tx1"/>
                </a:solidFill>
              </a:rPr>
              <a:t>The </a:t>
            </a:r>
            <a:r>
              <a:rPr lang="en-US" i="1" dirty="0">
                <a:solidFill>
                  <a:schemeClr val="tx1"/>
                </a:solidFill>
              </a:rPr>
              <a:t>y</a:t>
            </a:r>
            <a:r>
              <a:rPr lang="en-US" dirty="0">
                <a:solidFill>
                  <a:schemeClr val="tx1"/>
                </a:solidFill>
              </a:rPr>
              <a:t>-intercept is (0, 2.75).</a:t>
            </a:r>
          </a:p>
          <a:p>
            <a:pPr marL="512064" lvl="1" algn="l">
              <a:spcAft>
                <a:spcPts val="1200"/>
              </a:spcAft>
            </a:pPr>
            <a:r>
              <a:rPr lang="en-US" dirty="0">
                <a:solidFill>
                  <a:schemeClr val="tx1"/>
                </a:solidFill>
              </a:rPr>
              <a:t>The function does not cross the </a:t>
            </a:r>
            <a:r>
              <a:rPr lang="en-US" i="1" dirty="0">
                <a:solidFill>
                  <a:schemeClr val="tx1"/>
                </a:solidFill>
              </a:rPr>
              <a:t>x</a:t>
            </a:r>
            <a:r>
              <a:rPr lang="en-US" dirty="0">
                <a:solidFill>
                  <a:schemeClr val="tx1"/>
                </a:solidFill>
              </a:rPr>
              <a:t>-axis. </a:t>
            </a:r>
          </a:p>
          <a:p>
            <a:pPr marL="512064" lvl="1" algn="l"/>
            <a:r>
              <a:rPr lang="en-US" dirty="0">
                <a:solidFill>
                  <a:srgbClr val="000000"/>
                </a:solidFill>
              </a:rPr>
              <a:t>There is not an </a:t>
            </a:r>
            <a:r>
              <a:rPr lang="en-US" i="1" dirty="0">
                <a:solidFill>
                  <a:srgbClr val="000000"/>
                </a:solidFill>
              </a:rPr>
              <a:t>x</a:t>
            </a:r>
            <a:r>
              <a:rPr lang="en-US" dirty="0">
                <a:solidFill>
                  <a:srgbClr val="000000"/>
                </a:solidFill>
              </a:rPr>
              <a:t>-intercept.</a:t>
            </a:r>
            <a:endParaRPr lang="en-US" sz="4400" dirty="0">
              <a:solidFill>
                <a:srgbClr val="000000"/>
              </a:solidFill>
            </a:endParaRPr>
          </a:p>
          <a:p>
            <a:pPr marL="512064"/>
            <a:endParaRPr lang="en-US" sz="2800"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22</a:t>
            </a:fld>
            <a:endParaRPr lang="en-US" dirty="0"/>
          </a:p>
        </p:txBody>
      </p:sp>
      <p:sp>
        <p:nvSpPr>
          <p:cNvPr id="4" name="Footer Placeholder 3"/>
          <p:cNvSpPr>
            <a:spLocks noGrp="1"/>
          </p:cNvSpPr>
          <p:nvPr>
            <p:ph type="ftr" sz="quarter" idx="13"/>
          </p:nvPr>
        </p:nvSpPr>
        <p:spPr/>
        <p:txBody>
          <a:bodyPr/>
          <a:lstStyle/>
          <a:p>
            <a:pPr>
              <a:defRPr/>
            </a:pPr>
            <a:r>
              <a:rPr lang="en-US" smtClean="0"/>
              <a:t>3.3.1: Identifying Key Features of Linear and Exponential Graphs</a:t>
            </a:r>
            <a:endParaRPr lang="en-US" dirty="0"/>
          </a:p>
        </p:txBody>
      </p:sp>
    </p:spTree>
    <p:extLst>
      <p:ext uri="{BB962C8B-B14F-4D97-AF65-F5344CB8AC3E}">
        <p14:creationId xmlns:p14="http://schemas.microsoft.com/office/powerpoint/2010/main" val="4113994859"/>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Guided Practice: </a:t>
            </a:r>
            <a:r>
              <a:rPr lang="en-US" sz="2800" b="1" dirty="0">
                <a:solidFill>
                  <a:srgbClr val="000090"/>
                </a:solidFill>
              </a:rPr>
              <a:t>Example 1, </a:t>
            </a:r>
            <a:r>
              <a:rPr lang="en-US" sz="2800" b="1" i="1" dirty="0">
                <a:solidFill>
                  <a:srgbClr val="000090"/>
                </a:solidFill>
              </a:rPr>
              <a:t>continued</a:t>
            </a:r>
            <a:endParaRPr lang="en-US" sz="2800" baseline="30000" dirty="0"/>
          </a:p>
          <a:p>
            <a:pPr marL="514350" indent="-557784">
              <a:buFont typeface="+mj-lt"/>
              <a:buAutoNum type="arabicPeriod" startAt="3"/>
            </a:pPr>
            <a:r>
              <a:rPr lang="en-US" sz="2800" b="1" dirty="0">
                <a:solidFill>
                  <a:srgbClr val="660066"/>
                </a:solidFill>
              </a:rPr>
              <a:t>Determine whether the graphed function is increasing or decreasing. </a:t>
            </a:r>
          </a:p>
          <a:p>
            <a:pPr marL="512064" lvl="1" algn="l"/>
            <a:r>
              <a:rPr lang="en-US" dirty="0">
                <a:solidFill>
                  <a:srgbClr val="000000"/>
                </a:solidFill>
              </a:rPr>
              <a:t>Reading the graph left to right, the </a:t>
            </a:r>
            <a:r>
              <a:rPr lang="en-US" i="1" dirty="0">
                <a:solidFill>
                  <a:srgbClr val="000000"/>
                </a:solidFill>
              </a:rPr>
              <a:t>y</a:t>
            </a:r>
            <a:r>
              <a:rPr lang="en-US" dirty="0">
                <a:solidFill>
                  <a:srgbClr val="000000"/>
                </a:solidFill>
              </a:rPr>
              <a:t>-values are increasing. </a:t>
            </a:r>
            <a:endParaRPr lang="en-US" dirty="0" smtClean="0">
              <a:solidFill>
                <a:srgbClr val="000000"/>
              </a:solidFill>
            </a:endParaRPr>
          </a:p>
          <a:p>
            <a:pPr marL="512064" lvl="1" algn="l"/>
            <a:endParaRPr lang="en-US" dirty="0">
              <a:solidFill>
                <a:srgbClr val="000000"/>
              </a:solidFill>
            </a:endParaRPr>
          </a:p>
          <a:p>
            <a:pPr marL="512064" lvl="1" algn="l"/>
            <a:r>
              <a:rPr lang="en-US" dirty="0">
                <a:solidFill>
                  <a:srgbClr val="000000"/>
                </a:solidFill>
              </a:rPr>
              <a:t>The function is increasing.</a:t>
            </a:r>
            <a:endParaRPr lang="en-US" sz="4400" dirty="0">
              <a:solidFill>
                <a:srgbClr val="000000"/>
              </a:solidFill>
            </a:endParaRPr>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23</a:t>
            </a:fld>
            <a:endParaRPr lang="en-US" dirty="0"/>
          </a:p>
        </p:txBody>
      </p:sp>
      <p:sp>
        <p:nvSpPr>
          <p:cNvPr id="4" name="Footer Placeholder 3"/>
          <p:cNvSpPr>
            <a:spLocks noGrp="1"/>
          </p:cNvSpPr>
          <p:nvPr>
            <p:ph type="ftr" sz="quarter" idx="13"/>
          </p:nvPr>
        </p:nvSpPr>
        <p:spPr/>
        <p:txBody>
          <a:bodyPr/>
          <a:lstStyle/>
          <a:p>
            <a:pPr>
              <a:defRPr/>
            </a:pPr>
            <a:r>
              <a:rPr lang="en-US" smtClean="0"/>
              <a:t>3.3.1: Identifying Key Features of Linear and Exponential Graphs</a:t>
            </a:r>
            <a:endParaRPr lang="en-US" dirty="0"/>
          </a:p>
        </p:txBody>
      </p:sp>
    </p:spTree>
    <p:extLst>
      <p:ext uri="{BB962C8B-B14F-4D97-AF65-F5344CB8AC3E}">
        <p14:creationId xmlns:p14="http://schemas.microsoft.com/office/powerpoint/2010/main" val="1729720086"/>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Guided Practice: </a:t>
            </a:r>
            <a:r>
              <a:rPr lang="en-US" sz="2800" b="1" dirty="0">
                <a:solidFill>
                  <a:srgbClr val="000090"/>
                </a:solidFill>
              </a:rPr>
              <a:t>Example 1, </a:t>
            </a:r>
            <a:r>
              <a:rPr lang="en-US" sz="2800" b="1" i="1" dirty="0">
                <a:solidFill>
                  <a:srgbClr val="000090"/>
                </a:solidFill>
              </a:rPr>
              <a:t>continued</a:t>
            </a:r>
            <a:endParaRPr lang="en-US" sz="2800" baseline="30000" dirty="0"/>
          </a:p>
          <a:p>
            <a:pPr marL="514350" indent="-557784">
              <a:buFont typeface="+mj-lt"/>
              <a:buAutoNum type="arabicPeriod" startAt="4"/>
            </a:pPr>
            <a:r>
              <a:rPr lang="en-US" sz="2800" b="1" dirty="0">
                <a:solidFill>
                  <a:srgbClr val="660066"/>
                </a:solidFill>
              </a:rPr>
              <a:t>Determine where the function is positive and negative. </a:t>
            </a:r>
          </a:p>
          <a:p>
            <a:pPr marL="512064" lvl="1" algn="l">
              <a:spcAft>
                <a:spcPts val="1200"/>
              </a:spcAft>
            </a:pPr>
            <a:r>
              <a:rPr lang="en-US" dirty="0">
                <a:solidFill>
                  <a:schemeClr val="tx1"/>
                </a:solidFill>
              </a:rPr>
              <a:t>The </a:t>
            </a:r>
            <a:r>
              <a:rPr lang="en-US" i="1" dirty="0">
                <a:solidFill>
                  <a:schemeClr val="tx1"/>
                </a:solidFill>
              </a:rPr>
              <a:t>y</a:t>
            </a:r>
            <a:r>
              <a:rPr lang="en-US" dirty="0">
                <a:solidFill>
                  <a:schemeClr val="tx1"/>
                </a:solidFill>
              </a:rPr>
              <a:t>-values are positive for all </a:t>
            </a:r>
            <a:r>
              <a:rPr lang="en-US" i="1" dirty="0">
                <a:solidFill>
                  <a:schemeClr val="tx1"/>
                </a:solidFill>
              </a:rPr>
              <a:t>x</a:t>
            </a:r>
            <a:r>
              <a:rPr lang="en-US" dirty="0">
                <a:solidFill>
                  <a:schemeClr val="tx1"/>
                </a:solidFill>
              </a:rPr>
              <a:t>-values greater </a:t>
            </a:r>
            <a:r>
              <a:rPr lang="en-US" dirty="0" smtClean="0">
                <a:solidFill>
                  <a:schemeClr val="tx1"/>
                </a:solidFill>
              </a:rPr>
              <a:t/>
            </a:r>
            <a:br>
              <a:rPr lang="en-US" dirty="0" smtClean="0">
                <a:solidFill>
                  <a:schemeClr val="tx1"/>
                </a:solidFill>
              </a:rPr>
            </a:br>
            <a:r>
              <a:rPr lang="en-US" dirty="0" smtClean="0">
                <a:solidFill>
                  <a:schemeClr val="tx1"/>
                </a:solidFill>
              </a:rPr>
              <a:t>than </a:t>
            </a:r>
            <a:r>
              <a:rPr lang="en-US" dirty="0">
                <a:solidFill>
                  <a:schemeClr val="tx1"/>
                </a:solidFill>
              </a:rPr>
              <a:t>0.</a:t>
            </a:r>
          </a:p>
          <a:p>
            <a:pPr marL="512064" lvl="1" algn="l">
              <a:spcAft>
                <a:spcPts val="1200"/>
              </a:spcAft>
            </a:pPr>
            <a:r>
              <a:rPr lang="en-US" dirty="0">
                <a:solidFill>
                  <a:schemeClr val="tx1"/>
                </a:solidFill>
              </a:rPr>
              <a:t>The function is positive when </a:t>
            </a:r>
            <a:r>
              <a:rPr lang="en-US" i="1" dirty="0">
                <a:solidFill>
                  <a:schemeClr val="tx1"/>
                </a:solidFill>
              </a:rPr>
              <a:t>x</a:t>
            </a:r>
            <a:r>
              <a:rPr lang="en-US" dirty="0">
                <a:solidFill>
                  <a:schemeClr val="tx1"/>
                </a:solidFill>
              </a:rPr>
              <a:t> &gt; 0.</a:t>
            </a:r>
          </a:p>
          <a:p>
            <a:pPr marL="512064" lvl="1" algn="l">
              <a:spcAft>
                <a:spcPts val="1200"/>
              </a:spcAft>
            </a:pPr>
            <a:r>
              <a:rPr lang="en-US" dirty="0">
                <a:solidFill>
                  <a:schemeClr val="tx1"/>
                </a:solidFill>
              </a:rPr>
              <a:t>The </a:t>
            </a:r>
            <a:r>
              <a:rPr lang="en-US" i="1" dirty="0">
                <a:solidFill>
                  <a:schemeClr val="tx1"/>
                </a:solidFill>
              </a:rPr>
              <a:t>y</a:t>
            </a:r>
            <a:r>
              <a:rPr lang="en-US" dirty="0">
                <a:solidFill>
                  <a:schemeClr val="tx1"/>
                </a:solidFill>
              </a:rPr>
              <a:t>-values are never negative in this scenario.</a:t>
            </a:r>
          </a:p>
          <a:p>
            <a:pPr marL="512064" lvl="1" algn="l"/>
            <a:r>
              <a:rPr lang="en-US" dirty="0">
                <a:solidFill>
                  <a:srgbClr val="000000"/>
                </a:solidFill>
              </a:rPr>
              <a:t>The function is never negative.</a:t>
            </a:r>
            <a:endParaRPr lang="en-US" sz="4400" dirty="0">
              <a:solidFill>
                <a:srgbClr val="000000"/>
              </a:solidFill>
            </a:endParaRPr>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24</a:t>
            </a:fld>
            <a:endParaRPr lang="en-US" dirty="0"/>
          </a:p>
        </p:txBody>
      </p:sp>
      <p:sp>
        <p:nvSpPr>
          <p:cNvPr id="4" name="Footer Placeholder 3"/>
          <p:cNvSpPr>
            <a:spLocks noGrp="1"/>
          </p:cNvSpPr>
          <p:nvPr>
            <p:ph type="ftr" sz="quarter" idx="13"/>
          </p:nvPr>
        </p:nvSpPr>
        <p:spPr/>
        <p:txBody>
          <a:bodyPr/>
          <a:lstStyle/>
          <a:p>
            <a:pPr>
              <a:defRPr/>
            </a:pPr>
            <a:r>
              <a:rPr lang="en-US" smtClean="0"/>
              <a:t>3.3.1: Identifying Key Features of Linear and Exponential Graphs</a:t>
            </a:r>
            <a:endParaRPr lang="en-US" dirty="0"/>
          </a:p>
        </p:txBody>
      </p:sp>
    </p:spTree>
    <p:extLst>
      <p:ext uri="{BB962C8B-B14F-4D97-AF65-F5344CB8AC3E}">
        <p14:creationId xmlns:p14="http://schemas.microsoft.com/office/powerpoint/2010/main" val="4123054319"/>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Guided Practice: </a:t>
            </a:r>
            <a:r>
              <a:rPr lang="en-US" sz="2800" b="1" dirty="0">
                <a:solidFill>
                  <a:srgbClr val="000090"/>
                </a:solidFill>
              </a:rPr>
              <a:t>Example 1, </a:t>
            </a:r>
            <a:r>
              <a:rPr lang="en-US" sz="2800" b="1" i="1" dirty="0">
                <a:solidFill>
                  <a:srgbClr val="000090"/>
                </a:solidFill>
              </a:rPr>
              <a:t>continued</a:t>
            </a:r>
            <a:endParaRPr lang="en-US" sz="2800" baseline="30000" dirty="0"/>
          </a:p>
          <a:p>
            <a:pPr marL="514350" indent="-557784">
              <a:buFont typeface="+mj-lt"/>
              <a:buAutoNum type="arabicPeriod" startAt="5"/>
            </a:pPr>
            <a:r>
              <a:rPr lang="en-US" sz="2800" b="1" dirty="0" smtClean="0">
                <a:solidFill>
                  <a:srgbClr val="660066"/>
                </a:solidFill>
              </a:rPr>
              <a:t>Determine </a:t>
            </a:r>
            <a:r>
              <a:rPr lang="en-US" sz="2800" b="1" dirty="0">
                <a:solidFill>
                  <a:srgbClr val="660066"/>
                </a:solidFill>
              </a:rPr>
              <a:t>the relative minimum and maximum of the graphed function.</a:t>
            </a:r>
          </a:p>
          <a:p>
            <a:pPr marL="512064" lvl="1" algn="l">
              <a:spcAft>
                <a:spcPts val="1200"/>
              </a:spcAft>
            </a:pPr>
            <a:r>
              <a:rPr lang="en-US" dirty="0">
                <a:solidFill>
                  <a:schemeClr val="tx1"/>
                </a:solidFill>
              </a:rPr>
              <a:t>The lowest </a:t>
            </a:r>
            <a:r>
              <a:rPr lang="en-US" i="1" dirty="0">
                <a:solidFill>
                  <a:schemeClr val="tx1"/>
                </a:solidFill>
              </a:rPr>
              <a:t>y</a:t>
            </a:r>
            <a:r>
              <a:rPr lang="en-US" dirty="0">
                <a:solidFill>
                  <a:schemeClr val="tx1"/>
                </a:solidFill>
              </a:rPr>
              <a:t>-value of the function is 2.75. This is shown with the closed dot at the coordinate (0, 2.75).</a:t>
            </a:r>
          </a:p>
          <a:p>
            <a:pPr marL="512064" lvl="1" algn="l">
              <a:spcAft>
                <a:spcPts val="1200"/>
              </a:spcAft>
            </a:pPr>
            <a:r>
              <a:rPr lang="en-US" dirty="0">
                <a:solidFill>
                  <a:schemeClr val="tx1"/>
                </a:solidFill>
              </a:rPr>
              <a:t>The relative minimum is 2.75. </a:t>
            </a:r>
          </a:p>
          <a:p>
            <a:pPr marL="512064" lvl="1" algn="l"/>
            <a:r>
              <a:rPr lang="en-US" dirty="0">
                <a:solidFill>
                  <a:srgbClr val="000000"/>
                </a:solidFill>
              </a:rPr>
              <a:t>The values increase infinitely; therefore, there is no relative maximum.</a:t>
            </a:r>
            <a:endParaRPr lang="en-US" sz="4400" dirty="0">
              <a:solidFill>
                <a:srgbClr val="000000"/>
              </a:solidFill>
            </a:endParaRPr>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25</a:t>
            </a:fld>
            <a:endParaRPr lang="en-US" dirty="0"/>
          </a:p>
        </p:txBody>
      </p:sp>
      <p:sp>
        <p:nvSpPr>
          <p:cNvPr id="4" name="Footer Placeholder 3"/>
          <p:cNvSpPr>
            <a:spLocks noGrp="1"/>
          </p:cNvSpPr>
          <p:nvPr>
            <p:ph type="ftr" sz="quarter" idx="13"/>
          </p:nvPr>
        </p:nvSpPr>
        <p:spPr/>
        <p:txBody>
          <a:bodyPr/>
          <a:lstStyle/>
          <a:p>
            <a:pPr>
              <a:defRPr/>
            </a:pPr>
            <a:r>
              <a:rPr lang="en-US" smtClean="0"/>
              <a:t>3.3.1: Identifying Key Features of Linear and Exponential Graphs</a:t>
            </a:r>
            <a:endParaRPr lang="en-US" dirty="0"/>
          </a:p>
        </p:txBody>
      </p:sp>
    </p:spTree>
    <p:extLst>
      <p:ext uri="{BB962C8B-B14F-4D97-AF65-F5344CB8AC3E}">
        <p14:creationId xmlns:p14="http://schemas.microsoft.com/office/powerpoint/2010/main" val="145964275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Guided Practice: </a:t>
            </a:r>
            <a:r>
              <a:rPr lang="en-US" sz="2800" b="1" dirty="0">
                <a:solidFill>
                  <a:srgbClr val="000090"/>
                </a:solidFill>
              </a:rPr>
              <a:t>Example 1, </a:t>
            </a:r>
            <a:r>
              <a:rPr lang="en-US" sz="2800" b="1" i="1" dirty="0">
                <a:solidFill>
                  <a:srgbClr val="000090"/>
                </a:solidFill>
              </a:rPr>
              <a:t>continued</a:t>
            </a:r>
            <a:endParaRPr lang="en-US" sz="2800" baseline="30000" dirty="0"/>
          </a:p>
          <a:p>
            <a:pPr marL="514350" indent="-557784">
              <a:buFont typeface="+mj-lt"/>
              <a:buAutoNum type="arabicPeriod" startAt="6"/>
            </a:pPr>
            <a:r>
              <a:rPr lang="en-US" sz="2800" b="1" dirty="0">
                <a:solidFill>
                  <a:srgbClr val="660066"/>
                </a:solidFill>
              </a:rPr>
              <a:t>Identify the domain of the graphed function.</a:t>
            </a:r>
            <a:r>
              <a:rPr lang="en-US" dirty="0"/>
              <a:t> </a:t>
            </a:r>
          </a:p>
          <a:p>
            <a:pPr marL="512064" lvl="1" algn="l">
              <a:spcAft>
                <a:spcPts val="1200"/>
              </a:spcAft>
            </a:pPr>
            <a:r>
              <a:rPr lang="en-US" dirty="0">
                <a:solidFill>
                  <a:schemeClr val="tx1"/>
                </a:solidFill>
              </a:rPr>
              <a:t>The lowest </a:t>
            </a:r>
            <a:r>
              <a:rPr lang="en-US" i="1" dirty="0">
                <a:solidFill>
                  <a:schemeClr val="tx1"/>
                </a:solidFill>
              </a:rPr>
              <a:t>x</a:t>
            </a:r>
            <a:r>
              <a:rPr lang="en-US" dirty="0">
                <a:solidFill>
                  <a:schemeClr val="tx1"/>
                </a:solidFill>
              </a:rPr>
              <a:t>-value is 0 and it increases infinitely. </a:t>
            </a:r>
          </a:p>
          <a:p>
            <a:pPr marL="512064" lvl="1" algn="l">
              <a:spcAft>
                <a:spcPts val="1200"/>
              </a:spcAft>
            </a:pPr>
            <a:r>
              <a:rPr lang="en-US" i="1" dirty="0">
                <a:solidFill>
                  <a:schemeClr val="tx1"/>
                </a:solidFill>
              </a:rPr>
              <a:t>x</a:t>
            </a:r>
            <a:r>
              <a:rPr lang="en-US" dirty="0">
                <a:solidFill>
                  <a:schemeClr val="tx1"/>
                </a:solidFill>
              </a:rPr>
              <a:t> can be any real number greater than or equal to 0. </a:t>
            </a:r>
          </a:p>
          <a:p>
            <a:pPr marL="512064" lvl="1" algn="l"/>
            <a:r>
              <a:rPr lang="en-US" dirty="0">
                <a:solidFill>
                  <a:srgbClr val="000000"/>
                </a:solidFill>
              </a:rPr>
              <a:t>The domain can be written as </a:t>
            </a:r>
            <a:r>
              <a:rPr lang="en-US" i="1" dirty="0">
                <a:solidFill>
                  <a:srgbClr val="000000"/>
                </a:solidFill>
              </a:rPr>
              <a:t>x</a:t>
            </a:r>
            <a:r>
              <a:rPr lang="en-US" dirty="0">
                <a:solidFill>
                  <a:srgbClr val="000000"/>
                </a:solidFill>
              </a:rPr>
              <a:t> ≥ 0.</a:t>
            </a:r>
            <a:endParaRPr lang="en-US" sz="4400" dirty="0">
              <a:solidFill>
                <a:srgbClr val="000000"/>
              </a:solidFill>
            </a:endParaRPr>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26</a:t>
            </a:fld>
            <a:endParaRPr lang="en-US" dirty="0"/>
          </a:p>
        </p:txBody>
      </p:sp>
      <p:sp>
        <p:nvSpPr>
          <p:cNvPr id="4" name="Footer Placeholder 3"/>
          <p:cNvSpPr>
            <a:spLocks noGrp="1"/>
          </p:cNvSpPr>
          <p:nvPr>
            <p:ph type="ftr" sz="quarter" idx="13"/>
          </p:nvPr>
        </p:nvSpPr>
        <p:spPr/>
        <p:txBody>
          <a:bodyPr/>
          <a:lstStyle/>
          <a:p>
            <a:pPr>
              <a:defRPr/>
            </a:pPr>
            <a:r>
              <a:rPr lang="en-US" smtClean="0"/>
              <a:t>3.3.1: Identifying Key Features of Linear and Exponential Graphs</a:t>
            </a:r>
            <a:endParaRPr lang="en-US" dirty="0"/>
          </a:p>
        </p:txBody>
      </p:sp>
    </p:spTree>
    <p:extLst>
      <p:ext uri="{BB962C8B-B14F-4D97-AF65-F5344CB8AC3E}">
        <p14:creationId xmlns:p14="http://schemas.microsoft.com/office/powerpoint/2010/main" val="1283746423"/>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ubtitle 1"/>
          <p:cNvSpPr>
            <a:spLocks noGrp="1"/>
          </p:cNvSpPr>
          <p:nvPr>
            <p:ph type="subTitle" idx="1"/>
          </p:nvPr>
        </p:nvSpPr>
        <p:spPr>
          <a:xfrm>
            <a:off x="641350" y="641350"/>
            <a:ext cx="7854950" cy="4997450"/>
          </a:xfrm>
        </p:spPr>
        <p:txBody>
          <a:bodyPr/>
          <a:lstStyle/>
          <a:p>
            <a:pPr eaLnBrk="1" hangingPunct="1">
              <a:defRPr/>
            </a:pPr>
            <a:r>
              <a:rPr lang="en-US" sz="2800" b="1" dirty="0" smtClean="0"/>
              <a:t>Guided Practice: </a:t>
            </a:r>
            <a:r>
              <a:rPr lang="en-US" sz="2800" b="1" dirty="0" smtClean="0">
                <a:solidFill>
                  <a:srgbClr val="000090"/>
                </a:solidFill>
              </a:rPr>
              <a:t>Example 1, </a:t>
            </a:r>
            <a:r>
              <a:rPr lang="en-US" sz="2800" b="1" i="1" dirty="0" smtClean="0">
                <a:solidFill>
                  <a:srgbClr val="000090"/>
                </a:solidFill>
              </a:rPr>
              <a:t>continued</a:t>
            </a:r>
            <a:endParaRPr lang="en-US" sz="1100" baseline="30000" dirty="0"/>
          </a:p>
          <a:p>
            <a:pPr marL="514350" indent="-557784">
              <a:buFont typeface="+mj-lt"/>
              <a:buAutoNum type="arabicPeriod" startAt="7"/>
            </a:pPr>
            <a:r>
              <a:rPr lang="en-US" sz="2800" b="1" dirty="0">
                <a:solidFill>
                  <a:srgbClr val="660066"/>
                </a:solidFill>
              </a:rPr>
              <a:t>Identify any asymptotes of the graphed function. </a:t>
            </a:r>
          </a:p>
          <a:p>
            <a:pPr marL="512064" lvl="1" algn="l">
              <a:spcAft>
                <a:spcPts val="1200"/>
              </a:spcAft>
            </a:pPr>
            <a:r>
              <a:rPr lang="en-US" dirty="0">
                <a:solidFill>
                  <a:schemeClr val="tx1"/>
                </a:solidFill>
              </a:rPr>
              <a:t>The graphed function is a linear function, not an exponential; </a:t>
            </a:r>
            <a:r>
              <a:rPr lang="en-US" dirty="0" smtClean="0">
                <a:solidFill>
                  <a:schemeClr val="tx1"/>
                </a:solidFill>
              </a:rPr>
              <a:t>therefore</a:t>
            </a:r>
            <a:r>
              <a:rPr lang="en-US" dirty="0">
                <a:solidFill>
                  <a:schemeClr val="tx1"/>
                </a:solidFill>
              </a:rPr>
              <a:t>, there are no asymptotes for this function.</a:t>
            </a:r>
          </a:p>
          <a:p>
            <a:endParaRPr lang="en-US" sz="2800" b="1" dirty="0" smtClean="0">
              <a:solidFill>
                <a:srgbClr val="660066"/>
              </a:solidFill>
            </a:endParaRPr>
          </a:p>
        </p:txBody>
      </p:sp>
      <p:sp>
        <p:nvSpPr>
          <p:cNvPr id="2" name="Slide Number Placeholder 1"/>
          <p:cNvSpPr>
            <a:spLocks noGrp="1"/>
          </p:cNvSpPr>
          <p:nvPr>
            <p:ph type="sldNum" sz="quarter" idx="11"/>
          </p:nvPr>
        </p:nvSpPr>
        <p:spPr/>
        <p:txBody>
          <a:bodyPr/>
          <a:lstStyle/>
          <a:p>
            <a:pPr>
              <a:defRPr/>
            </a:pPr>
            <a:fld id="{2836CCA9-1D01-9245-AFDA-6E49C04915D4}" type="slidenum">
              <a:rPr lang="en-US" smtClean="0"/>
              <a:pPr>
                <a:defRPr/>
              </a:pPr>
              <a:t>27</a:t>
            </a:fld>
            <a:endParaRPr lang="en-US" dirty="0"/>
          </a:p>
        </p:txBody>
      </p:sp>
      <p:sp>
        <p:nvSpPr>
          <p:cNvPr id="3" name="Footer Placeholder 2"/>
          <p:cNvSpPr>
            <a:spLocks noGrp="1"/>
          </p:cNvSpPr>
          <p:nvPr>
            <p:ph type="ftr" sz="quarter" idx="13"/>
          </p:nvPr>
        </p:nvSpPr>
        <p:spPr/>
        <p:txBody>
          <a:bodyPr/>
          <a:lstStyle/>
          <a:p>
            <a:pPr>
              <a:defRPr/>
            </a:pPr>
            <a:r>
              <a:rPr lang="en-US" smtClean="0"/>
              <a:t>3.3.1: Identifying Key Features of Linear and Exponential Graphs</a:t>
            </a:r>
            <a:endParaRPr lang="en-US" dirty="0"/>
          </a:p>
        </p:txBody>
      </p:sp>
      <p:sp>
        <p:nvSpPr>
          <p:cNvPr id="6" name="TextBox 5"/>
          <p:cNvSpPr txBox="1">
            <a:spLocks noChangeArrowheads="1"/>
          </p:cNvSpPr>
          <p:nvPr/>
        </p:nvSpPr>
        <p:spPr bwMode="auto">
          <a:xfrm>
            <a:off x="6881813" y="3973513"/>
            <a:ext cx="1614487"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r" eaLnBrk="1" hangingPunct="1"/>
            <a:r>
              <a:rPr lang="en-US" sz="9600" dirty="0">
                <a:solidFill>
                  <a:srgbClr val="000090"/>
                </a:solidFill>
                <a:latin typeface="Zapf Dingbats" charset="0"/>
                <a:ea typeface="MS PGothic" charset="0"/>
                <a:cs typeface="MS PGothic" charset="0"/>
                <a:sym typeface="Zapf Dingbats" charset="0"/>
              </a:rPr>
              <a:t>✔</a:t>
            </a:r>
            <a:endParaRPr lang="en-US" sz="9600" dirty="0">
              <a:solidFill>
                <a:srgbClr val="000090"/>
              </a:solidFill>
              <a:latin typeface="Arial"/>
              <a:ea typeface="MS PGothic" charset="0"/>
              <a:cs typeface="MS PGothic" charset="0"/>
            </a:endParaRPr>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28</a:t>
            </a:fld>
            <a:endParaRPr lang="en-US" dirty="0"/>
          </a:p>
        </p:txBody>
      </p:sp>
      <p:sp>
        <p:nvSpPr>
          <p:cNvPr id="4" name="Footer Placeholder 3"/>
          <p:cNvSpPr>
            <a:spLocks noGrp="1"/>
          </p:cNvSpPr>
          <p:nvPr>
            <p:ph type="ftr" sz="quarter" idx="13"/>
          </p:nvPr>
        </p:nvSpPr>
        <p:spPr/>
        <p:txBody>
          <a:bodyPr/>
          <a:lstStyle/>
          <a:p>
            <a:pPr>
              <a:defRPr/>
            </a:pPr>
            <a:r>
              <a:rPr lang="en-US" smtClean="0"/>
              <a:t>3.3.1: Identifying Key Features of Linear and Exponential Graphs</a:t>
            </a:r>
            <a:endParaRPr lang="en-US" dirty="0"/>
          </a:p>
        </p:txBody>
      </p:sp>
      <p:sp>
        <p:nvSpPr>
          <p:cNvPr id="5" name="Subtitle 1"/>
          <p:cNvSpPr txBox="1">
            <a:spLocks/>
          </p:cNvSpPr>
          <p:nvPr/>
        </p:nvSpPr>
        <p:spPr bwMode="auto">
          <a:xfrm>
            <a:off x="641350" y="629790"/>
            <a:ext cx="7854950" cy="5009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normAutofit/>
          </a:bodyPr>
          <a:lstStyle>
            <a:lvl1pPr marL="0" indent="0" algn="l" defTabSz="457200" rtl="0" eaLnBrk="0" fontAlgn="base" hangingPunct="0">
              <a:spcBef>
                <a:spcPct val="20000"/>
              </a:spcBef>
              <a:spcAft>
                <a:spcPct val="0"/>
              </a:spcAft>
              <a:buFont typeface="Arial" charset="0"/>
              <a:buNone/>
              <a:defRPr sz="2400" kern="1200">
                <a:solidFill>
                  <a:schemeClr val="tx1"/>
                </a:solidFill>
                <a:latin typeface="Arial"/>
                <a:ea typeface="ＭＳ Ｐゴシック" charset="0"/>
                <a:cs typeface="Arial"/>
              </a:defRPr>
            </a:lvl1pPr>
            <a:lvl2pPr marL="457200" indent="0" algn="ctr" defTabSz="457200" rtl="0" eaLnBrk="0" fontAlgn="base" hangingPunct="0">
              <a:spcBef>
                <a:spcPct val="20000"/>
              </a:spcBef>
              <a:spcAft>
                <a:spcPct val="0"/>
              </a:spcAft>
              <a:buFont typeface="Arial" charset="0"/>
              <a:buNone/>
              <a:defRPr sz="2400" kern="1200">
                <a:solidFill>
                  <a:schemeClr val="tx1">
                    <a:tint val="75000"/>
                  </a:schemeClr>
                </a:solidFill>
                <a:latin typeface="Arial"/>
                <a:ea typeface="ＭＳ Ｐゴシック" charset="0"/>
                <a:cs typeface="Arial"/>
              </a:defRPr>
            </a:lvl2pPr>
            <a:lvl3pPr marL="914400" indent="0" algn="ctr" defTabSz="457200" rtl="0" eaLnBrk="0" fontAlgn="base" hangingPunct="0">
              <a:spcBef>
                <a:spcPct val="20000"/>
              </a:spcBef>
              <a:spcAft>
                <a:spcPct val="0"/>
              </a:spcAft>
              <a:buFont typeface="Arial" charset="0"/>
              <a:buNone/>
              <a:defRPr sz="2400" kern="1200">
                <a:solidFill>
                  <a:schemeClr val="tx1">
                    <a:tint val="75000"/>
                  </a:schemeClr>
                </a:solidFill>
                <a:latin typeface="Arial"/>
                <a:ea typeface="ＭＳ Ｐゴシック" charset="0"/>
                <a:cs typeface="Arial"/>
              </a:defRPr>
            </a:lvl3pPr>
            <a:lvl4pPr marL="1371600" indent="0" algn="ctr" defTabSz="457200" rtl="0" eaLnBrk="0" fontAlgn="base" hangingPunct="0">
              <a:spcBef>
                <a:spcPct val="20000"/>
              </a:spcBef>
              <a:spcAft>
                <a:spcPct val="0"/>
              </a:spcAft>
              <a:buFont typeface="Arial" charset="0"/>
              <a:buNone/>
              <a:defRPr sz="2400" kern="1200">
                <a:solidFill>
                  <a:schemeClr val="tx1">
                    <a:tint val="75000"/>
                  </a:schemeClr>
                </a:solidFill>
                <a:latin typeface="Arial"/>
                <a:ea typeface="ＭＳ Ｐゴシック" charset="0"/>
                <a:cs typeface="Arial"/>
              </a:defRPr>
            </a:lvl4pPr>
            <a:lvl5pPr marL="1828800" indent="0" algn="ctr" defTabSz="457200" rtl="0" eaLnBrk="0" fontAlgn="base" hangingPunct="0">
              <a:spcBef>
                <a:spcPct val="20000"/>
              </a:spcBef>
              <a:spcAft>
                <a:spcPct val="0"/>
              </a:spcAft>
              <a:buFont typeface="Arial" charset="0"/>
              <a:buNone/>
              <a:defRPr sz="2400" kern="1200">
                <a:solidFill>
                  <a:schemeClr val="tx1">
                    <a:tint val="75000"/>
                  </a:schemeClr>
                </a:solidFill>
                <a:latin typeface="Arial"/>
                <a:ea typeface="ＭＳ Ｐゴシック" charset="0"/>
                <a:cs typeface="Arial"/>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sz="2800" b="1" dirty="0" smtClean="0">
                <a:ea typeface="MS PGothic" charset="0"/>
                <a:cs typeface="MS PGothic" charset="0"/>
              </a:rPr>
              <a:t>Guided Practice: </a:t>
            </a:r>
            <a:r>
              <a:rPr lang="en-US" sz="2800" b="1" dirty="0" smtClean="0">
                <a:solidFill>
                  <a:srgbClr val="000090"/>
                </a:solidFill>
                <a:ea typeface="MS PGothic" charset="0"/>
                <a:cs typeface="MS PGothic" charset="0"/>
              </a:rPr>
              <a:t>Example 1, </a:t>
            </a:r>
            <a:r>
              <a:rPr lang="en-US" sz="2800" b="1" i="1" dirty="0" smtClean="0">
                <a:solidFill>
                  <a:srgbClr val="000090"/>
                </a:solidFill>
                <a:ea typeface="MS PGothic" charset="0"/>
                <a:cs typeface="MS PGothic" charset="0"/>
              </a:rPr>
              <a:t>continued</a:t>
            </a:r>
            <a:endParaRPr lang="en-US" sz="2800" b="1" dirty="0" smtClean="0">
              <a:solidFill>
                <a:srgbClr val="000090"/>
              </a:solidFill>
              <a:ea typeface="MS PGothic" charset="0"/>
              <a:cs typeface="MS PGothic" charset="0"/>
            </a:endParaRPr>
          </a:p>
          <a:p>
            <a:endParaRPr lang="en-US" dirty="0" smtClean="0">
              <a:ea typeface="MS PGothic" charset="0"/>
              <a:cs typeface="MS PGothic" charset="0"/>
            </a:endParaRPr>
          </a:p>
          <a:p>
            <a:endParaRPr lang="en-US" dirty="0">
              <a:ea typeface="MS PGothic" charset="0"/>
              <a:cs typeface="MS PGothic" charset="0"/>
            </a:endParaRPr>
          </a:p>
        </p:txBody>
      </p:sp>
      <p:pic>
        <p:nvPicPr>
          <p:cNvPr id="6" name="Picture 4" descr="play-button-lg.png">
            <a:hlinkClick r:id="rId3"/>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238500" y="2095500"/>
            <a:ext cx="2654300" cy="265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Slide Number Placeholder 1"/>
          <p:cNvSpPr txBox="1">
            <a:spLocks/>
          </p:cNvSpPr>
          <p:nvPr/>
        </p:nvSpPr>
        <p:spPr>
          <a:xfrm>
            <a:off x="8297863" y="5497513"/>
            <a:ext cx="728662" cy="282575"/>
          </a:xfrm>
          <a:prstGeom prst="rect">
            <a:avLst/>
          </a:prstGeom>
        </p:spPr>
        <p:txBody>
          <a:bodyPr vert="horz" lIns="91440" tIns="45720" rIns="91440" bIns="45720" rtlCol="0" anchor="ctr"/>
          <a:lstStyle>
            <a:defPPr>
              <a:defRPr lang="en-US"/>
            </a:defPPr>
            <a:lvl1pPr algn="r" defTabSz="457200" rtl="0" fontAlgn="auto">
              <a:spcBef>
                <a:spcPts val="0"/>
              </a:spcBef>
              <a:spcAft>
                <a:spcPts val="0"/>
              </a:spcAft>
              <a:defRPr sz="1800" b="1" i="0" kern="1200">
                <a:solidFill>
                  <a:srgbClr val="000000"/>
                </a:solidFill>
                <a:latin typeface="Arial"/>
                <a:ea typeface="+mn-ea"/>
                <a:cs typeface="Arial"/>
              </a:defRPr>
            </a:lvl1pPr>
            <a:lvl2pPr marL="4572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2pPr>
            <a:lvl3pPr marL="9144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3pPr>
            <a:lvl4pPr marL="13716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4pPr>
            <a:lvl5pPr marL="18288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5pPr>
            <a:lvl6pPr marL="2286000" algn="l" defTabSz="457200" rtl="0" eaLnBrk="1" latinLnBrk="0" hangingPunct="1">
              <a:defRPr sz="2400" kern="1200">
                <a:solidFill>
                  <a:schemeClr val="tx1"/>
                </a:solidFill>
                <a:latin typeface="Calibri" charset="0"/>
                <a:ea typeface="ＭＳ Ｐゴシック" charset="0"/>
                <a:cs typeface="ＭＳ Ｐゴシック" charset="0"/>
              </a:defRPr>
            </a:lvl6pPr>
            <a:lvl7pPr marL="2743200" algn="l" defTabSz="457200" rtl="0" eaLnBrk="1" latinLnBrk="0" hangingPunct="1">
              <a:defRPr sz="2400" kern="1200">
                <a:solidFill>
                  <a:schemeClr val="tx1"/>
                </a:solidFill>
                <a:latin typeface="Calibri" charset="0"/>
                <a:ea typeface="ＭＳ Ｐゴシック" charset="0"/>
                <a:cs typeface="ＭＳ Ｐゴシック" charset="0"/>
              </a:defRPr>
            </a:lvl7pPr>
            <a:lvl8pPr marL="3200400" algn="l" defTabSz="457200" rtl="0" eaLnBrk="1" latinLnBrk="0" hangingPunct="1">
              <a:defRPr sz="2400" kern="1200">
                <a:solidFill>
                  <a:schemeClr val="tx1"/>
                </a:solidFill>
                <a:latin typeface="Calibri" charset="0"/>
                <a:ea typeface="ＭＳ Ｐゴシック" charset="0"/>
                <a:cs typeface="ＭＳ Ｐゴシック" charset="0"/>
              </a:defRPr>
            </a:lvl8pPr>
            <a:lvl9pPr marL="3657600" algn="l" defTabSz="457200" rtl="0" eaLnBrk="1" latinLnBrk="0" hangingPunct="1">
              <a:defRPr sz="2400" kern="1200">
                <a:solidFill>
                  <a:schemeClr val="tx1"/>
                </a:solidFill>
                <a:latin typeface="Calibri" charset="0"/>
                <a:ea typeface="ＭＳ Ｐゴシック" charset="0"/>
                <a:cs typeface="ＭＳ Ｐゴシック" charset="0"/>
              </a:defRPr>
            </a:lvl9pPr>
          </a:lstStyle>
          <a:p>
            <a:pPr>
              <a:defRPr/>
            </a:pPr>
            <a:fld id="{6083B6D6-545E-0746-921E-4688BEC884F2}" type="slidenum">
              <a:rPr lang="en-US" smtClean="0"/>
              <a:pPr>
                <a:defRPr/>
              </a:pPr>
              <a:t>28</a:t>
            </a:fld>
            <a:endParaRPr lang="en-US" dirty="0"/>
          </a:p>
        </p:txBody>
      </p:sp>
      <p:sp>
        <p:nvSpPr>
          <p:cNvPr id="10" name="Text Placeholder 2"/>
          <p:cNvSpPr txBox="1">
            <a:spLocks/>
          </p:cNvSpPr>
          <p:nvPr/>
        </p:nvSpPr>
        <p:spPr>
          <a:xfrm>
            <a:off x="1003524" y="6221014"/>
            <a:ext cx="5530850" cy="264966"/>
          </a:xfrm>
          <a:prstGeom prst="rect">
            <a:avLst/>
          </a:prstGeom>
        </p:spPr>
        <p:txBody>
          <a:bodyPr/>
          <a:lstStyle>
            <a:lvl1pPr marL="342900" indent="-3429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1pPr>
            <a:lvl2pPr marL="742950" indent="-28575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3pPr>
            <a:lvl4pPr marL="16002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4pPr>
            <a:lvl5pPr marL="20574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0"/>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endParaRPr lang="en-US" dirty="0"/>
          </a:p>
        </p:txBody>
      </p:sp>
    </p:spTree>
    <p:extLst>
      <p:ext uri="{BB962C8B-B14F-4D97-AF65-F5344CB8AC3E}">
        <p14:creationId xmlns:p14="http://schemas.microsoft.com/office/powerpoint/2010/main" val="3358495042"/>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Subtitle 1"/>
          <p:cNvSpPr>
            <a:spLocks noGrp="1"/>
          </p:cNvSpPr>
          <p:nvPr>
            <p:ph type="subTitle" idx="1"/>
          </p:nvPr>
        </p:nvSpPr>
        <p:spPr>
          <a:xfrm>
            <a:off x="641350" y="641350"/>
            <a:ext cx="7854950" cy="5138738"/>
          </a:xfrm>
        </p:spPr>
        <p:txBody>
          <a:bodyPr/>
          <a:lstStyle/>
          <a:p>
            <a:pPr eaLnBrk="1" hangingPunct="1"/>
            <a:r>
              <a:rPr lang="en-US" sz="2800" b="1" dirty="0"/>
              <a:t>Guided </a:t>
            </a:r>
            <a:r>
              <a:rPr lang="en-US" sz="2800" b="1" dirty="0" smtClean="0"/>
              <a:t>Practice</a:t>
            </a:r>
            <a:endParaRPr lang="en-US" sz="2000" b="1" dirty="0"/>
          </a:p>
          <a:p>
            <a:pPr eaLnBrk="1" hangingPunct="1"/>
            <a:r>
              <a:rPr lang="en-US" sz="2800" b="1" dirty="0">
                <a:solidFill>
                  <a:srgbClr val="000090"/>
                </a:solidFill>
              </a:rPr>
              <a:t>Example </a:t>
            </a:r>
            <a:r>
              <a:rPr lang="en-US" sz="2800" b="1" dirty="0" smtClean="0">
                <a:solidFill>
                  <a:srgbClr val="000090"/>
                </a:solidFill>
              </a:rPr>
              <a:t>2</a:t>
            </a:r>
            <a:endParaRPr lang="en-US" sz="1100" b="1" dirty="0">
              <a:solidFill>
                <a:srgbClr val="558ED5"/>
              </a:solidFill>
            </a:endParaRPr>
          </a:p>
          <a:p>
            <a:r>
              <a:rPr lang="en-US" dirty="0"/>
              <a:t>A pendulum swings to 90% of </a:t>
            </a:r>
            <a:r>
              <a:rPr lang="en-US" dirty="0" smtClean="0"/>
              <a:t/>
            </a:r>
            <a:br>
              <a:rPr lang="en-US" dirty="0" smtClean="0"/>
            </a:br>
            <a:r>
              <a:rPr lang="en-US" dirty="0" smtClean="0"/>
              <a:t>its </a:t>
            </a:r>
            <a:r>
              <a:rPr lang="en-US" dirty="0"/>
              <a:t>height on each swing and </a:t>
            </a:r>
            <a:r>
              <a:rPr lang="en-US" dirty="0" smtClean="0"/>
              <a:t/>
            </a:r>
            <a:br>
              <a:rPr lang="en-US" dirty="0" smtClean="0"/>
            </a:br>
            <a:r>
              <a:rPr lang="en-US" dirty="0" smtClean="0"/>
              <a:t>starts </a:t>
            </a:r>
            <a:r>
              <a:rPr lang="en-US" dirty="0"/>
              <a:t>at a height of 80 cm. </a:t>
            </a:r>
            <a:r>
              <a:rPr lang="en-US" dirty="0" smtClean="0"/>
              <a:t/>
            </a:r>
            <a:br>
              <a:rPr lang="en-US" dirty="0" smtClean="0"/>
            </a:br>
            <a:r>
              <a:rPr lang="en-US" dirty="0" smtClean="0"/>
              <a:t>The height </a:t>
            </a:r>
            <a:r>
              <a:rPr lang="en-US" dirty="0"/>
              <a:t>of </a:t>
            </a:r>
            <a:r>
              <a:rPr lang="en-US" dirty="0" smtClean="0"/>
              <a:t>the </a:t>
            </a:r>
            <a:r>
              <a:rPr lang="en-US" dirty="0"/>
              <a:t>pendulum in </a:t>
            </a:r>
            <a:r>
              <a:rPr lang="en-US" dirty="0" smtClean="0"/>
              <a:t/>
            </a:r>
            <a:br>
              <a:rPr lang="en-US" dirty="0" smtClean="0"/>
            </a:br>
            <a:r>
              <a:rPr lang="en-US" dirty="0" smtClean="0"/>
              <a:t>centimeters</a:t>
            </a:r>
            <a:r>
              <a:rPr lang="en-US" dirty="0"/>
              <a:t>, </a:t>
            </a:r>
            <a:r>
              <a:rPr lang="en-US" i="1" dirty="0"/>
              <a:t>y</a:t>
            </a:r>
            <a:r>
              <a:rPr lang="en-US" dirty="0"/>
              <a:t>, is recorded </a:t>
            </a:r>
            <a:r>
              <a:rPr lang="en-US" dirty="0" smtClean="0"/>
              <a:t/>
            </a:r>
            <a:br>
              <a:rPr lang="en-US" dirty="0" smtClean="0"/>
            </a:br>
            <a:r>
              <a:rPr lang="en-US" dirty="0" smtClean="0"/>
              <a:t>after </a:t>
            </a:r>
            <a:r>
              <a:rPr lang="en-US" i="1" dirty="0"/>
              <a:t>x</a:t>
            </a:r>
            <a:r>
              <a:rPr lang="en-US" dirty="0"/>
              <a:t> number of swings. </a:t>
            </a:r>
            <a:r>
              <a:rPr lang="en-US" dirty="0" smtClean="0"/>
              <a:t/>
            </a:r>
            <a:br>
              <a:rPr lang="en-US" dirty="0" smtClean="0"/>
            </a:br>
            <a:r>
              <a:rPr lang="en-US" dirty="0" smtClean="0"/>
              <a:t>Determine </a:t>
            </a:r>
            <a:r>
              <a:rPr lang="en-US" dirty="0"/>
              <a:t>the key features </a:t>
            </a:r>
            <a:br>
              <a:rPr lang="en-US" dirty="0"/>
            </a:br>
            <a:r>
              <a:rPr lang="en-US" dirty="0"/>
              <a:t>of this function.</a:t>
            </a:r>
          </a:p>
        </p:txBody>
      </p:sp>
      <p:sp>
        <p:nvSpPr>
          <p:cNvPr id="2" name="Slide Number Placeholder 1"/>
          <p:cNvSpPr>
            <a:spLocks noGrp="1"/>
          </p:cNvSpPr>
          <p:nvPr>
            <p:ph type="sldNum" sz="quarter" idx="11"/>
          </p:nvPr>
        </p:nvSpPr>
        <p:spPr/>
        <p:txBody>
          <a:bodyPr/>
          <a:lstStyle/>
          <a:p>
            <a:pPr>
              <a:defRPr/>
            </a:pPr>
            <a:fld id="{7C2B3BEF-4DF1-7647-BAC3-0F660BB2E16C}" type="slidenum">
              <a:rPr lang="en-US" smtClean="0"/>
              <a:pPr>
                <a:defRPr/>
              </a:pPr>
              <a:t>29</a:t>
            </a:fld>
            <a:endParaRPr lang="en-US" dirty="0"/>
          </a:p>
        </p:txBody>
      </p:sp>
      <p:sp>
        <p:nvSpPr>
          <p:cNvPr id="3" name="Footer Placeholder 2"/>
          <p:cNvSpPr>
            <a:spLocks noGrp="1"/>
          </p:cNvSpPr>
          <p:nvPr>
            <p:ph type="ftr" sz="quarter" idx="13"/>
          </p:nvPr>
        </p:nvSpPr>
        <p:spPr/>
        <p:txBody>
          <a:bodyPr/>
          <a:lstStyle/>
          <a:p>
            <a:pPr>
              <a:defRPr/>
            </a:pPr>
            <a:r>
              <a:rPr lang="en-US" smtClean="0"/>
              <a:t>3.3.1: Identifying Key Features of Linear and Exponential Graphs</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2720144322"/>
              </p:ext>
            </p:extLst>
          </p:nvPr>
        </p:nvGraphicFramePr>
        <p:xfrm>
          <a:off x="5011420" y="940753"/>
          <a:ext cx="3484880" cy="4409440"/>
        </p:xfrm>
        <a:graphic>
          <a:graphicData uri="http://schemas.openxmlformats.org/drawingml/2006/table">
            <a:tbl>
              <a:tblPr firstRow="1" bandRow="1">
                <a:tableStyleId>{5940675A-B579-460E-94D1-54222C63F5DA}</a:tableStyleId>
              </a:tblPr>
              <a:tblGrid>
                <a:gridCol w="1676400"/>
                <a:gridCol w="1808480"/>
              </a:tblGrid>
              <a:tr h="370840">
                <a:tc>
                  <a:txBody>
                    <a:bodyPr/>
                    <a:lstStyle/>
                    <a:p>
                      <a:pPr algn="ctr"/>
                      <a:r>
                        <a:rPr lang="en-US" sz="2000" b="1" dirty="0" smtClean="0">
                          <a:latin typeface="Arial"/>
                          <a:cs typeface="Arial"/>
                        </a:rPr>
                        <a:t>Number of swings (</a:t>
                      </a:r>
                      <a:r>
                        <a:rPr lang="en-US" sz="2000" b="1" i="1" dirty="0" smtClean="0">
                          <a:latin typeface="Arial"/>
                          <a:cs typeface="Arial"/>
                        </a:rPr>
                        <a:t>x</a:t>
                      </a:r>
                      <a:r>
                        <a:rPr lang="en-US" sz="2000" b="1" i="0" dirty="0" smtClean="0">
                          <a:latin typeface="Arial"/>
                          <a:cs typeface="Arial"/>
                        </a:rPr>
                        <a:t>)</a:t>
                      </a:r>
                      <a:endParaRPr lang="en-US" sz="2000" b="1" dirty="0">
                        <a:latin typeface="Arial"/>
                        <a:cs typeface="Arial"/>
                      </a:endParaRPr>
                    </a:p>
                  </a:txBody>
                  <a:tcPr anchor="ctr">
                    <a:solidFill>
                      <a:schemeClr val="bg1">
                        <a:lumMod val="85000"/>
                      </a:schemeClr>
                    </a:solidFill>
                  </a:tcPr>
                </a:tc>
                <a:tc>
                  <a:txBody>
                    <a:bodyPr/>
                    <a:lstStyle/>
                    <a:p>
                      <a:pPr algn="ctr"/>
                      <a:r>
                        <a:rPr lang="en-US" sz="2000" b="1" dirty="0" smtClean="0">
                          <a:latin typeface="Arial"/>
                          <a:cs typeface="Arial"/>
                        </a:rPr>
                        <a:t>Height in </a:t>
                      </a:r>
                      <a:br>
                        <a:rPr lang="en-US" sz="2000" b="1" dirty="0" smtClean="0">
                          <a:latin typeface="Arial"/>
                          <a:cs typeface="Arial"/>
                        </a:rPr>
                      </a:br>
                      <a:r>
                        <a:rPr lang="en-US" sz="2000" b="1" dirty="0" smtClean="0">
                          <a:latin typeface="Arial"/>
                          <a:cs typeface="Arial"/>
                        </a:rPr>
                        <a:t>cm (</a:t>
                      </a:r>
                      <a:r>
                        <a:rPr lang="en-US" sz="2000" b="1" i="1" dirty="0" smtClean="0">
                          <a:latin typeface="Arial"/>
                          <a:cs typeface="Arial"/>
                        </a:rPr>
                        <a:t>y</a:t>
                      </a:r>
                      <a:r>
                        <a:rPr lang="en-US" sz="2000" b="1" i="0" dirty="0" smtClean="0">
                          <a:latin typeface="Arial"/>
                          <a:cs typeface="Arial"/>
                        </a:rPr>
                        <a:t>)</a:t>
                      </a:r>
                      <a:endParaRPr lang="en-US" sz="2000" b="1" dirty="0">
                        <a:latin typeface="Arial"/>
                        <a:cs typeface="Arial"/>
                      </a:endParaRPr>
                    </a:p>
                  </a:txBody>
                  <a:tcPr anchor="ctr">
                    <a:solidFill>
                      <a:schemeClr val="bg1">
                        <a:lumMod val="85000"/>
                      </a:schemeClr>
                    </a:solidFill>
                  </a:tcPr>
                </a:tc>
              </a:tr>
              <a:tr h="370840">
                <a:tc>
                  <a:txBody>
                    <a:bodyPr/>
                    <a:lstStyle/>
                    <a:p>
                      <a:pPr algn="ctr"/>
                      <a:r>
                        <a:rPr lang="en-US" dirty="0" smtClean="0">
                          <a:latin typeface="Arial"/>
                          <a:cs typeface="Arial"/>
                        </a:rPr>
                        <a:t>0</a:t>
                      </a:r>
                      <a:endParaRPr lang="en-US" dirty="0">
                        <a:latin typeface="Arial"/>
                        <a:cs typeface="Arial"/>
                      </a:endParaRPr>
                    </a:p>
                  </a:txBody>
                  <a:tcPr>
                    <a:solidFill>
                      <a:schemeClr val="bg1"/>
                    </a:solidFill>
                  </a:tcPr>
                </a:tc>
                <a:tc>
                  <a:txBody>
                    <a:bodyPr/>
                    <a:lstStyle/>
                    <a:p>
                      <a:pPr algn="ctr"/>
                      <a:r>
                        <a:rPr lang="en-US" dirty="0" smtClean="0">
                          <a:latin typeface="Arial"/>
                          <a:cs typeface="Arial"/>
                        </a:rPr>
                        <a:t>80</a:t>
                      </a:r>
                      <a:endParaRPr lang="en-US" dirty="0">
                        <a:latin typeface="Arial"/>
                        <a:cs typeface="Arial"/>
                      </a:endParaRPr>
                    </a:p>
                  </a:txBody>
                  <a:tcPr>
                    <a:solidFill>
                      <a:schemeClr val="bg1"/>
                    </a:solidFill>
                  </a:tcPr>
                </a:tc>
              </a:tr>
              <a:tr h="370840">
                <a:tc>
                  <a:txBody>
                    <a:bodyPr/>
                    <a:lstStyle/>
                    <a:p>
                      <a:pPr algn="ctr"/>
                      <a:r>
                        <a:rPr lang="en-US" dirty="0" smtClean="0">
                          <a:latin typeface="Arial"/>
                          <a:cs typeface="Arial"/>
                        </a:rPr>
                        <a:t>1</a:t>
                      </a:r>
                      <a:endParaRPr lang="en-US" dirty="0">
                        <a:latin typeface="Arial"/>
                        <a:cs typeface="Arial"/>
                      </a:endParaRPr>
                    </a:p>
                  </a:txBody>
                  <a:tcPr>
                    <a:solidFill>
                      <a:schemeClr val="bg1"/>
                    </a:solidFill>
                  </a:tcPr>
                </a:tc>
                <a:tc>
                  <a:txBody>
                    <a:bodyPr/>
                    <a:lstStyle/>
                    <a:p>
                      <a:pPr algn="ctr"/>
                      <a:r>
                        <a:rPr lang="en-US" dirty="0" smtClean="0">
                          <a:latin typeface="Arial"/>
                          <a:cs typeface="Arial"/>
                        </a:rPr>
                        <a:t>72</a:t>
                      </a:r>
                      <a:endParaRPr lang="en-US" dirty="0">
                        <a:latin typeface="Arial"/>
                        <a:cs typeface="Arial"/>
                      </a:endParaRPr>
                    </a:p>
                  </a:txBody>
                  <a:tcPr>
                    <a:solidFill>
                      <a:schemeClr val="bg1"/>
                    </a:solidFill>
                  </a:tcPr>
                </a:tc>
              </a:tr>
              <a:tr h="370840">
                <a:tc>
                  <a:txBody>
                    <a:bodyPr/>
                    <a:lstStyle/>
                    <a:p>
                      <a:pPr algn="ctr"/>
                      <a:r>
                        <a:rPr lang="en-US" dirty="0" smtClean="0">
                          <a:latin typeface="Arial"/>
                          <a:cs typeface="Arial"/>
                        </a:rPr>
                        <a:t>2</a:t>
                      </a:r>
                      <a:endParaRPr lang="en-US" dirty="0">
                        <a:latin typeface="Arial"/>
                        <a:cs typeface="Arial"/>
                      </a:endParaRPr>
                    </a:p>
                  </a:txBody>
                  <a:tcPr>
                    <a:solidFill>
                      <a:schemeClr val="bg1"/>
                    </a:solidFill>
                  </a:tcPr>
                </a:tc>
                <a:tc>
                  <a:txBody>
                    <a:bodyPr/>
                    <a:lstStyle/>
                    <a:p>
                      <a:pPr algn="ctr"/>
                      <a:r>
                        <a:rPr lang="en-US" dirty="0" smtClean="0">
                          <a:latin typeface="Arial"/>
                          <a:cs typeface="Arial"/>
                        </a:rPr>
                        <a:t>64.8</a:t>
                      </a:r>
                      <a:endParaRPr lang="en-US" dirty="0">
                        <a:latin typeface="Arial"/>
                        <a:cs typeface="Arial"/>
                      </a:endParaRPr>
                    </a:p>
                  </a:txBody>
                  <a:tcPr>
                    <a:solidFill>
                      <a:schemeClr val="bg1"/>
                    </a:solidFill>
                  </a:tcPr>
                </a:tc>
              </a:tr>
              <a:tr h="370840">
                <a:tc>
                  <a:txBody>
                    <a:bodyPr/>
                    <a:lstStyle/>
                    <a:p>
                      <a:pPr algn="ctr"/>
                      <a:r>
                        <a:rPr lang="en-US" dirty="0" smtClean="0">
                          <a:latin typeface="Arial"/>
                          <a:cs typeface="Arial"/>
                        </a:rPr>
                        <a:t>3</a:t>
                      </a:r>
                      <a:endParaRPr lang="en-US" dirty="0">
                        <a:latin typeface="Arial"/>
                        <a:cs typeface="Arial"/>
                      </a:endParaRPr>
                    </a:p>
                  </a:txBody>
                  <a:tcPr>
                    <a:solidFill>
                      <a:schemeClr val="bg1"/>
                    </a:solidFill>
                  </a:tcPr>
                </a:tc>
                <a:tc>
                  <a:txBody>
                    <a:bodyPr/>
                    <a:lstStyle/>
                    <a:p>
                      <a:pPr algn="ctr"/>
                      <a:r>
                        <a:rPr lang="en-US" dirty="0" smtClean="0">
                          <a:latin typeface="Arial"/>
                          <a:cs typeface="Arial"/>
                        </a:rPr>
                        <a:t>58.32</a:t>
                      </a:r>
                      <a:endParaRPr lang="en-US" dirty="0">
                        <a:latin typeface="Arial"/>
                        <a:cs typeface="Arial"/>
                      </a:endParaRPr>
                    </a:p>
                  </a:txBody>
                  <a:tcPr>
                    <a:solidFill>
                      <a:schemeClr val="bg1"/>
                    </a:solidFill>
                  </a:tcPr>
                </a:tc>
              </a:tr>
              <a:tr h="370840">
                <a:tc>
                  <a:txBody>
                    <a:bodyPr/>
                    <a:lstStyle/>
                    <a:p>
                      <a:pPr algn="ctr"/>
                      <a:r>
                        <a:rPr lang="en-US" dirty="0" smtClean="0">
                          <a:latin typeface="Arial"/>
                          <a:cs typeface="Arial"/>
                        </a:rPr>
                        <a:t>5</a:t>
                      </a:r>
                      <a:endParaRPr lang="en-US" dirty="0">
                        <a:latin typeface="Arial"/>
                        <a:cs typeface="Arial"/>
                      </a:endParaRPr>
                    </a:p>
                  </a:txBody>
                  <a:tcPr>
                    <a:solidFill>
                      <a:schemeClr val="bg1"/>
                    </a:solidFill>
                  </a:tcPr>
                </a:tc>
                <a:tc>
                  <a:txBody>
                    <a:bodyPr/>
                    <a:lstStyle/>
                    <a:p>
                      <a:pPr algn="ctr"/>
                      <a:r>
                        <a:rPr lang="en-US" dirty="0" smtClean="0">
                          <a:latin typeface="Arial"/>
                          <a:cs typeface="Arial"/>
                        </a:rPr>
                        <a:t>47.24</a:t>
                      </a:r>
                      <a:endParaRPr lang="en-US" dirty="0">
                        <a:latin typeface="Arial"/>
                        <a:cs typeface="Arial"/>
                      </a:endParaRPr>
                    </a:p>
                  </a:txBody>
                  <a:tcPr>
                    <a:solidFill>
                      <a:schemeClr val="bg1"/>
                    </a:solidFill>
                  </a:tcPr>
                </a:tc>
              </a:tr>
              <a:tr h="370840">
                <a:tc>
                  <a:txBody>
                    <a:bodyPr/>
                    <a:lstStyle/>
                    <a:p>
                      <a:pPr algn="ctr"/>
                      <a:r>
                        <a:rPr lang="en-US" dirty="0" smtClean="0">
                          <a:latin typeface="Arial"/>
                          <a:cs typeface="Arial"/>
                        </a:rPr>
                        <a:t>10</a:t>
                      </a:r>
                      <a:endParaRPr lang="en-US" dirty="0">
                        <a:latin typeface="Arial"/>
                        <a:cs typeface="Arial"/>
                      </a:endParaRPr>
                    </a:p>
                  </a:txBody>
                  <a:tcPr>
                    <a:solidFill>
                      <a:schemeClr val="bg1"/>
                    </a:solidFill>
                  </a:tcPr>
                </a:tc>
                <a:tc>
                  <a:txBody>
                    <a:bodyPr/>
                    <a:lstStyle/>
                    <a:p>
                      <a:pPr algn="ctr"/>
                      <a:r>
                        <a:rPr lang="en-US" dirty="0" smtClean="0">
                          <a:latin typeface="Arial"/>
                          <a:cs typeface="Arial"/>
                        </a:rPr>
                        <a:t>27.89</a:t>
                      </a:r>
                      <a:endParaRPr lang="en-US" dirty="0">
                        <a:latin typeface="Arial"/>
                        <a:cs typeface="Arial"/>
                      </a:endParaRPr>
                    </a:p>
                  </a:txBody>
                  <a:tcPr>
                    <a:solidFill>
                      <a:schemeClr val="bg1"/>
                    </a:solidFill>
                  </a:tcPr>
                </a:tc>
              </a:tr>
              <a:tr h="370840">
                <a:tc>
                  <a:txBody>
                    <a:bodyPr/>
                    <a:lstStyle/>
                    <a:p>
                      <a:pPr algn="ctr"/>
                      <a:r>
                        <a:rPr lang="en-US" dirty="0" smtClean="0">
                          <a:latin typeface="Arial"/>
                          <a:cs typeface="Arial"/>
                        </a:rPr>
                        <a:t>20</a:t>
                      </a:r>
                      <a:endParaRPr lang="en-US" dirty="0">
                        <a:latin typeface="Arial"/>
                        <a:cs typeface="Arial"/>
                      </a:endParaRPr>
                    </a:p>
                  </a:txBody>
                  <a:tcPr>
                    <a:solidFill>
                      <a:schemeClr val="bg1"/>
                    </a:solidFill>
                  </a:tcPr>
                </a:tc>
                <a:tc>
                  <a:txBody>
                    <a:bodyPr/>
                    <a:lstStyle/>
                    <a:p>
                      <a:pPr algn="ctr"/>
                      <a:r>
                        <a:rPr lang="en-US" dirty="0" smtClean="0">
                          <a:latin typeface="Arial"/>
                          <a:cs typeface="Arial"/>
                        </a:rPr>
                        <a:t>9.73</a:t>
                      </a:r>
                      <a:endParaRPr lang="en-US" dirty="0">
                        <a:latin typeface="Arial"/>
                        <a:cs typeface="Arial"/>
                      </a:endParaRPr>
                    </a:p>
                  </a:txBody>
                  <a:tcPr>
                    <a:solidFill>
                      <a:schemeClr val="bg1"/>
                    </a:solidFill>
                  </a:tcPr>
                </a:tc>
              </a:tr>
              <a:tr h="370840">
                <a:tc>
                  <a:txBody>
                    <a:bodyPr/>
                    <a:lstStyle/>
                    <a:p>
                      <a:pPr algn="ctr"/>
                      <a:r>
                        <a:rPr lang="en-US" dirty="0" smtClean="0">
                          <a:latin typeface="Arial"/>
                          <a:cs typeface="Arial"/>
                        </a:rPr>
                        <a:t>40</a:t>
                      </a:r>
                      <a:endParaRPr lang="en-US" dirty="0">
                        <a:latin typeface="Arial"/>
                        <a:cs typeface="Arial"/>
                      </a:endParaRPr>
                    </a:p>
                  </a:txBody>
                  <a:tcPr>
                    <a:solidFill>
                      <a:schemeClr val="bg1"/>
                    </a:solidFill>
                  </a:tcPr>
                </a:tc>
                <a:tc>
                  <a:txBody>
                    <a:bodyPr/>
                    <a:lstStyle/>
                    <a:p>
                      <a:pPr algn="ctr"/>
                      <a:r>
                        <a:rPr lang="en-US" dirty="0" smtClean="0">
                          <a:latin typeface="Arial"/>
                          <a:cs typeface="Arial"/>
                        </a:rPr>
                        <a:t>1.18</a:t>
                      </a:r>
                      <a:endParaRPr lang="en-US" dirty="0">
                        <a:latin typeface="Arial"/>
                        <a:cs typeface="Arial"/>
                      </a:endParaRPr>
                    </a:p>
                  </a:txBody>
                  <a:tcPr>
                    <a:solidFill>
                      <a:schemeClr val="bg1"/>
                    </a:solidFill>
                  </a:tcPr>
                </a:tc>
              </a:tr>
              <a:tr h="370840">
                <a:tc>
                  <a:txBody>
                    <a:bodyPr/>
                    <a:lstStyle/>
                    <a:p>
                      <a:pPr algn="ctr"/>
                      <a:r>
                        <a:rPr lang="en-US" dirty="0" smtClean="0">
                          <a:latin typeface="Arial"/>
                          <a:cs typeface="Arial"/>
                        </a:rPr>
                        <a:t>60</a:t>
                      </a:r>
                      <a:endParaRPr lang="en-US" dirty="0">
                        <a:latin typeface="Arial"/>
                        <a:cs typeface="Arial"/>
                      </a:endParaRPr>
                    </a:p>
                  </a:txBody>
                  <a:tcPr>
                    <a:solidFill>
                      <a:schemeClr val="bg1"/>
                    </a:solidFill>
                  </a:tcPr>
                </a:tc>
                <a:tc>
                  <a:txBody>
                    <a:bodyPr/>
                    <a:lstStyle/>
                    <a:p>
                      <a:pPr algn="ctr"/>
                      <a:r>
                        <a:rPr lang="en-US" dirty="0" smtClean="0">
                          <a:latin typeface="Arial"/>
                          <a:cs typeface="Arial"/>
                        </a:rPr>
                        <a:t>0.14</a:t>
                      </a:r>
                      <a:endParaRPr lang="en-US" dirty="0">
                        <a:latin typeface="Arial"/>
                        <a:cs typeface="Arial"/>
                      </a:endParaRPr>
                    </a:p>
                  </a:txBody>
                  <a:tcPr>
                    <a:solidFill>
                      <a:schemeClr val="bg1"/>
                    </a:solidFill>
                  </a:tcPr>
                </a:tc>
              </a:tr>
              <a:tr h="370840">
                <a:tc>
                  <a:txBody>
                    <a:bodyPr/>
                    <a:lstStyle/>
                    <a:p>
                      <a:pPr algn="ctr"/>
                      <a:r>
                        <a:rPr lang="en-US" dirty="0" smtClean="0">
                          <a:latin typeface="Arial"/>
                          <a:cs typeface="Arial"/>
                        </a:rPr>
                        <a:t>80</a:t>
                      </a:r>
                      <a:endParaRPr lang="en-US" dirty="0">
                        <a:latin typeface="Arial"/>
                        <a:cs typeface="Arial"/>
                      </a:endParaRPr>
                    </a:p>
                  </a:txBody>
                  <a:tcPr>
                    <a:solidFill>
                      <a:schemeClr val="bg1"/>
                    </a:solidFill>
                  </a:tcPr>
                </a:tc>
                <a:tc>
                  <a:txBody>
                    <a:bodyPr/>
                    <a:lstStyle/>
                    <a:p>
                      <a:pPr algn="ctr"/>
                      <a:r>
                        <a:rPr lang="en-US" dirty="0" smtClean="0">
                          <a:latin typeface="Arial"/>
                          <a:cs typeface="Arial"/>
                        </a:rPr>
                        <a:t>0.02</a:t>
                      </a:r>
                      <a:endParaRPr lang="en-US" dirty="0">
                        <a:latin typeface="Arial"/>
                        <a:cs typeface="Arial"/>
                      </a:endParaRPr>
                    </a:p>
                  </a:txBody>
                  <a:tcPr>
                    <a:solidFill>
                      <a:schemeClr val="bg1"/>
                    </a:solidFill>
                  </a:tcPr>
                </a:tc>
              </a:tr>
            </a:tbl>
          </a:graphicData>
        </a:graphic>
      </p:graphicFrame>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50" y="595582"/>
            <a:ext cx="7969626" cy="4997450"/>
          </a:xfrm>
        </p:spPr>
        <p:txBody>
          <a:bodyPr rtlCol="0"/>
          <a:lstStyle/>
          <a:p>
            <a:pPr eaLnBrk="1" fontAlgn="auto" hangingPunct="1">
              <a:spcAft>
                <a:spcPts val="0"/>
              </a:spcAft>
              <a:buFont typeface="Arial"/>
              <a:buNone/>
              <a:defRPr/>
            </a:pPr>
            <a:r>
              <a:rPr lang="en-US" sz="2800" b="1" dirty="0">
                <a:ea typeface="+mn-ea"/>
              </a:rPr>
              <a:t>Key </a:t>
            </a:r>
            <a:r>
              <a:rPr lang="en-US" sz="2800" b="1" dirty="0" smtClean="0">
                <a:ea typeface="+mn-ea"/>
              </a:rPr>
              <a:t>Concepts, </a:t>
            </a:r>
            <a:r>
              <a:rPr lang="en-US" sz="2800" b="1" i="1" dirty="0" smtClean="0">
                <a:ea typeface="+mn-ea"/>
              </a:rPr>
              <a:t>continued</a:t>
            </a:r>
            <a:endParaRPr lang="en-US" sz="2000" dirty="0" smtClean="0">
              <a:ea typeface="+mn-ea"/>
            </a:endParaRPr>
          </a:p>
        </p:txBody>
      </p:sp>
      <p:sp>
        <p:nvSpPr>
          <p:cNvPr id="3" name="Slide Number Placeholder 2"/>
          <p:cNvSpPr>
            <a:spLocks noGrp="1"/>
          </p:cNvSpPr>
          <p:nvPr>
            <p:ph type="sldNum" sz="quarter" idx="11"/>
          </p:nvPr>
        </p:nvSpPr>
        <p:spPr/>
        <p:txBody>
          <a:bodyPr/>
          <a:lstStyle/>
          <a:p>
            <a:pPr>
              <a:defRPr/>
            </a:pPr>
            <a:fld id="{8E4519B1-7029-6247-A3CF-7DEB78894A92}" type="slidenum">
              <a:rPr lang="en-US" smtClean="0"/>
              <a:pPr>
                <a:defRPr/>
              </a:pPr>
              <a:t>3</a:t>
            </a:fld>
            <a:endParaRPr lang="en-US" dirty="0"/>
          </a:p>
        </p:txBody>
      </p:sp>
      <p:sp>
        <p:nvSpPr>
          <p:cNvPr id="4" name="Footer Placeholder 3"/>
          <p:cNvSpPr>
            <a:spLocks noGrp="1"/>
          </p:cNvSpPr>
          <p:nvPr>
            <p:ph type="ftr" sz="quarter" idx="13"/>
          </p:nvPr>
        </p:nvSpPr>
        <p:spPr/>
        <p:txBody>
          <a:bodyPr/>
          <a:lstStyle/>
          <a:p>
            <a:pPr>
              <a:defRPr/>
            </a:pPr>
            <a:r>
              <a:rPr lang="en-US" smtClean="0"/>
              <a:t>3.3.1: Identifying Key Features of Linear and Exponential Graphs</a:t>
            </a:r>
            <a:endParaRPr lang="en-US" dirty="0"/>
          </a:p>
        </p:txBody>
      </p:sp>
      <p:pic>
        <p:nvPicPr>
          <p:cNvPr id="5" name="Picture 4" descr="U3L3_002.pdf"/>
          <p:cNvPicPr>
            <a:picLocks noChangeAspect="1"/>
          </p:cNvPicPr>
          <p:nvPr/>
        </p:nvPicPr>
        <p:blipFill rotWithShape="1">
          <a:blip r:embed="rId2">
            <a:extLst>
              <a:ext uri="{28A0092B-C50C-407E-A947-70E740481C1C}">
                <a14:useLocalDpi xmlns:a14="http://schemas.microsoft.com/office/drawing/2010/main" val="0"/>
              </a:ext>
            </a:extLst>
          </a:blip>
          <a:srcRect l="4054" t="4135" r="4051" b="3461"/>
          <a:stretch/>
        </p:blipFill>
        <p:spPr>
          <a:xfrm>
            <a:off x="739991" y="1295401"/>
            <a:ext cx="3655432" cy="3505199"/>
          </a:xfrm>
          <a:prstGeom prst="rect">
            <a:avLst/>
          </a:prstGeom>
        </p:spPr>
      </p:pic>
      <p:pic>
        <p:nvPicPr>
          <p:cNvPr id="6" name="Picture 5" descr="U3L3_003.pdf"/>
          <p:cNvPicPr>
            <a:picLocks noChangeAspect="1"/>
          </p:cNvPicPr>
          <p:nvPr/>
        </p:nvPicPr>
        <p:blipFill rotWithShape="1">
          <a:blip r:embed="rId3">
            <a:extLst>
              <a:ext uri="{28A0092B-C50C-407E-A947-70E740481C1C}">
                <a14:useLocalDpi xmlns:a14="http://schemas.microsoft.com/office/drawing/2010/main" val="0"/>
              </a:ext>
            </a:extLst>
          </a:blip>
          <a:srcRect l="4054" t="4135" r="4051" b="3461"/>
          <a:stretch/>
        </p:blipFill>
        <p:spPr>
          <a:xfrm>
            <a:off x="4743073" y="1295401"/>
            <a:ext cx="3655433" cy="3505200"/>
          </a:xfrm>
          <a:prstGeom prst="rect">
            <a:avLst/>
          </a:prstGeom>
        </p:spPr>
      </p:pic>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ubtitle 1"/>
          <p:cNvSpPr>
            <a:spLocks noGrp="1"/>
          </p:cNvSpPr>
          <p:nvPr>
            <p:ph type="subTitle" idx="1"/>
          </p:nvPr>
        </p:nvSpPr>
        <p:spPr>
          <a:xfrm>
            <a:off x="641350" y="641350"/>
            <a:ext cx="7854950" cy="4997450"/>
          </a:xfrm>
        </p:spPr>
        <p:txBody>
          <a:bodyPr/>
          <a:lstStyle/>
          <a:p>
            <a:pPr eaLnBrk="1" hangingPunct="1">
              <a:defRPr/>
            </a:pPr>
            <a:r>
              <a:rPr lang="en-US" sz="2800" b="1" dirty="0" smtClean="0"/>
              <a:t>Guided Practice: </a:t>
            </a:r>
            <a:r>
              <a:rPr lang="en-US" sz="2800" b="1" dirty="0" smtClean="0">
                <a:solidFill>
                  <a:srgbClr val="000090"/>
                </a:solidFill>
              </a:rPr>
              <a:t>Example 2, </a:t>
            </a:r>
            <a:r>
              <a:rPr lang="en-US" sz="2800" b="1" i="1" dirty="0" smtClean="0">
                <a:solidFill>
                  <a:srgbClr val="000090"/>
                </a:solidFill>
              </a:rPr>
              <a:t>continued</a:t>
            </a:r>
            <a:endParaRPr lang="en-US" sz="1100" baseline="30000" dirty="0"/>
          </a:p>
          <a:p>
            <a:pPr marL="514350" indent="-557784">
              <a:buFont typeface="+mj-lt"/>
              <a:buAutoNum type="arabicPeriod"/>
            </a:pPr>
            <a:r>
              <a:rPr lang="en-US" sz="2800" b="1" dirty="0">
                <a:solidFill>
                  <a:srgbClr val="660066"/>
                </a:solidFill>
              </a:rPr>
              <a:t>Identify the type of function described.</a:t>
            </a:r>
            <a:r>
              <a:rPr lang="en-US" dirty="0"/>
              <a:t> </a:t>
            </a:r>
          </a:p>
          <a:p>
            <a:pPr marL="512064" lvl="1" algn="l">
              <a:spcAft>
                <a:spcPts val="1200"/>
              </a:spcAft>
            </a:pPr>
            <a:r>
              <a:rPr lang="en-US" dirty="0">
                <a:solidFill>
                  <a:schemeClr val="tx1"/>
                </a:solidFill>
              </a:rPr>
              <a:t>The scenario described here is that of an exponential function. </a:t>
            </a:r>
          </a:p>
          <a:p>
            <a:pPr marL="512064" lvl="1" algn="l"/>
            <a:r>
              <a:rPr lang="en-US" dirty="0">
                <a:solidFill>
                  <a:srgbClr val="000000"/>
                </a:solidFill>
              </a:rPr>
              <a:t>We can be certain of this because the pendulum swings at 90% of its height in each swing; also, we can see from the table that the values for </a:t>
            </a:r>
            <a:r>
              <a:rPr lang="en-US" i="1" dirty="0">
                <a:solidFill>
                  <a:srgbClr val="000000"/>
                </a:solidFill>
              </a:rPr>
              <a:t>y</a:t>
            </a:r>
            <a:r>
              <a:rPr lang="en-US" dirty="0">
                <a:solidFill>
                  <a:srgbClr val="000000"/>
                </a:solidFill>
              </a:rPr>
              <a:t> do not decrease at a constant rate. </a:t>
            </a:r>
            <a:r>
              <a:rPr lang="en-US" dirty="0" smtClean="0">
                <a:solidFill>
                  <a:srgbClr val="000000"/>
                </a:solidFill>
              </a:rPr>
              <a:t> </a:t>
            </a:r>
            <a:endParaRPr lang="en-US" dirty="0">
              <a:solidFill>
                <a:srgbClr val="000000"/>
              </a:solidFill>
            </a:endParaRPr>
          </a:p>
        </p:txBody>
      </p:sp>
      <p:sp>
        <p:nvSpPr>
          <p:cNvPr id="2" name="Slide Number Placeholder 1"/>
          <p:cNvSpPr>
            <a:spLocks noGrp="1"/>
          </p:cNvSpPr>
          <p:nvPr>
            <p:ph type="sldNum" sz="quarter" idx="11"/>
          </p:nvPr>
        </p:nvSpPr>
        <p:spPr/>
        <p:txBody>
          <a:bodyPr/>
          <a:lstStyle/>
          <a:p>
            <a:pPr>
              <a:defRPr/>
            </a:pPr>
            <a:fld id="{DD869DFF-1916-A94A-9BAF-6747184CDDD4}" type="slidenum">
              <a:rPr lang="en-US" smtClean="0"/>
              <a:pPr>
                <a:defRPr/>
              </a:pPr>
              <a:t>30</a:t>
            </a:fld>
            <a:endParaRPr lang="en-US" dirty="0"/>
          </a:p>
        </p:txBody>
      </p:sp>
      <p:sp>
        <p:nvSpPr>
          <p:cNvPr id="4" name="Footer Placeholder 3"/>
          <p:cNvSpPr>
            <a:spLocks noGrp="1"/>
          </p:cNvSpPr>
          <p:nvPr>
            <p:ph type="ftr" sz="quarter" idx="13"/>
          </p:nvPr>
        </p:nvSpPr>
        <p:spPr/>
        <p:txBody>
          <a:bodyPr/>
          <a:lstStyle/>
          <a:p>
            <a:pPr>
              <a:defRPr/>
            </a:pPr>
            <a:r>
              <a:rPr lang="en-US" smtClean="0"/>
              <a:t>3.3.1: Identifying Key Features of Linear and Exponential Graphs</a:t>
            </a:r>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Guided Practice: </a:t>
            </a:r>
            <a:r>
              <a:rPr lang="en-US" sz="2800" b="1" dirty="0">
                <a:solidFill>
                  <a:srgbClr val="000090"/>
                </a:solidFill>
              </a:rPr>
              <a:t>Example 2, </a:t>
            </a:r>
            <a:r>
              <a:rPr lang="en-US" sz="2800" b="1" i="1" dirty="0">
                <a:solidFill>
                  <a:srgbClr val="000090"/>
                </a:solidFill>
              </a:rPr>
              <a:t>continued</a:t>
            </a:r>
            <a:endParaRPr lang="en-US" sz="2800" baseline="30000" dirty="0"/>
          </a:p>
          <a:p>
            <a:pPr marL="514350" indent="-557784">
              <a:buFont typeface="+mj-lt"/>
              <a:buAutoNum type="arabicPeriod" startAt="2"/>
            </a:pPr>
            <a:r>
              <a:rPr lang="en-US" sz="2800" b="1" dirty="0" smtClean="0">
                <a:solidFill>
                  <a:srgbClr val="660066"/>
                </a:solidFill>
              </a:rPr>
              <a:t>Identify </a:t>
            </a:r>
            <a:r>
              <a:rPr lang="en-US" sz="2800" b="1" dirty="0">
                <a:solidFill>
                  <a:srgbClr val="660066"/>
                </a:solidFill>
              </a:rPr>
              <a:t>the intercepts of the function based on the information in </a:t>
            </a:r>
            <a:r>
              <a:rPr lang="en-US" sz="2800" b="1" dirty="0" smtClean="0">
                <a:solidFill>
                  <a:srgbClr val="660066"/>
                </a:solidFill>
              </a:rPr>
              <a:t>the </a:t>
            </a:r>
            <a:r>
              <a:rPr lang="en-US" sz="2800" b="1" dirty="0">
                <a:solidFill>
                  <a:srgbClr val="660066"/>
                </a:solidFill>
              </a:rPr>
              <a:t>table. </a:t>
            </a:r>
          </a:p>
          <a:p>
            <a:pPr marL="512064" lvl="1" algn="l">
              <a:spcAft>
                <a:spcPts val="1200"/>
              </a:spcAft>
            </a:pPr>
            <a:r>
              <a:rPr lang="en-US" dirty="0">
                <a:solidFill>
                  <a:schemeClr val="tx1"/>
                </a:solidFill>
              </a:rPr>
              <a:t>The function crosses the </a:t>
            </a:r>
            <a:r>
              <a:rPr lang="en-US" i="1" dirty="0">
                <a:solidFill>
                  <a:schemeClr val="tx1"/>
                </a:solidFill>
              </a:rPr>
              <a:t>y</a:t>
            </a:r>
            <a:r>
              <a:rPr lang="en-US" dirty="0">
                <a:solidFill>
                  <a:schemeClr val="tx1"/>
                </a:solidFill>
              </a:rPr>
              <a:t>-axis at the point (0, 80) as indicated in </a:t>
            </a:r>
            <a:r>
              <a:rPr lang="en-US" dirty="0" smtClean="0">
                <a:solidFill>
                  <a:schemeClr val="tx1"/>
                </a:solidFill>
              </a:rPr>
              <a:t>the </a:t>
            </a:r>
            <a:r>
              <a:rPr lang="en-US" dirty="0">
                <a:solidFill>
                  <a:schemeClr val="tx1"/>
                </a:solidFill>
              </a:rPr>
              <a:t>table.</a:t>
            </a:r>
          </a:p>
          <a:p>
            <a:pPr marL="512064" lvl="1" algn="l">
              <a:spcAft>
                <a:spcPts val="1200"/>
              </a:spcAft>
            </a:pPr>
            <a:r>
              <a:rPr lang="en-US" dirty="0">
                <a:solidFill>
                  <a:schemeClr val="tx1"/>
                </a:solidFill>
              </a:rPr>
              <a:t>The </a:t>
            </a:r>
            <a:r>
              <a:rPr lang="en-US" i="1" dirty="0">
                <a:solidFill>
                  <a:schemeClr val="tx1"/>
                </a:solidFill>
              </a:rPr>
              <a:t>y</a:t>
            </a:r>
            <a:r>
              <a:rPr lang="en-US" dirty="0">
                <a:solidFill>
                  <a:schemeClr val="tx1"/>
                </a:solidFill>
              </a:rPr>
              <a:t>-intercept is (0, 80).</a:t>
            </a:r>
          </a:p>
          <a:p>
            <a:pPr marL="512064" lvl="1" algn="l"/>
            <a:r>
              <a:rPr lang="en-US" dirty="0">
                <a:solidFill>
                  <a:srgbClr val="000000"/>
                </a:solidFill>
              </a:rPr>
              <a:t>As the </a:t>
            </a:r>
            <a:r>
              <a:rPr lang="en-US" i="1" dirty="0">
                <a:solidFill>
                  <a:srgbClr val="000000"/>
                </a:solidFill>
              </a:rPr>
              <a:t>x</a:t>
            </a:r>
            <a:r>
              <a:rPr lang="en-US" dirty="0">
                <a:solidFill>
                  <a:srgbClr val="000000"/>
                </a:solidFill>
              </a:rPr>
              <a:t>-values increase, the </a:t>
            </a:r>
            <a:r>
              <a:rPr lang="en-US" i="1" dirty="0">
                <a:solidFill>
                  <a:srgbClr val="000000"/>
                </a:solidFill>
              </a:rPr>
              <a:t>y</a:t>
            </a:r>
            <a:r>
              <a:rPr lang="en-US" dirty="0">
                <a:solidFill>
                  <a:srgbClr val="000000"/>
                </a:solidFill>
              </a:rPr>
              <a:t>-values get closer and closer to 0, but do not seem to reach 0; therefore, there is not an </a:t>
            </a:r>
            <a:r>
              <a:rPr lang="en-US" i="1" dirty="0">
                <a:solidFill>
                  <a:srgbClr val="000000"/>
                </a:solidFill>
              </a:rPr>
              <a:t>x</a:t>
            </a:r>
            <a:r>
              <a:rPr lang="en-US" dirty="0">
                <a:solidFill>
                  <a:srgbClr val="000000"/>
                </a:solidFill>
              </a:rPr>
              <a:t>-intercept.</a:t>
            </a:r>
            <a:endParaRPr lang="en-US" sz="4400" dirty="0">
              <a:solidFill>
                <a:srgbClr val="000000"/>
              </a:solidFill>
            </a:endParaRPr>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31</a:t>
            </a:fld>
            <a:endParaRPr lang="en-US" dirty="0"/>
          </a:p>
        </p:txBody>
      </p:sp>
      <p:sp>
        <p:nvSpPr>
          <p:cNvPr id="4" name="Footer Placeholder 3"/>
          <p:cNvSpPr>
            <a:spLocks noGrp="1"/>
          </p:cNvSpPr>
          <p:nvPr>
            <p:ph type="ftr" sz="quarter" idx="13"/>
          </p:nvPr>
        </p:nvSpPr>
        <p:spPr/>
        <p:txBody>
          <a:bodyPr/>
          <a:lstStyle/>
          <a:p>
            <a:pPr>
              <a:defRPr/>
            </a:pPr>
            <a:r>
              <a:rPr lang="en-US" smtClean="0"/>
              <a:t>3.3.1: Identifying Key Features of Linear and Exponential Graphs</a:t>
            </a:r>
            <a:endParaRPr lang="en-US" dirty="0"/>
          </a:p>
        </p:txBody>
      </p:sp>
    </p:spTree>
    <p:extLst>
      <p:ext uri="{BB962C8B-B14F-4D97-AF65-F5344CB8AC3E}">
        <p14:creationId xmlns:p14="http://schemas.microsoft.com/office/powerpoint/2010/main" val="3640399390"/>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Guided Practice: </a:t>
            </a:r>
            <a:r>
              <a:rPr lang="en-US" sz="2800" b="1" dirty="0">
                <a:solidFill>
                  <a:srgbClr val="000090"/>
                </a:solidFill>
              </a:rPr>
              <a:t>Example 2, </a:t>
            </a:r>
            <a:r>
              <a:rPr lang="en-US" sz="2800" b="1" i="1" dirty="0">
                <a:solidFill>
                  <a:srgbClr val="000090"/>
                </a:solidFill>
              </a:rPr>
              <a:t>continued</a:t>
            </a:r>
            <a:endParaRPr lang="en-US" sz="2800" baseline="30000" dirty="0"/>
          </a:p>
          <a:p>
            <a:pPr marL="514350" indent="-557784">
              <a:buFont typeface="+mj-lt"/>
              <a:buAutoNum type="arabicPeriod" startAt="3"/>
            </a:pPr>
            <a:r>
              <a:rPr lang="en-US" sz="2800" b="1" dirty="0">
                <a:solidFill>
                  <a:srgbClr val="660066"/>
                </a:solidFill>
              </a:rPr>
              <a:t>Determine whether the function is increasing or decreasing. </a:t>
            </a:r>
          </a:p>
          <a:p>
            <a:pPr marL="512064" lvl="1" algn="l">
              <a:spcAft>
                <a:spcPts val="1200"/>
              </a:spcAft>
            </a:pPr>
            <a:r>
              <a:rPr lang="en-US" dirty="0">
                <a:solidFill>
                  <a:schemeClr val="tx1"/>
                </a:solidFill>
              </a:rPr>
              <a:t>As the </a:t>
            </a:r>
            <a:r>
              <a:rPr lang="en-US" i="1" dirty="0">
                <a:solidFill>
                  <a:schemeClr val="tx1"/>
                </a:solidFill>
              </a:rPr>
              <a:t>x</a:t>
            </a:r>
            <a:r>
              <a:rPr lang="en-US" dirty="0">
                <a:solidFill>
                  <a:schemeClr val="tx1"/>
                </a:solidFill>
              </a:rPr>
              <a:t>-values increase, the </a:t>
            </a:r>
            <a:r>
              <a:rPr lang="en-US" i="1" dirty="0">
                <a:solidFill>
                  <a:schemeClr val="tx1"/>
                </a:solidFill>
              </a:rPr>
              <a:t>y</a:t>
            </a:r>
            <a:r>
              <a:rPr lang="en-US" dirty="0">
                <a:solidFill>
                  <a:schemeClr val="tx1"/>
                </a:solidFill>
              </a:rPr>
              <a:t>-values decrease.</a:t>
            </a:r>
          </a:p>
          <a:p>
            <a:pPr marL="512064" lvl="1" algn="l"/>
            <a:r>
              <a:rPr lang="en-US" dirty="0">
                <a:solidFill>
                  <a:srgbClr val="000000"/>
                </a:solidFill>
              </a:rPr>
              <a:t>The function is decreasing.</a:t>
            </a:r>
            <a:r>
              <a:rPr lang="en-US" dirty="0"/>
              <a:t> </a:t>
            </a:r>
            <a:endParaRPr lang="en-US" sz="4400"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32</a:t>
            </a:fld>
            <a:endParaRPr lang="en-US" dirty="0"/>
          </a:p>
        </p:txBody>
      </p:sp>
      <p:sp>
        <p:nvSpPr>
          <p:cNvPr id="4" name="Footer Placeholder 3"/>
          <p:cNvSpPr>
            <a:spLocks noGrp="1"/>
          </p:cNvSpPr>
          <p:nvPr>
            <p:ph type="ftr" sz="quarter" idx="13"/>
          </p:nvPr>
        </p:nvSpPr>
        <p:spPr/>
        <p:txBody>
          <a:bodyPr/>
          <a:lstStyle/>
          <a:p>
            <a:pPr>
              <a:defRPr/>
            </a:pPr>
            <a:r>
              <a:rPr lang="en-US" smtClean="0"/>
              <a:t>3.3.1: Identifying Key Features of Linear and Exponential Graphs</a:t>
            </a:r>
            <a:endParaRPr lang="en-US" dirty="0"/>
          </a:p>
        </p:txBody>
      </p:sp>
    </p:spTree>
    <p:extLst>
      <p:ext uri="{BB962C8B-B14F-4D97-AF65-F5344CB8AC3E}">
        <p14:creationId xmlns:p14="http://schemas.microsoft.com/office/powerpoint/2010/main" val="1347353581"/>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Guided Practice: </a:t>
            </a:r>
            <a:r>
              <a:rPr lang="en-US" sz="2800" b="1" dirty="0">
                <a:solidFill>
                  <a:srgbClr val="000090"/>
                </a:solidFill>
              </a:rPr>
              <a:t>Example 2, </a:t>
            </a:r>
            <a:r>
              <a:rPr lang="en-US" sz="2800" b="1" i="1" dirty="0">
                <a:solidFill>
                  <a:srgbClr val="000090"/>
                </a:solidFill>
              </a:rPr>
              <a:t>continued</a:t>
            </a:r>
            <a:endParaRPr lang="en-US" sz="2800" baseline="30000" dirty="0"/>
          </a:p>
          <a:p>
            <a:pPr marL="514350" indent="-557784">
              <a:buFont typeface="+mj-lt"/>
              <a:buAutoNum type="arabicPeriod" startAt="4"/>
            </a:pPr>
            <a:r>
              <a:rPr lang="en-US" sz="2800" b="1" dirty="0">
                <a:solidFill>
                  <a:srgbClr val="660066"/>
                </a:solidFill>
              </a:rPr>
              <a:t>Determine where the function is positive and negative.</a:t>
            </a:r>
            <a:r>
              <a:rPr lang="en-US" dirty="0"/>
              <a:t> </a:t>
            </a:r>
          </a:p>
          <a:p>
            <a:pPr marL="512064" lvl="1" algn="l">
              <a:spcAft>
                <a:spcPts val="1200"/>
              </a:spcAft>
            </a:pPr>
            <a:r>
              <a:rPr lang="en-US" dirty="0">
                <a:solidFill>
                  <a:schemeClr val="tx1"/>
                </a:solidFill>
              </a:rPr>
              <a:t>The </a:t>
            </a:r>
            <a:r>
              <a:rPr lang="en-US" i="1" dirty="0">
                <a:solidFill>
                  <a:schemeClr val="tx1"/>
                </a:solidFill>
              </a:rPr>
              <a:t>y</a:t>
            </a:r>
            <a:r>
              <a:rPr lang="en-US" dirty="0">
                <a:solidFill>
                  <a:schemeClr val="tx1"/>
                </a:solidFill>
              </a:rPr>
              <a:t>-values are positive for all </a:t>
            </a:r>
            <a:r>
              <a:rPr lang="en-US" i="1" dirty="0">
                <a:solidFill>
                  <a:schemeClr val="tx1"/>
                </a:solidFill>
              </a:rPr>
              <a:t>x</a:t>
            </a:r>
            <a:r>
              <a:rPr lang="en-US" dirty="0">
                <a:solidFill>
                  <a:schemeClr val="tx1"/>
                </a:solidFill>
              </a:rPr>
              <a:t>-values greater </a:t>
            </a:r>
            <a:r>
              <a:rPr lang="en-US" dirty="0" smtClean="0">
                <a:solidFill>
                  <a:schemeClr val="tx1"/>
                </a:solidFill>
              </a:rPr>
              <a:t/>
            </a:r>
            <a:br>
              <a:rPr lang="en-US" dirty="0" smtClean="0">
                <a:solidFill>
                  <a:schemeClr val="tx1"/>
                </a:solidFill>
              </a:rPr>
            </a:br>
            <a:r>
              <a:rPr lang="en-US" dirty="0" smtClean="0">
                <a:solidFill>
                  <a:schemeClr val="tx1"/>
                </a:solidFill>
              </a:rPr>
              <a:t>than </a:t>
            </a:r>
            <a:r>
              <a:rPr lang="en-US" dirty="0">
                <a:solidFill>
                  <a:schemeClr val="tx1"/>
                </a:solidFill>
              </a:rPr>
              <a:t>0.</a:t>
            </a:r>
          </a:p>
          <a:p>
            <a:pPr marL="512064" lvl="1" algn="l">
              <a:spcAft>
                <a:spcPts val="1200"/>
              </a:spcAft>
            </a:pPr>
            <a:r>
              <a:rPr lang="en-US" dirty="0">
                <a:solidFill>
                  <a:schemeClr val="tx1"/>
                </a:solidFill>
              </a:rPr>
              <a:t>The function is positive when </a:t>
            </a:r>
            <a:r>
              <a:rPr lang="en-US" i="1" dirty="0">
                <a:solidFill>
                  <a:schemeClr val="tx1"/>
                </a:solidFill>
              </a:rPr>
              <a:t>x</a:t>
            </a:r>
            <a:r>
              <a:rPr lang="en-US" dirty="0">
                <a:solidFill>
                  <a:schemeClr val="tx1"/>
                </a:solidFill>
              </a:rPr>
              <a:t> &gt; 0.</a:t>
            </a:r>
          </a:p>
          <a:p>
            <a:pPr marL="512064" lvl="1" algn="l">
              <a:spcAft>
                <a:spcPts val="1200"/>
              </a:spcAft>
            </a:pPr>
            <a:r>
              <a:rPr lang="en-US" dirty="0">
                <a:solidFill>
                  <a:schemeClr val="tx1"/>
                </a:solidFill>
              </a:rPr>
              <a:t>The </a:t>
            </a:r>
            <a:r>
              <a:rPr lang="en-US" i="1" dirty="0">
                <a:solidFill>
                  <a:schemeClr val="tx1"/>
                </a:solidFill>
              </a:rPr>
              <a:t>y</a:t>
            </a:r>
            <a:r>
              <a:rPr lang="en-US" dirty="0">
                <a:solidFill>
                  <a:schemeClr val="tx1"/>
                </a:solidFill>
              </a:rPr>
              <a:t>-values are never negative in this scenario.</a:t>
            </a:r>
          </a:p>
          <a:p>
            <a:pPr marL="512064" lvl="1" algn="l"/>
            <a:r>
              <a:rPr lang="en-US" dirty="0">
                <a:solidFill>
                  <a:srgbClr val="000000"/>
                </a:solidFill>
              </a:rPr>
              <a:t>The function is never negative.</a:t>
            </a:r>
            <a:endParaRPr lang="en-US" sz="4400" dirty="0">
              <a:solidFill>
                <a:srgbClr val="000000"/>
              </a:solidFill>
            </a:endParaRPr>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33</a:t>
            </a:fld>
            <a:endParaRPr lang="en-US" dirty="0"/>
          </a:p>
        </p:txBody>
      </p:sp>
      <p:sp>
        <p:nvSpPr>
          <p:cNvPr id="4" name="Footer Placeholder 3"/>
          <p:cNvSpPr>
            <a:spLocks noGrp="1"/>
          </p:cNvSpPr>
          <p:nvPr>
            <p:ph type="ftr" sz="quarter" idx="13"/>
          </p:nvPr>
        </p:nvSpPr>
        <p:spPr/>
        <p:txBody>
          <a:bodyPr/>
          <a:lstStyle/>
          <a:p>
            <a:pPr>
              <a:defRPr/>
            </a:pPr>
            <a:r>
              <a:rPr lang="en-US" smtClean="0"/>
              <a:t>3.3.1: Identifying Key Features of Linear and Exponential Graphs</a:t>
            </a:r>
            <a:endParaRPr lang="en-US" dirty="0"/>
          </a:p>
        </p:txBody>
      </p:sp>
    </p:spTree>
    <p:extLst>
      <p:ext uri="{BB962C8B-B14F-4D97-AF65-F5344CB8AC3E}">
        <p14:creationId xmlns:p14="http://schemas.microsoft.com/office/powerpoint/2010/main" val="2574887962"/>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Guided Practice: </a:t>
            </a:r>
            <a:r>
              <a:rPr lang="en-US" sz="2800" b="1" dirty="0">
                <a:solidFill>
                  <a:srgbClr val="000090"/>
                </a:solidFill>
              </a:rPr>
              <a:t>Example </a:t>
            </a:r>
            <a:r>
              <a:rPr lang="en-US" sz="2800" b="1" dirty="0" smtClean="0">
                <a:solidFill>
                  <a:srgbClr val="000090"/>
                </a:solidFill>
              </a:rPr>
              <a:t>2, </a:t>
            </a:r>
            <a:r>
              <a:rPr lang="en-US" sz="2800" b="1" i="1" dirty="0">
                <a:solidFill>
                  <a:srgbClr val="000090"/>
                </a:solidFill>
              </a:rPr>
              <a:t>continued</a:t>
            </a:r>
            <a:endParaRPr lang="en-US" sz="2800" baseline="30000" dirty="0"/>
          </a:p>
          <a:p>
            <a:pPr marL="514350" indent="-557784">
              <a:buFont typeface="+mj-lt"/>
              <a:buAutoNum type="arabicPeriod" startAt="5"/>
            </a:pPr>
            <a:r>
              <a:rPr lang="en-US" sz="2800" b="1" dirty="0">
                <a:solidFill>
                  <a:srgbClr val="660066"/>
                </a:solidFill>
              </a:rPr>
              <a:t>Determine the relative minimum and maximum of the </a:t>
            </a:r>
            <a:r>
              <a:rPr lang="en-US" sz="2800" b="1" dirty="0" smtClean="0">
                <a:solidFill>
                  <a:srgbClr val="660066"/>
                </a:solidFill>
              </a:rPr>
              <a:t>function</a:t>
            </a:r>
            <a:r>
              <a:rPr lang="en-US" sz="2800" b="1" dirty="0">
                <a:solidFill>
                  <a:srgbClr val="660066"/>
                </a:solidFill>
              </a:rPr>
              <a:t>.</a:t>
            </a:r>
          </a:p>
          <a:p>
            <a:pPr marL="512064" lvl="1" algn="l">
              <a:spcAft>
                <a:spcPts val="1200"/>
              </a:spcAft>
            </a:pPr>
            <a:r>
              <a:rPr lang="en-US" dirty="0">
                <a:solidFill>
                  <a:schemeClr val="tx1"/>
                </a:solidFill>
              </a:rPr>
              <a:t>The data in the table do not change at a constant rate; therefore, the function is not linear. </a:t>
            </a:r>
          </a:p>
          <a:p>
            <a:pPr marL="512064" lvl="1" algn="l">
              <a:spcAft>
                <a:spcPts val="1200"/>
              </a:spcAft>
            </a:pPr>
            <a:r>
              <a:rPr lang="en-US" dirty="0">
                <a:solidFill>
                  <a:schemeClr val="tx1"/>
                </a:solidFill>
              </a:rPr>
              <a:t>Based on the information given in the problem and the values in the table, we know that this is an exponential function. </a:t>
            </a:r>
          </a:p>
          <a:p>
            <a:pPr marL="512064" lvl="1" algn="l">
              <a:spcAft>
                <a:spcPts val="1200"/>
              </a:spcAft>
            </a:pPr>
            <a:r>
              <a:rPr lang="en-US" dirty="0">
                <a:solidFill>
                  <a:schemeClr val="tx1"/>
                </a:solidFill>
              </a:rPr>
              <a:t>Exponential functions do not have a relative minimum because the graph continues to become infinitely smaller</a:t>
            </a:r>
            <a:r>
              <a:rPr lang="en-US" dirty="0" smtClean="0">
                <a:solidFill>
                  <a:schemeClr val="tx1"/>
                </a:solidFill>
              </a:rPr>
              <a:t>.</a:t>
            </a:r>
            <a:endParaRPr lang="en-US" sz="2800" dirty="0">
              <a:solidFill>
                <a:srgbClr val="000000"/>
              </a:solidFill>
            </a:endParaRPr>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34</a:t>
            </a:fld>
            <a:endParaRPr lang="en-US" dirty="0"/>
          </a:p>
        </p:txBody>
      </p:sp>
      <p:sp>
        <p:nvSpPr>
          <p:cNvPr id="4" name="Footer Placeholder 3"/>
          <p:cNvSpPr>
            <a:spLocks noGrp="1"/>
          </p:cNvSpPr>
          <p:nvPr>
            <p:ph type="ftr" sz="quarter" idx="13"/>
          </p:nvPr>
        </p:nvSpPr>
        <p:spPr/>
        <p:txBody>
          <a:bodyPr/>
          <a:lstStyle/>
          <a:p>
            <a:pPr>
              <a:defRPr/>
            </a:pPr>
            <a:r>
              <a:rPr lang="en-US" smtClean="0"/>
              <a:t>3.3.1: Identifying Key Features of Linear and Exponential Graphs</a:t>
            </a:r>
            <a:endParaRPr lang="en-US" dirty="0"/>
          </a:p>
        </p:txBody>
      </p:sp>
    </p:spTree>
    <p:extLst>
      <p:ext uri="{BB962C8B-B14F-4D97-AF65-F5344CB8AC3E}">
        <p14:creationId xmlns:p14="http://schemas.microsoft.com/office/powerpoint/2010/main" val="1604494951"/>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pPr>
              <a:spcAft>
                <a:spcPts val="1200"/>
              </a:spcAft>
            </a:pPr>
            <a:r>
              <a:rPr lang="en-US" sz="2800" b="1" dirty="0"/>
              <a:t>Guided Practice: </a:t>
            </a:r>
            <a:r>
              <a:rPr lang="en-US" sz="2800" b="1" dirty="0">
                <a:solidFill>
                  <a:srgbClr val="000090"/>
                </a:solidFill>
              </a:rPr>
              <a:t>Example 2, </a:t>
            </a:r>
            <a:r>
              <a:rPr lang="en-US" sz="2800" b="1" i="1" dirty="0">
                <a:solidFill>
                  <a:srgbClr val="000090"/>
                </a:solidFill>
              </a:rPr>
              <a:t>continued</a:t>
            </a:r>
            <a:endParaRPr lang="en-US" sz="2800" baseline="30000" dirty="0"/>
          </a:p>
          <a:p>
            <a:pPr lvl="1" algn="l"/>
            <a:r>
              <a:rPr lang="en-US" dirty="0" smtClean="0">
                <a:solidFill>
                  <a:srgbClr val="000000"/>
                </a:solidFill>
              </a:rPr>
              <a:t>The </a:t>
            </a:r>
            <a:r>
              <a:rPr lang="en-US" dirty="0">
                <a:solidFill>
                  <a:srgbClr val="000000"/>
                </a:solidFill>
              </a:rPr>
              <a:t>height of the pendulum never goes higher than its initial height; therefore, the relative maximum of this function is (0, 80).	</a:t>
            </a:r>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35</a:t>
            </a:fld>
            <a:endParaRPr lang="en-US" dirty="0"/>
          </a:p>
        </p:txBody>
      </p:sp>
      <p:sp>
        <p:nvSpPr>
          <p:cNvPr id="4" name="Footer Placeholder 3"/>
          <p:cNvSpPr>
            <a:spLocks noGrp="1"/>
          </p:cNvSpPr>
          <p:nvPr>
            <p:ph type="ftr" sz="quarter" idx="13"/>
          </p:nvPr>
        </p:nvSpPr>
        <p:spPr/>
        <p:txBody>
          <a:bodyPr/>
          <a:lstStyle/>
          <a:p>
            <a:pPr>
              <a:defRPr/>
            </a:pPr>
            <a:r>
              <a:rPr lang="en-US" smtClean="0"/>
              <a:t>3.3.1: Identifying Key Features of Linear and Exponential Graphs</a:t>
            </a:r>
            <a:endParaRPr lang="en-US" dirty="0"/>
          </a:p>
        </p:txBody>
      </p:sp>
    </p:spTree>
    <p:extLst>
      <p:ext uri="{BB962C8B-B14F-4D97-AF65-F5344CB8AC3E}">
        <p14:creationId xmlns:p14="http://schemas.microsoft.com/office/powerpoint/2010/main" val="2230529645"/>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0599" y="640567"/>
            <a:ext cx="8017098" cy="4998233"/>
          </a:xfrm>
        </p:spPr>
        <p:txBody>
          <a:bodyPr>
            <a:normAutofit/>
          </a:bodyPr>
          <a:lstStyle/>
          <a:p>
            <a:r>
              <a:rPr lang="en-US" sz="2800" b="1" dirty="0"/>
              <a:t>Guided Practice: </a:t>
            </a:r>
            <a:r>
              <a:rPr lang="en-US" sz="2800" b="1" dirty="0">
                <a:solidFill>
                  <a:srgbClr val="000090"/>
                </a:solidFill>
              </a:rPr>
              <a:t>Example </a:t>
            </a:r>
            <a:r>
              <a:rPr lang="en-US" sz="2800" b="1" dirty="0" smtClean="0">
                <a:solidFill>
                  <a:srgbClr val="000090"/>
                </a:solidFill>
              </a:rPr>
              <a:t>2, </a:t>
            </a:r>
            <a:r>
              <a:rPr lang="en-US" sz="2800" b="1" i="1" dirty="0">
                <a:solidFill>
                  <a:srgbClr val="000090"/>
                </a:solidFill>
              </a:rPr>
              <a:t>continued</a:t>
            </a:r>
            <a:endParaRPr lang="en-US" sz="2800" baseline="30000" dirty="0"/>
          </a:p>
          <a:p>
            <a:pPr marL="514350" indent="-557784">
              <a:buFont typeface="+mj-lt"/>
              <a:buAutoNum type="arabicPeriod" startAt="6"/>
            </a:pPr>
            <a:r>
              <a:rPr lang="en-US" sz="2800" b="1" dirty="0">
                <a:solidFill>
                  <a:srgbClr val="660066"/>
                </a:solidFill>
              </a:rPr>
              <a:t>Identify the domain of the </a:t>
            </a:r>
            <a:r>
              <a:rPr lang="en-US" sz="2800" b="1" dirty="0" smtClean="0">
                <a:solidFill>
                  <a:srgbClr val="660066"/>
                </a:solidFill>
              </a:rPr>
              <a:t>function</a:t>
            </a:r>
            <a:r>
              <a:rPr lang="en-US" sz="2800" b="1" dirty="0">
                <a:solidFill>
                  <a:srgbClr val="660066"/>
                </a:solidFill>
              </a:rPr>
              <a:t>.</a:t>
            </a:r>
            <a:r>
              <a:rPr lang="en-US" dirty="0"/>
              <a:t> </a:t>
            </a:r>
          </a:p>
          <a:p>
            <a:pPr marL="512064" lvl="1" algn="l">
              <a:spcAft>
                <a:spcPts val="1200"/>
              </a:spcAft>
            </a:pPr>
            <a:r>
              <a:rPr lang="en-US" dirty="0">
                <a:solidFill>
                  <a:schemeClr val="tx1"/>
                </a:solidFill>
              </a:rPr>
              <a:t>The lowest </a:t>
            </a:r>
            <a:r>
              <a:rPr lang="en-US" i="1" dirty="0">
                <a:solidFill>
                  <a:schemeClr val="tx1"/>
                </a:solidFill>
              </a:rPr>
              <a:t>x</a:t>
            </a:r>
            <a:r>
              <a:rPr lang="en-US" dirty="0">
                <a:solidFill>
                  <a:schemeClr val="tx1"/>
                </a:solidFill>
              </a:rPr>
              <a:t>-value is 0 and it increases infinitely. </a:t>
            </a:r>
          </a:p>
          <a:p>
            <a:pPr marL="512064" lvl="1" algn="l">
              <a:spcAft>
                <a:spcPts val="1200"/>
              </a:spcAft>
            </a:pPr>
            <a:r>
              <a:rPr lang="en-US" i="1" dirty="0">
                <a:solidFill>
                  <a:schemeClr val="tx1"/>
                </a:solidFill>
              </a:rPr>
              <a:t>x</a:t>
            </a:r>
            <a:r>
              <a:rPr lang="en-US" dirty="0">
                <a:solidFill>
                  <a:schemeClr val="tx1"/>
                </a:solidFill>
              </a:rPr>
              <a:t> can be any real number greater than or equal to 0, but cannot be a partial swing.</a:t>
            </a:r>
          </a:p>
          <a:p>
            <a:pPr marL="512064" lvl="1" algn="l"/>
            <a:r>
              <a:rPr lang="en-US" dirty="0">
                <a:solidFill>
                  <a:srgbClr val="000000"/>
                </a:solidFill>
              </a:rPr>
              <a:t>The domain is all whole numbers.</a:t>
            </a:r>
            <a:endParaRPr lang="en-US" sz="6600" dirty="0">
              <a:solidFill>
                <a:srgbClr val="000000"/>
              </a:solidFill>
            </a:endParaRPr>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36</a:t>
            </a:fld>
            <a:endParaRPr lang="en-US" dirty="0"/>
          </a:p>
        </p:txBody>
      </p:sp>
      <p:sp>
        <p:nvSpPr>
          <p:cNvPr id="4" name="Footer Placeholder 3"/>
          <p:cNvSpPr>
            <a:spLocks noGrp="1"/>
          </p:cNvSpPr>
          <p:nvPr>
            <p:ph type="ftr" sz="quarter" idx="13"/>
          </p:nvPr>
        </p:nvSpPr>
        <p:spPr/>
        <p:txBody>
          <a:bodyPr/>
          <a:lstStyle/>
          <a:p>
            <a:pPr>
              <a:defRPr/>
            </a:pPr>
            <a:r>
              <a:rPr lang="en-US" smtClean="0"/>
              <a:t>3.3.1: Identifying Key Features of Linear and Exponential Graphs</a:t>
            </a:r>
            <a:endParaRPr lang="en-US" dirty="0"/>
          </a:p>
        </p:txBody>
      </p:sp>
    </p:spTree>
    <p:extLst>
      <p:ext uri="{BB962C8B-B14F-4D97-AF65-F5344CB8AC3E}">
        <p14:creationId xmlns:p14="http://schemas.microsoft.com/office/powerpoint/2010/main" val="2815674388"/>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0599" y="640567"/>
            <a:ext cx="7936467" cy="4998233"/>
          </a:xfrm>
        </p:spPr>
        <p:txBody>
          <a:bodyPr>
            <a:normAutofit/>
          </a:bodyPr>
          <a:lstStyle/>
          <a:p>
            <a:pPr eaLnBrk="1" hangingPunct="1">
              <a:defRPr/>
            </a:pPr>
            <a:r>
              <a:rPr lang="en-US" sz="2800" b="1" dirty="0"/>
              <a:t>Guided Practice: </a:t>
            </a:r>
            <a:r>
              <a:rPr lang="en-US" sz="2800" b="1" dirty="0">
                <a:solidFill>
                  <a:srgbClr val="000090"/>
                </a:solidFill>
              </a:rPr>
              <a:t>Example </a:t>
            </a:r>
            <a:r>
              <a:rPr lang="en-US" sz="2800" b="1" dirty="0" smtClean="0">
                <a:solidFill>
                  <a:srgbClr val="000090"/>
                </a:solidFill>
              </a:rPr>
              <a:t>2, </a:t>
            </a:r>
            <a:r>
              <a:rPr lang="en-US" sz="2800" b="1" i="1" dirty="0" smtClean="0">
                <a:solidFill>
                  <a:srgbClr val="000090"/>
                </a:solidFill>
              </a:rPr>
              <a:t>continued</a:t>
            </a:r>
          </a:p>
          <a:p>
            <a:pPr marL="514350" indent="-557784">
              <a:buFont typeface="+mj-lt"/>
              <a:buAutoNum type="arabicPeriod" startAt="7"/>
            </a:pPr>
            <a:r>
              <a:rPr lang="en-US" sz="2800" b="1" dirty="0">
                <a:solidFill>
                  <a:srgbClr val="660066"/>
                </a:solidFill>
              </a:rPr>
              <a:t>Identify any asymptotes of the </a:t>
            </a:r>
            <a:r>
              <a:rPr lang="en-US" sz="2800" b="1" dirty="0" smtClean="0">
                <a:solidFill>
                  <a:srgbClr val="660066"/>
                </a:solidFill>
              </a:rPr>
              <a:t>function</a:t>
            </a:r>
            <a:r>
              <a:rPr lang="en-US" sz="2800" b="1" dirty="0">
                <a:solidFill>
                  <a:srgbClr val="660066"/>
                </a:solidFill>
              </a:rPr>
              <a:t>. </a:t>
            </a:r>
          </a:p>
          <a:p>
            <a:pPr marL="512064" lvl="1" algn="l">
              <a:spcAft>
                <a:spcPts val="1200"/>
              </a:spcAft>
            </a:pPr>
            <a:r>
              <a:rPr lang="en-US" dirty="0">
                <a:solidFill>
                  <a:schemeClr val="tx1"/>
                </a:solidFill>
              </a:rPr>
              <a:t>The points approach 0, but never actually reach 0.</a:t>
            </a:r>
          </a:p>
          <a:p>
            <a:pPr marL="512064" lvl="1" algn="l"/>
            <a:r>
              <a:rPr lang="en-US" dirty="0">
                <a:solidFill>
                  <a:srgbClr val="000000"/>
                </a:solidFill>
              </a:rPr>
              <a:t>The asymptote of this function is </a:t>
            </a:r>
            <a:r>
              <a:rPr lang="en-US" i="1" dirty="0">
                <a:solidFill>
                  <a:srgbClr val="000000"/>
                </a:solidFill>
              </a:rPr>
              <a:t>y</a:t>
            </a:r>
            <a:r>
              <a:rPr lang="en-US" dirty="0">
                <a:solidFill>
                  <a:srgbClr val="000000"/>
                </a:solidFill>
              </a:rPr>
              <a:t> = 0. </a:t>
            </a:r>
            <a:endParaRPr lang="en-US" b="1" dirty="0">
              <a:solidFill>
                <a:srgbClr val="000000"/>
              </a:solidFill>
            </a:endParaRPr>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37</a:t>
            </a:fld>
            <a:endParaRPr lang="en-US" dirty="0"/>
          </a:p>
        </p:txBody>
      </p:sp>
      <p:sp>
        <p:nvSpPr>
          <p:cNvPr id="4" name="Footer Placeholder 3"/>
          <p:cNvSpPr>
            <a:spLocks noGrp="1"/>
          </p:cNvSpPr>
          <p:nvPr>
            <p:ph type="ftr" sz="quarter" idx="13"/>
          </p:nvPr>
        </p:nvSpPr>
        <p:spPr/>
        <p:txBody>
          <a:bodyPr/>
          <a:lstStyle/>
          <a:p>
            <a:pPr>
              <a:defRPr/>
            </a:pPr>
            <a:r>
              <a:rPr lang="en-US" smtClean="0"/>
              <a:t>3.3.1: Identifying Key Features of Linear and Exponential Graphs</a:t>
            </a:r>
            <a:endParaRPr lang="en-US" dirty="0"/>
          </a:p>
        </p:txBody>
      </p:sp>
      <p:sp>
        <p:nvSpPr>
          <p:cNvPr id="13" name="TextBox 12"/>
          <p:cNvSpPr txBox="1">
            <a:spLocks noChangeArrowheads="1"/>
          </p:cNvSpPr>
          <p:nvPr/>
        </p:nvSpPr>
        <p:spPr bwMode="auto">
          <a:xfrm>
            <a:off x="6881813" y="3973513"/>
            <a:ext cx="1614487"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r" eaLnBrk="1" hangingPunct="1"/>
            <a:r>
              <a:rPr lang="en-US" sz="9600" dirty="0">
                <a:solidFill>
                  <a:srgbClr val="000090"/>
                </a:solidFill>
                <a:latin typeface="Zapf Dingbats" charset="0"/>
                <a:ea typeface="MS PGothic" charset="0"/>
                <a:cs typeface="MS PGothic" charset="0"/>
                <a:sym typeface="Zapf Dingbats" charset="0"/>
              </a:rPr>
              <a:t>✔</a:t>
            </a:r>
            <a:endParaRPr lang="en-US" sz="9600" dirty="0">
              <a:solidFill>
                <a:srgbClr val="000090"/>
              </a:solidFill>
              <a:latin typeface="Arial"/>
              <a:ea typeface="MS PGothic" charset="0"/>
              <a:cs typeface="MS PGothic" charset="0"/>
            </a:endParaRPr>
          </a:p>
        </p:txBody>
      </p:sp>
    </p:spTree>
    <p:extLst>
      <p:ext uri="{BB962C8B-B14F-4D97-AF65-F5344CB8AC3E}">
        <p14:creationId xmlns:p14="http://schemas.microsoft.com/office/powerpoint/2010/main" val="188317775"/>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38</a:t>
            </a:fld>
            <a:endParaRPr lang="en-US" dirty="0"/>
          </a:p>
        </p:txBody>
      </p:sp>
      <p:sp>
        <p:nvSpPr>
          <p:cNvPr id="5" name="Footer Placeholder 3"/>
          <p:cNvSpPr>
            <a:spLocks noGrp="1"/>
          </p:cNvSpPr>
          <p:nvPr>
            <p:ph type="ftr" sz="quarter" idx="13"/>
          </p:nvPr>
        </p:nvSpPr>
        <p:spPr>
          <a:xfrm>
            <a:off x="1015283" y="6246670"/>
            <a:ext cx="5567837" cy="264965"/>
          </a:xfrm>
        </p:spPr>
        <p:txBody>
          <a:bodyPr/>
          <a:lstStyle/>
          <a:p>
            <a:pPr>
              <a:defRPr/>
            </a:pPr>
            <a:r>
              <a:rPr lang="en-US" smtClean="0"/>
              <a:t>3.3.1: Identifying Key Features of Linear and Exponential Graphs</a:t>
            </a:r>
            <a:endParaRPr lang="en-US" dirty="0"/>
          </a:p>
        </p:txBody>
      </p:sp>
      <p:sp>
        <p:nvSpPr>
          <p:cNvPr id="6" name="Subtitle 1"/>
          <p:cNvSpPr txBox="1">
            <a:spLocks/>
          </p:cNvSpPr>
          <p:nvPr/>
        </p:nvSpPr>
        <p:spPr bwMode="auto">
          <a:xfrm>
            <a:off x="641350" y="629790"/>
            <a:ext cx="7854950" cy="5009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normAutofit/>
          </a:bodyPr>
          <a:lstStyle>
            <a:lvl1pPr marL="0" indent="0" algn="l" defTabSz="457200" rtl="0" eaLnBrk="0" fontAlgn="base" hangingPunct="0">
              <a:spcBef>
                <a:spcPct val="20000"/>
              </a:spcBef>
              <a:spcAft>
                <a:spcPct val="0"/>
              </a:spcAft>
              <a:buFont typeface="Arial" charset="0"/>
              <a:buNone/>
              <a:defRPr sz="2400" kern="1200">
                <a:solidFill>
                  <a:schemeClr val="tx1"/>
                </a:solidFill>
                <a:latin typeface="Arial"/>
                <a:ea typeface="ＭＳ Ｐゴシック" charset="0"/>
                <a:cs typeface="Arial"/>
              </a:defRPr>
            </a:lvl1pPr>
            <a:lvl2pPr marL="457200" indent="0" algn="ctr" defTabSz="457200" rtl="0" eaLnBrk="0" fontAlgn="base" hangingPunct="0">
              <a:spcBef>
                <a:spcPct val="20000"/>
              </a:spcBef>
              <a:spcAft>
                <a:spcPct val="0"/>
              </a:spcAft>
              <a:buFont typeface="Arial" charset="0"/>
              <a:buNone/>
              <a:defRPr sz="2400" kern="1200">
                <a:solidFill>
                  <a:schemeClr val="tx1">
                    <a:tint val="75000"/>
                  </a:schemeClr>
                </a:solidFill>
                <a:latin typeface="Arial"/>
                <a:ea typeface="ＭＳ Ｐゴシック" charset="0"/>
                <a:cs typeface="Arial"/>
              </a:defRPr>
            </a:lvl2pPr>
            <a:lvl3pPr marL="914400" indent="0" algn="ctr" defTabSz="457200" rtl="0" eaLnBrk="0" fontAlgn="base" hangingPunct="0">
              <a:spcBef>
                <a:spcPct val="20000"/>
              </a:spcBef>
              <a:spcAft>
                <a:spcPct val="0"/>
              </a:spcAft>
              <a:buFont typeface="Arial" charset="0"/>
              <a:buNone/>
              <a:defRPr sz="2400" kern="1200">
                <a:solidFill>
                  <a:schemeClr val="tx1">
                    <a:tint val="75000"/>
                  </a:schemeClr>
                </a:solidFill>
                <a:latin typeface="Arial"/>
                <a:ea typeface="ＭＳ Ｐゴシック" charset="0"/>
                <a:cs typeface="Arial"/>
              </a:defRPr>
            </a:lvl3pPr>
            <a:lvl4pPr marL="1371600" indent="0" algn="ctr" defTabSz="457200" rtl="0" eaLnBrk="0" fontAlgn="base" hangingPunct="0">
              <a:spcBef>
                <a:spcPct val="20000"/>
              </a:spcBef>
              <a:spcAft>
                <a:spcPct val="0"/>
              </a:spcAft>
              <a:buFont typeface="Arial" charset="0"/>
              <a:buNone/>
              <a:defRPr sz="2400" kern="1200">
                <a:solidFill>
                  <a:schemeClr val="tx1">
                    <a:tint val="75000"/>
                  </a:schemeClr>
                </a:solidFill>
                <a:latin typeface="Arial"/>
                <a:ea typeface="ＭＳ Ｐゴシック" charset="0"/>
                <a:cs typeface="Arial"/>
              </a:defRPr>
            </a:lvl4pPr>
            <a:lvl5pPr marL="1828800" indent="0" algn="ctr" defTabSz="457200" rtl="0" eaLnBrk="0" fontAlgn="base" hangingPunct="0">
              <a:spcBef>
                <a:spcPct val="20000"/>
              </a:spcBef>
              <a:spcAft>
                <a:spcPct val="0"/>
              </a:spcAft>
              <a:buFont typeface="Arial" charset="0"/>
              <a:buNone/>
              <a:defRPr sz="2400" kern="1200">
                <a:solidFill>
                  <a:schemeClr val="tx1">
                    <a:tint val="75000"/>
                  </a:schemeClr>
                </a:solidFill>
                <a:latin typeface="Arial"/>
                <a:ea typeface="ＭＳ Ｐゴシック" charset="0"/>
                <a:cs typeface="Arial"/>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sz="2800" b="1" dirty="0" smtClean="0">
                <a:ea typeface="MS PGothic" charset="0"/>
                <a:cs typeface="MS PGothic" charset="0"/>
              </a:rPr>
              <a:t>Guided Practice: </a:t>
            </a:r>
            <a:r>
              <a:rPr lang="en-US" sz="2800" b="1" dirty="0" smtClean="0">
                <a:solidFill>
                  <a:srgbClr val="000090"/>
                </a:solidFill>
                <a:ea typeface="MS PGothic" charset="0"/>
                <a:cs typeface="MS PGothic" charset="0"/>
              </a:rPr>
              <a:t>Example 2, </a:t>
            </a:r>
            <a:r>
              <a:rPr lang="en-US" sz="2800" b="1" i="1" dirty="0" smtClean="0">
                <a:solidFill>
                  <a:srgbClr val="000090"/>
                </a:solidFill>
                <a:ea typeface="MS PGothic" charset="0"/>
                <a:cs typeface="MS PGothic" charset="0"/>
              </a:rPr>
              <a:t>continued</a:t>
            </a:r>
            <a:endParaRPr lang="en-US" sz="2800" b="1" dirty="0" smtClean="0">
              <a:solidFill>
                <a:srgbClr val="000090"/>
              </a:solidFill>
              <a:ea typeface="MS PGothic" charset="0"/>
              <a:cs typeface="MS PGothic" charset="0"/>
            </a:endParaRPr>
          </a:p>
          <a:p>
            <a:endParaRPr lang="en-US" dirty="0" smtClean="0">
              <a:ea typeface="MS PGothic" charset="0"/>
              <a:cs typeface="MS PGothic" charset="0"/>
            </a:endParaRPr>
          </a:p>
          <a:p>
            <a:endParaRPr lang="en-US" dirty="0">
              <a:ea typeface="MS PGothic" charset="0"/>
              <a:cs typeface="MS PGothic" charset="0"/>
            </a:endParaRPr>
          </a:p>
        </p:txBody>
      </p:sp>
      <p:pic>
        <p:nvPicPr>
          <p:cNvPr id="7" name="Picture 4" descr="play-button-lg.png">
            <a:hlinkClick r:id="rId3"/>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238500" y="2095500"/>
            <a:ext cx="2654300" cy="265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5877002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1350" y="641350"/>
            <a:ext cx="7854950" cy="4997450"/>
          </a:xfrm>
        </p:spPr>
        <p:txBody>
          <a:bodyPr rtlCol="0">
            <a:normAutofit lnSpcReduction="10000"/>
          </a:bodyPr>
          <a:lstStyle/>
          <a:p>
            <a:pPr eaLnBrk="1" fontAlgn="auto" hangingPunct="1">
              <a:spcAft>
                <a:spcPts val="0"/>
              </a:spcAft>
              <a:buFont typeface="Arial"/>
              <a:buNone/>
              <a:defRPr/>
            </a:pPr>
            <a:r>
              <a:rPr lang="en-US" sz="2800" b="1" dirty="0">
                <a:ea typeface="+mn-ea"/>
              </a:rPr>
              <a:t>Key </a:t>
            </a:r>
            <a:r>
              <a:rPr lang="en-US" sz="2800" b="1" dirty="0" smtClean="0">
                <a:ea typeface="+mn-ea"/>
              </a:rPr>
              <a:t>Concepts, </a:t>
            </a:r>
            <a:r>
              <a:rPr lang="en-US" sz="2800" b="1" i="1" dirty="0" smtClean="0">
                <a:ea typeface="+mn-ea"/>
              </a:rPr>
              <a:t>continued</a:t>
            </a:r>
            <a:endParaRPr lang="en-US" sz="2000" dirty="0" smtClean="0">
              <a:ea typeface="+mn-ea"/>
            </a:endParaRPr>
          </a:p>
          <a:p>
            <a:pPr marL="342900" indent="-342900">
              <a:spcAft>
                <a:spcPts val="1200"/>
              </a:spcAft>
              <a:buFont typeface="Arial"/>
              <a:buChar char="•"/>
            </a:pPr>
            <a:endParaRPr lang="en-US" dirty="0"/>
          </a:p>
        </p:txBody>
      </p:sp>
      <p:sp>
        <p:nvSpPr>
          <p:cNvPr id="3" name="Slide Number Placeholder 2"/>
          <p:cNvSpPr>
            <a:spLocks noGrp="1"/>
          </p:cNvSpPr>
          <p:nvPr>
            <p:ph type="sldNum" sz="quarter" idx="11"/>
          </p:nvPr>
        </p:nvSpPr>
        <p:spPr/>
        <p:txBody>
          <a:bodyPr/>
          <a:lstStyle/>
          <a:p>
            <a:pPr>
              <a:defRPr/>
            </a:pPr>
            <a:fld id="{B57745FB-C580-D54B-AC2B-25625DE37813}" type="slidenum">
              <a:rPr lang="en-US" smtClean="0"/>
              <a:pPr>
                <a:defRPr/>
              </a:pPr>
              <a:t>4</a:t>
            </a:fld>
            <a:endParaRPr lang="en-US" dirty="0"/>
          </a:p>
        </p:txBody>
      </p:sp>
      <p:sp>
        <p:nvSpPr>
          <p:cNvPr id="4" name="Footer Placeholder 3"/>
          <p:cNvSpPr>
            <a:spLocks noGrp="1"/>
          </p:cNvSpPr>
          <p:nvPr>
            <p:ph type="ftr" sz="quarter" idx="13"/>
          </p:nvPr>
        </p:nvSpPr>
        <p:spPr/>
        <p:txBody>
          <a:bodyPr/>
          <a:lstStyle/>
          <a:p>
            <a:pPr>
              <a:defRPr/>
            </a:pPr>
            <a:r>
              <a:rPr lang="en-US" smtClean="0"/>
              <a:t>3.3.1: Identifying Key Features of Linear and Exponential Graphs</a:t>
            </a:r>
            <a:endParaRPr lang="en-US" dirty="0"/>
          </a:p>
        </p:txBody>
      </p:sp>
      <p:pic>
        <p:nvPicPr>
          <p:cNvPr id="8" name="Picture 7" descr="U3L3_004.pdf"/>
          <p:cNvPicPr>
            <a:picLocks noChangeAspect="1"/>
          </p:cNvPicPr>
          <p:nvPr/>
        </p:nvPicPr>
        <p:blipFill rotWithShape="1">
          <a:blip r:embed="rId2">
            <a:extLst>
              <a:ext uri="{28A0092B-C50C-407E-A947-70E740481C1C}">
                <a14:useLocalDpi xmlns:a14="http://schemas.microsoft.com/office/drawing/2010/main" val="0"/>
              </a:ext>
            </a:extLst>
          </a:blip>
          <a:srcRect l="3784" t="4135" r="4033" b="3461"/>
          <a:stretch/>
        </p:blipFill>
        <p:spPr>
          <a:xfrm>
            <a:off x="641350" y="1240807"/>
            <a:ext cx="3740071" cy="3559793"/>
          </a:xfrm>
          <a:prstGeom prst="rect">
            <a:avLst/>
          </a:prstGeom>
        </p:spPr>
      </p:pic>
      <p:pic>
        <p:nvPicPr>
          <p:cNvPr id="9" name="Picture 8" descr="U3L3_005.pdf"/>
          <p:cNvPicPr>
            <a:picLocks noChangeAspect="1"/>
          </p:cNvPicPr>
          <p:nvPr/>
        </p:nvPicPr>
        <p:blipFill rotWithShape="1">
          <a:blip r:embed="rId3">
            <a:extLst>
              <a:ext uri="{28A0092B-C50C-407E-A947-70E740481C1C}">
                <a14:useLocalDpi xmlns:a14="http://schemas.microsoft.com/office/drawing/2010/main" val="0"/>
              </a:ext>
            </a:extLst>
          </a:blip>
          <a:srcRect l="3784" t="4135" r="4033" b="3461"/>
          <a:stretch/>
        </p:blipFill>
        <p:spPr>
          <a:xfrm>
            <a:off x="4756229" y="1240807"/>
            <a:ext cx="3740071" cy="3559793"/>
          </a:xfrm>
          <a:prstGeom prst="rect">
            <a:avLst/>
          </a:prstGeom>
        </p:spPr>
      </p:pic>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ubtitle 1"/>
          <p:cNvSpPr>
            <a:spLocks noGrp="1"/>
          </p:cNvSpPr>
          <p:nvPr>
            <p:ph type="subTitle" idx="1"/>
          </p:nvPr>
        </p:nvSpPr>
        <p:spPr>
          <a:xfrm>
            <a:off x="641350" y="618466"/>
            <a:ext cx="7854950" cy="4997450"/>
          </a:xfrm>
        </p:spPr>
        <p:txBody>
          <a:bodyPr/>
          <a:lstStyle/>
          <a:p>
            <a:pPr eaLnBrk="1" hangingPunct="1"/>
            <a:r>
              <a:rPr lang="en-US" sz="2800" b="1" dirty="0"/>
              <a:t>Key Concepts, </a:t>
            </a:r>
            <a:r>
              <a:rPr lang="en-US" sz="2800" b="1" i="1" dirty="0"/>
              <a:t>continued</a:t>
            </a:r>
          </a:p>
          <a:p>
            <a:pPr marL="342900" indent="-342900">
              <a:spcAft>
                <a:spcPts val="1200"/>
              </a:spcAft>
              <a:buFont typeface="Arial"/>
              <a:buChar char="•"/>
            </a:pPr>
            <a:r>
              <a:rPr lang="en-US" dirty="0" smtClean="0"/>
              <a:t>Another </a:t>
            </a:r>
            <a:r>
              <a:rPr lang="en-US" dirty="0"/>
              <a:t>characteristic of graphs that we can observe is whether the graph represents a function that is increasing or decreasing. </a:t>
            </a:r>
          </a:p>
          <a:p>
            <a:pPr marL="342900" indent="-342900">
              <a:spcAft>
                <a:spcPts val="1200"/>
              </a:spcAft>
              <a:buFont typeface="Arial"/>
              <a:buChar char="•"/>
            </a:pPr>
            <a:r>
              <a:rPr lang="en-US" dirty="0"/>
              <a:t>When determining whether intervals are increasing or decreasing, focus just on the </a:t>
            </a:r>
            <a:r>
              <a:rPr lang="en-US" i="1" dirty="0"/>
              <a:t>y</a:t>
            </a:r>
            <a:r>
              <a:rPr lang="en-US" dirty="0"/>
              <a:t>-values. </a:t>
            </a:r>
          </a:p>
          <a:p>
            <a:pPr marL="342900" indent="-342900">
              <a:buFont typeface="Arial"/>
              <a:buChar char="•"/>
            </a:pPr>
            <a:r>
              <a:rPr lang="en-US" dirty="0" smtClean="0"/>
              <a:t>Begin </a:t>
            </a:r>
            <a:r>
              <a:rPr lang="en-US" dirty="0"/>
              <a:t>by reading the graph from left to right and notice what happens to the graphed line. If the line goes up from left to right, then the function is increasing. If the line is going down from left to right, then the function is decreasing. </a:t>
            </a:r>
          </a:p>
          <a:p>
            <a:pPr eaLnBrk="1" hangingPunct="1"/>
            <a:endParaRPr lang="en-US" dirty="0"/>
          </a:p>
          <a:p>
            <a:pPr eaLnBrk="1" hangingPunct="1"/>
            <a:endParaRPr lang="en-US" dirty="0"/>
          </a:p>
        </p:txBody>
      </p:sp>
      <p:sp>
        <p:nvSpPr>
          <p:cNvPr id="2" name="Slide Number Placeholder 1"/>
          <p:cNvSpPr>
            <a:spLocks noGrp="1"/>
          </p:cNvSpPr>
          <p:nvPr>
            <p:ph type="sldNum" sz="quarter" idx="11"/>
          </p:nvPr>
        </p:nvSpPr>
        <p:spPr/>
        <p:txBody>
          <a:bodyPr/>
          <a:lstStyle/>
          <a:p>
            <a:pPr>
              <a:defRPr/>
            </a:pPr>
            <a:fld id="{582874A2-F4C7-A94A-BCBD-CEF1185171A6}" type="slidenum">
              <a:rPr lang="en-US" smtClean="0"/>
              <a:pPr>
                <a:defRPr/>
              </a:pPr>
              <a:t>5</a:t>
            </a:fld>
            <a:endParaRPr lang="en-US" dirty="0"/>
          </a:p>
        </p:txBody>
      </p:sp>
      <p:sp>
        <p:nvSpPr>
          <p:cNvPr id="4" name="Footer Placeholder 3"/>
          <p:cNvSpPr>
            <a:spLocks noGrp="1"/>
          </p:cNvSpPr>
          <p:nvPr>
            <p:ph type="ftr" sz="quarter" idx="13"/>
          </p:nvPr>
        </p:nvSpPr>
        <p:spPr/>
        <p:txBody>
          <a:bodyPr/>
          <a:lstStyle/>
          <a:p>
            <a:pPr>
              <a:defRPr/>
            </a:pPr>
            <a:r>
              <a:rPr lang="en-US" smtClean="0"/>
              <a:t>3.3.1: Identifying Key Features of Linear and Exponential Graphs</a:t>
            </a:r>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Key Concepts, </a:t>
            </a:r>
            <a:r>
              <a:rPr lang="en-US" sz="2800" b="1" i="1" dirty="0" smtClean="0"/>
              <a:t>continued</a:t>
            </a:r>
          </a:p>
          <a:p>
            <a:pPr marL="342900" indent="-342900">
              <a:buFont typeface="Arial"/>
              <a:buChar char="•"/>
            </a:pPr>
            <a:r>
              <a:rPr lang="en-US" dirty="0"/>
              <a:t>A function is said to be constant if the graphed line is horizontal, neither rising nor falling. </a:t>
            </a:r>
          </a:p>
          <a:p>
            <a:endParaRPr lang="en-US" sz="2200" dirty="0"/>
          </a:p>
        </p:txBody>
      </p:sp>
      <p:sp>
        <p:nvSpPr>
          <p:cNvPr id="4" name="Slide Number Placeholder 3"/>
          <p:cNvSpPr>
            <a:spLocks noGrp="1"/>
          </p:cNvSpPr>
          <p:nvPr>
            <p:ph type="sldNum" sz="quarter" idx="11"/>
          </p:nvPr>
        </p:nvSpPr>
        <p:spPr/>
        <p:txBody>
          <a:bodyPr/>
          <a:lstStyle/>
          <a:p>
            <a:pPr>
              <a:defRPr/>
            </a:pPr>
            <a:fld id="{AA28DBB7-6366-7443-A6B3-31C63E357D05}" type="slidenum">
              <a:rPr lang="en-US" smtClean="0"/>
              <a:pPr>
                <a:defRPr/>
              </a:pPr>
              <a:t>6</a:t>
            </a:fld>
            <a:endParaRPr lang="en-US" dirty="0"/>
          </a:p>
        </p:txBody>
      </p:sp>
      <p:sp>
        <p:nvSpPr>
          <p:cNvPr id="3" name="Footer Placeholder 2"/>
          <p:cNvSpPr>
            <a:spLocks noGrp="1"/>
          </p:cNvSpPr>
          <p:nvPr>
            <p:ph type="ftr" sz="quarter" idx="13"/>
          </p:nvPr>
        </p:nvSpPr>
        <p:spPr/>
        <p:txBody>
          <a:bodyPr/>
          <a:lstStyle/>
          <a:p>
            <a:pPr>
              <a:defRPr/>
            </a:pPr>
            <a:r>
              <a:rPr lang="en-US" smtClean="0"/>
              <a:t>3.3.1: Identifying Key Features of Linear and Exponential Graphs</a:t>
            </a:r>
            <a:endParaRPr lang="en-US" dirty="0"/>
          </a:p>
        </p:txBody>
      </p:sp>
      <p:pic>
        <p:nvPicPr>
          <p:cNvPr id="6" name="Picture 5" descr="U3L3_006.pdf"/>
          <p:cNvPicPr>
            <a:picLocks noChangeAspect="1"/>
          </p:cNvPicPr>
          <p:nvPr/>
        </p:nvPicPr>
        <p:blipFill rotWithShape="1">
          <a:blip r:embed="rId2">
            <a:extLst>
              <a:ext uri="{28A0092B-C50C-407E-A947-70E740481C1C}">
                <a14:useLocalDpi xmlns:a14="http://schemas.microsoft.com/office/drawing/2010/main" val="0"/>
              </a:ext>
            </a:extLst>
          </a:blip>
          <a:srcRect l="3441" t="3775" r="4034" b="3101"/>
          <a:stretch/>
        </p:blipFill>
        <p:spPr>
          <a:xfrm>
            <a:off x="640600" y="2044643"/>
            <a:ext cx="3760893" cy="3594157"/>
          </a:xfrm>
          <a:prstGeom prst="rect">
            <a:avLst/>
          </a:prstGeom>
        </p:spPr>
      </p:pic>
      <p:pic>
        <p:nvPicPr>
          <p:cNvPr id="7" name="Picture 6" descr="U3L3_007.pdf"/>
          <p:cNvPicPr>
            <a:picLocks noChangeAspect="1"/>
          </p:cNvPicPr>
          <p:nvPr/>
        </p:nvPicPr>
        <p:blipFill rotWithShape="1">
          <a:blip r:embed="rId3">
            <a:extLst>
              <a:ext uri="{28A0092B-C50C-407E-A947-70E740481C1C}">
                <a14:useLocalDpi xmlns:a14="http://schemas.microsoft.com/office/drawing/2010/main" val="0"/>
              </a:ext>
            </a:extLst>
          </a:blip>
          <a:srcRect l="3441" t="4135" r="4034" b="3461"/>
          <a:stretch/>
        </p:blipFill>
        <p:spPr>
          <a:xfrm>
            <a:off x="4693770" y="2055511"/>
            <a:ext cx="3778699" cy="3583289"/>
          </a:xfrm>
          <a:prstGeom prst="rect">
            <a:avLst/>
          </a:prstGeom>
        </p:spPr>
      </p:pic>
    </p:spTree>
    <p:extLst>
      <p:ext uri="{BB962C8B-B14F-4D97-AF65-F5344CB8AC3E}">
        <p14:creationId xmlns:p14="http://schemas.microsoft.com/office/powerpoint/2010/main" val="1540804516"/>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40600" y="640567"/>
            <a:ext cx="8066520" cy="4998233"/>
          </a:xfrm>
        </p:spPr>
        <p:txBody>
          <a:bodyPr>
            <a:normAutofit/>
          </a:bodyPr>
          <a:lstStyle/>
          <a:p>
            <a:r>
              <a:rPr lang="en-US" sz="2800" b="1" dirty="0"/>
              <a:t>Key Concepts, </a:t>
            </a:r>
            <a:r>
              <a:rPr lang="en-US" sz="2800" b="1" i="1" dirty="0" smtClean="0"/>
              <a:t>continued</a:t>
            </a:r>
          </a:p>
        </p:txBody>
      </p:sp>
      <p:sp>
        <p:nvSpPr>
          <p:cNvPr id="4" name="Slide Number Placeholder 3"/>
          <p:cNvSpPr>
            <a:spLocks noGrp="1"/>
          </p:cNvSpPr>
          <p:nvPr>
            <p:ph type="sldNum" sz="quarter" idx="11"/>
          </p:nvPr>
        </p:nvSpPr>
        <p:spPr/>
        <p:txBody>
          <a:bodyPr/>
          <a:lstStyle/>
          <a:p>
            <a:pPr>
              <a:defRPr/>
            </a:pPr>
            <a:fld id="{AA28DBB7-6366-7443-A6B3-31C63E357D05}" type="slidenum">
              <a:rPr lang="en-US" smtClean="0"/>
              <a:pPr>
                <a:defRPr/>
              </a:pPr>
              <a:t>7</a:t>
            </a:fld>
            <a:endParaRPr lang="en-US" dirty="0"/>
          </a:p>
        </p:txBody>
      </p:sp>
      <p:sp>
        <p:nvSpPr>
          <p:cNvPr id="3" name="Footer Placeholder 2"/>
          <p:cNvSpPr>
            <a:spLocks noGrp="1"/>
          </p:cNvSpPr>
          <p:nvPr>
            <p:ph type="ftr" sz="quarter" idx="13"/>
          </p:nvPr>
        </p:nvSpPr>
        <p:spPr/>
        <p:txBody>
          <a:bodyPr/>
          <a:lstStyle/>
          <a:p>
            <a:pPr>
              <a:defRPr/>
            </a:pPr>
            <a:r>
              <a:rPr lang="en-US" smtClean="0"/>
              <a:t>3.3.1: Identifying Key Features of Linear and Exponential Graphs</a:t>
            </a:r>
            <a:endParaRPr lang="en-US" dirty="0"/>
          </a:p>
        </p:txBody>
      </p:sp>
      <p:pic>
        <p:nvPicPr>
          <p:cNvPr id="5" name="Picture 4" descr="U3L3_008.pdf"/>
          <p:cNvPicPr>
            <a:picLocks noChangeAspect="1"/>
          </p:cNvPicPr>
          <p:nvPr/>
        </p:nvPicPr>
        <p:blipFill rotWithShape="1">
          <a:blip r:embed="rId2">
            <a:extLst>
              <a:ext uri="{28A0092B-C50C-407E-A947-70E740481C1C}">
                <a14:useLocalDpi xmlns:a14="http://schemas.microsoft.com/office/drawing/2010/main" val="0"/>
              </a:ext>
            </a:extLst>
          </a:blip>
          <a:srcRect l="3755" t="4135" r="3720" b="3461"/>
          <a:stretch/>
        </p:blipFill>
        <p:spPr>
          <a:xfrm>
            <a:off x="640600" y="1312181"/>
            <a:ext cx="3759012" cy="3564619"/>
          </a:xfrm>
          <a:prstGeom prst="rect">
            <a:avLst/>
          </a:prstGeom>
        </p:spPr>
      </p:pic>
      <p:pic>
        <p:nvPicPr>
          <p:cNvPr id="7" name="Picture 6" descr="U3L3_009.pdf"/>
          <p:cNvPicPr>
            <a:picLocks noChangeAspect="1"/>
          </p:cNvPicPr>
          <p:nvPr/>
        </p:nvPicPr>
        <p:blipFill rotWithShape="1">
          <a:blip r:embed="rId3">
            <a:extLst>
              <a:ext uri="{28A0092B-C50C-407E-A947-70E740481C1C}">
                <a14:useLocalDpi xmlns:a14="http://schemas.microsoft.com/office/drawing/2010/main" val="0"/>
              </a:ext>
            </a:extLst>
          </a:blip>
          <a:srcRect l="3441" t="3776" r="4034" b="3460"/>
          <a:stretch/>
        </p:blipFill>
        <p:spPr>
          <a:xfrm>
            <a:off x="4710984" y="1312343"/>
            <a:ext cx="3744272" cy="3564458"/>
          </a:xfrm>
          <a:prstGeom prst="rect">
            <a:avLst/>
          </a:prstGeom>
        </p:spPr>
      </p:pic>
    </p:spTree>
    <p:extLst>
      <p:ext uri="{BB962C8B-B14F-4D97-AF65-F5344CB8AC3E}">
        <p14:creationId xmlns:p14="http://schemas.microsoft.com/office/powerpoint/2010/main" val="1506712969"/>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Key Concepts, </a:t>
            </a:r>
            <a:r>
              <a:rPr lang="en-US" sz="2800" b="1" i="1" dirty="0" smtClean="0"/>
              <a:t>continued</a:t>
            </a:r>
          </a:p>
          <a:p>
            <a:pPr marL="457200" indent="-457200">
              <a:spcAft>
                <a:spcPts val="1200"/>
              </a:spcAft>
              <a:buFont typeface="Arial"/>
              <a:buChar char="•"/>
            </a:pPr>
            <a:r>
              <a:rPr lang="en-US" dirty="0" smtClean="0"/>
              <a:t>An </a:t>
            </a:r>
            <a:r>
              <a:rPr lang="en-US" b="1" dirty="0"/>
              <a:t>interval</a:t>
            </a:r>
            <a:r>
              <a:rPr lang="en-US" dirty="0"/>
              <a:t> is a continuous series of values. (</a:t>
            </a:r>
            <a:r>
              <a:rPr lang="en-US" b="1" dirty="0"/>
              <a:t>Continuous</a:t>
            </a:r>
            <a:r>
              <a:rPr lang="en-US" dirty="0"/>
              <a:t> means “having no breaks.”) A function is </a:t>
            </a:r>
            <a:r>
              <a:rPr lang="en-US" b="1" dirty="0"/>
              <a:t>positive</a:t>
            </a:r>
            <a:r>
              <a:rPr lang="en-US" dirty="0"/>
              <a:t> on an interval if the </a:t>
            </a:r>
            <a:r>
              <a:rPr lang="en-US" i="1" dirty="0"/>
              <a:t>y</a:t>
            </a:r>
            <a:r>
              <a:rPr lang="en-US" dirty="0"/>
              <a:t>-values are greater than zero for all </a:t>
            </a:r>
            <a:r>
              <a:rPr lang="en-US" i="1" dirty="0"/>
              <a:t>x</a:t>
            </a:r>
            <a:r>
              <a:rPr lang="en-US" dirty="0"/>
              <a:t>-values in </a:t>
            </a:r>
            <a:r>
              <a:rPr lang="en-US" dirty="0" smtClean="0"/>
              <a:t>that </a:t>
            </a:r>
            <a:r>
              <a:rPr lang="en-US" dirty="0"/>
              <a:t>interval. </a:t>
            </a:r>
          </a:p>
          <a:p>
            <a:pPr marL="457200" indent="-457200">
              <a:spcAft>
                <a:spcPts val="1200"/>
              </a:spcAft>
              <a:buFont typeface="Arial"/>
              <a:buChar char="•"/>
            </a:pPr>
            <a:r>
              <a:rPr lang="en-US" dirty="0"/>
              <a:t>A function is positive when its graph is above the </a:t>
            </a:r>
            <a:r>
              <a:rPr lang="en-US" dirty="0" smtClean="0"/>
              <a:t/>
            </a:r>
            <a:br>
              <a:rPr lang="en-US" dirty="0" smtClean="0"/>
            </a:br>
            <a:r>
              <a:rPr lang="en-US" i="1" dirty="0" smtClean="0"/>
              <a:t>x</a:t>
            </a:r>
            <a:r>
              <a:rPr lang="en-US" dirty="0"/>
              <a:t>-axis.</a:t>
            </a:r>
          </a:p>
          <a:p>
            <a:pPr marL="457200" indent="-457200">
              <a:spcAft>
                <a:spcPts val="1200"/>
              </a:spcAft>
              <a:buFont typeface="Arial"/>
              <a:buChar char="•"/>
            </a:pPr>
            <a:r>
              <a:rPr lang="en-US" dirty="0"/>
              <a:t>Begin by looking for the </a:t>
            </a:r>
            <a:r>
              <a:rPr lang="en-US" i="1" dirty="0"/>
              <a:t>x</a:t>
            </a:r>
            <a:r>
              <a:rPr lang="en-US" dirty="0"/>
              <a:t>-intercepts of the function. </a:t>
            </a:r>
            <a:endParaRPr lang="en-US" dirty="0" smtClean="0"/>
          </a:p>
          <a:p>
            <a:pPr marL="457200" indent="-457200">
              <a:buFont typeface="Arial"/>
              <a:buChar char="•"/>
            </a:pPr>
            <a:r>
              <a:rPr lang="en-US" dirty="0" smtClean="0"/>
              <a:t>Write the </a:t>
            </a:r>
            <a:r>
              <a:rPr lang="en-US" i="1" dirty="0" smtClean="0"/>
              <a:t>x</a:t>
            </a:r>
            <a:r>
              <a:rPr lang="en-US" dirty="0" smtClean="0"/>
              <a:t>-values that are greater than zero using inequality notation. </a:t>
            </a:r>
            <a:endParaRPr lang="en-US" b="1" i="1" dirty="0" smtClean="0"/>
          </a:p>
          <a:p>
            <a:endParaRPr lang="en-US"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8</a:t>
            </a:fld>
            <a:endParaRPr lang="en-US" dirty="0"/>
          </a:p>
        </p:txBody>
      </p:sp>
      <p:sp>
        <p:nvSpPr>
          <p:cNvPr id="4" name="Footer Placeholder 3"/>
          <p:cNvSpPr>
            <a:spLocks noGrp="1"/>
          </p:cNvSpPr>
          <p:nvPr>
            <p:ph type="ftr" sz="quarter" idx="13"/>
          </p:nvPr>
        </p:nvSpPr>
        <p:spPr/>
        <p:txBody>
          <a:bodyPr/>
          <a:lstStyle/>
          <a:p>
            <a:pPr>
              <a:defRPr/>
            </a:pPr>
            <a:r>
              <a:rPr lang="en-US" smtClean="0"/>
              <a:t>3.3.1: Identifying Key Features of Linear and Exponential Graphs</a:t>
            </a:r>
            <a:endParaRPr lang="en-US" dirty="0"/>
          </a:p>
        </p:txBody>
      </p:sp>
    </p:spTree>
    <p:extLst>
      <p:ext uri="{BB962C8B-B14F-4D97-AF65-F5344CB8AC3E}">
        <p14:creationId xmlns:p14="http://schemas.microsoft.com/office/powerpoint/2010/main" val="3781932147"/>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2800" b="1" dirty="0"/>
              <a:t>Key Concepts, </a:t>
            </a:r>
            <a:r>
              <a:rPr lang="en-US" sz="2800" b="1" i="1" dirty="0" smtClean="0"/>
              <a:t>continued</a:t>
            </a:r>
          </a:p>
          <a:p>
            <a:pPr marL="457200" indent="-457200">
              <a:spcAft>
                <a:spcPts val="1200"/>
              </a:spcAft>
              <a:buFont typeface="Arial"/>
              <a:buChar char="•"/>
            </a:pPr>
            <a:r>
              <a:rPr lang="en-US" dirty="0" smtClean="0"/>
              <a:t>A </a:t>
            </a:r>
            <a:r>
              <a:rPr lang="en-US" dirty="0"/>
              <a:t>function is </a:t>
            </a:r>
            <a:r>
              <a:rPr lang="en-US" b="1" dirty="0"/>
              <a:t>negative</a:t>
            </a:r>
            <a:r>
              <a:rPr lang="en-US" dirty="0"/>
              <a:t> on an interval if the </a:t>
            </a:r>
            <a:r>
              <a:rPr lang="en-US" i="1" dirty="0"/>
              <a:t>y</a:t>
            </a:r>
            <a:r>
              <a:rPr lang="en-US" dirty="0"/>
              <a:t>-values are less than zero for all </a:t>
            </a:r>
            <a:r>
              <a:rPr lang="en-US" i="1" dirty="0"/>
              <a:t>x</a:t>
            </a:r>
            <a:r>
              <a:rPr lang="en-US" dirty="0"/>
              <a:t>-values </a:t>
            </a:r>
            <a:r>
              <a:rPr lang="en-US" dirty="0" smtClean="0"/>
              <a:t>in that </a:t>
            </a:r>
            <a:r>
              <a:rPr lang="en-US" dirty="0"/>
              <a:t>interval. </a:t>
            </a:r>
          </a:p>
          <a:p>
            <a:pPr marL="457200" indent="-457200">
              <a:spcAft>
                <a:spcPts val="1200"/>
              </a:spcAft>
              <a:buFont typeface="Arial"/>
              <a:buChar char="•"/>
            </a:pPr>
            <a:r>
              <a:rPr lang="en-US" dirty="0"/>
              <a:t>The function is negative when its graph is below the </a:t>
            </a:r>
            <a:r>
              <a:rPr lang="en-US" i="1" dirty="0"/>
              <a:t>x</a:t>
            </a:r>
            <a:r>
              <a:rPr lang="en-US" dirty="0"/>
              <a:t>-axis.  </a:t>
            </a:r>
          </a:p>
          <a:p>
            <a:pPr marL="457200" indent="-457200">
              <a:spcAft>
                <a:spcPts val="1200"/>
              </a:spcAft>
              <a:buFont typeface="Arial"/>
              <a:buChar char="•"/>
            </a:pPr>
            <a:r>
              <a:rPr lang="en-US" dirty="0"/>
              <a:t>Again, look for the </a:t>
            </a:r>
            <a:r>
              <a:rPr lang="en-US" i="1" dirty="0"/>
              <a:t>x</a:t>
            </a:r>
            <a:r>
              <a:rPr lang="en-US" dirty="0"/>
              <a:t>-intercepts of the function. </a:t>
            </a:r>
          </a:p>
          <a:p>
            <a:pPr marL="457200" indent="-457200">
              <a:buFont typeface="Arial"/>
              <a:buChar char="•"/>
            </a:pPr>
            <a:r>
              <a:rPr lang="en-US" dirty="0"/>
              <a:t>Write the </a:t>
            </a:r>
            <a:r>
              <a:rPr lang="en-US" i="1" dirty="0"/>
              <a:t>x</a:t>
            </a:r>
            <a:r>
              <a:rPr lang="en-US" dirty="0"/>
              <a:t>-values that are less than zero using inequality notation.</a:t>
            </a:r>
            <a:endParaRPr lang="en-US" b="1" i="1" dirty="0"/>
          </a:p>
          <a:p>
            <a:endParaRPr lang="en-US" sz="2800" dirty="0"/>
          </a:p>
        </p:txBody>
      </p:sp>
      <p:sp>
        <p:nvSpPr>
          <p:cNvPr id="3" name="Slide Number Placeholder 2"/>
          <p:cNvSpPr>
            <a:spLocks noGrp="1"/>
          </p:cNvSpPr>
          <p:nvPr>
            <p:ph type="sldNum" sz="quarter" idx="11"/>
          </p:nvPr>
        </p:nvSpPr>
        <p:spPr/>
        <p:txBody>
          <a:bodyPr/>
          <a:lstStyle/>
          <a:p>
            <a:pPr>
              <a:defRPr/>
            </a:pPr>
            <a:fld id="{AA28DBB7-6366-7443-A6B3-31C63E357D05}" type="slidenum">
              <a:rPr lang="en-US" smtClean="0"/>
              <a:pPr>
                <a:defRPr/>
              </a:pPr>
              <a:t>9</a:t>
            </a:fld>
            <a:endParaRPr lang="en-US" dirty="0"/>
          </a:p>
        </p:txBody>
      </p:sp>
      <p:sp>
        <p:nvSpPr>
          <p:cNvPr id="4" name="Footer Placeholder 3"/>
          <p:cNvSpPr>
            <a:spLocks noGrp="1"/>
          </p:cNvSpPr>
          <p:nvPr>
            <p:ph type="ftr" sz="quarter" idx="13"/>
          </p:nvPr>
        </p:nvSpPr>
        <p:spPr/>
        <p:txBody>
          <a:bodyPr/>
          <a:lstStyle/>
          <a:p>
            <a:pPr>
              <a:defRPr/>
            </a:pPr>
            <a:r>
              <a:rPr lang="en-US" smtClean="0"/>
              <a:t>3.3.1: Identifying Key Features of Linear and Exponential Graphs</a:t>
            </a:r>
            <a:endParaRPr lang="en-US" dirty="0"/>
          </a:p>
        </p:txBody>
      </p:sp>
    </p:spTree>
    <p:extLst>
      <p:ext uri="{BB962C8B-B14F-4D97-AF65-F5344CB8AC3E}">
        <p14:creationId xmlns:p14="http://schemas.microsoft.com/office/powerpoint/2010/main" val="2863447490"/>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theme/theme1.xml><?xml version="1.0" encoding="utf-8"?>
<a:theme xmlns:a="http://schemas.openxmlformats.org/drawingml/2006/main" name="Enhanced Instruction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9635</TotalTime>
  <Words>2018</Words>
  <Application>Microsoft Macintosh PowerPoint</Application>
  <PresentationFormat>On-screen Show (4:3)</PresentationFormat>
  <Paragraphs>256</Paragraphs>
  <Slides>38</Slides>
  <Notes>3</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38</vt:i4>
      </vt:variant>
    </vt:vector>
  </HeadingPairs>
  <TitlesOfParts>
    <vt:vector size="40" baseType="lpstr">
      <vt:lpstr>Enhanced Instruction template</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Walch Education</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Walch Education</dc:creator>
  <cp:keywords/>
  <dc:description/>
  <cp:lastModifiedBy>Walch Education</cp:lastModifiedBy>
  <cp:revision>164</cp:revision>
  <dcterms:created xsi:type="dcterms:W3CDTF">2012-02-22T19:14:19Z</dcterms:created>
  <dcterms:modified xsi:type="dcterms:W3CDTF">2012-09-20T16:22:40Z</dcterms:modified>
  <cp:category/>
</cp:coreProperties>
</file>