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7" r:id="rId2"/>
    <p:sldId id="266" r:id="rId3"/>
    <p:sldId id="268" r:id="rId4"/>
    <p:sldId id="269" r:id="rId5"/>
    <p:sldId id="270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28" d="100"/>
          <a:sy n="128" d="100"/>
        </p:scale>
        <p:origin x="-3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CFC7E425-0323-5443-A7A9-49F4C1E5F3CB}" type="datetimeFigureOut">
              <a:rPr lang="en-US">
                <a:latin typeface="Arial"/>
                <a:cs typeface="Arial"/>
              </a:rPr>
              <a:pPr>
                <a:defRPr/>
              </a:pPr>
              <a:t>9/19/12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822371CE-5207-0B4F-8355-A7FC9DAEE5FF}" type="slidenum">
              <a:rPr lang="en-US">
                <a:latin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1553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AAEBD037-AB46-364C-BD8A-58B7043C78FF}" type="datetimeFigureOut">
              <a:rPr lang="en-US" smtClean="0"/>
              <a:pPr>
                <a:defRPr/>
              </a:pPr>
              <a:t>9/19/12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6CAD17AD-EEA4-6B4E-B6FD-7125FEBCC2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0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>
                <a:solidFill>
                  <a:srgbClr val="3366FF"/>
                </a:solidFill>
              </a:rPr>
              <a:t>http://</a:t>
            </a:r>
            <a:r>
              <a:rPr lang="en-US" u="none" dirty="0" err="1" smtClean="0">
                <a:solidFill>
                  <a:srgbClr val="3366FF"/>
                </a:solidFill>
              </a:rPr>
              <a:t>walch.com</a:t>
            </a:r>
            <a:r>
              <a:rPr lang="en-US" u="none" dirty="0" smtClean="0">
                <a:solidFill>
                  <a:srgbClr val="3366FF"/>
                </a:solidFill>
              </a:rPr>
              <a:t>/</a:t>
            </a:r>
            <a:r>
              <a:rPr lang="en-US" u="none" dirty="0" err="1" smtClean="0">
                <a:solidFill>
                  <a:srgbClr val="3366FF"/>
                </a:solidFill>
              </a:rPr>
              <a:t>wu</a:t>
            </a:r>
            <a:r>
              <a:rPr lang="en-US" u="none" dirty="0" smtClean="0">
                <a:solidFill>
                  <a:srgbClr val="3366FF"/>
                </a:solidFill>
              </a:rPr>
              <a:t>/CAU2L2S4TaylorSwift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06DC665-5C1D-AE41-9B46-C626D9BECA75}" type="slidenum">
              <a:rPr lang="en-US" sz="1200">
                <a:latin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/>
              <a:t>Common Core Georgia Performance Standard: </a:t>
            </a:r>
            <a:r>
              <a:rPr lang="en-US" dirty="0"/>
              <a:t>MCC9–12.A.REI.3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55553C6-5881-AC47-BF00-16BE08DCF39B}" type="slidenum">
              <a:rPr lang="en-US" sz="1200">
                <a:latin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69D9C3F-7F2F-0B41-9705-846E776F4D17}" type="slidenum">
              <a:rPr lang="en-US" sz="1200">
                <a:latin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will be required to solve simple exponential equations and must recognize that linear equations are different from exponential equations.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4AFDB80-399A-AB42-8D81-1E7CFF348728}" type="slidenum">
              <a:rPr lang="en-US" sz="1200">
                <a:latin typeface="Arial"/>
                <a:cs typeface="Arial"/>
              </a:rPr>
              <a:pPr eaLnBrk="1" hangingPunct="1"/>
              <a:t>5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0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FD9734FC-6A30-C24F-817C-C97EFF397E9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3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AE692-2EA0-AA40-BBEC-ABE097770B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704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DEF00-85FA-9845-87E3-0E6ECBDC50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227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1392F-B15A-F843-8C0B-FF5249FD58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772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70F43-665E-D242-9429-09A17B0C1F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49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C9897-5203-2D41-B419-F1557A05C9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855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13DD3-2B50-FA46-9C97-7591005172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377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7DF6E-E712-EA44-AF73-3274557796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30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0548-1695-4840-88DA-434CE91D3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974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6233E-F1CF-6640-9272-30774AC627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4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69C66-80FD-8346-810A-D37443BB57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189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69A6FABD-0147-9347-936B-6BFE5839980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2L2S4TaylorSwift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2.1.4: Solving Exponential Equations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07F4F95-90A0-FA4A-A9AB-E5623FD5C311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2.1.4: Solving Exponential Equations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992188" y="641350"/>
            <a:ext cx="7305675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</a:rPr>
              <a:t>Two schools opened in the same year, each with a population of 500 students. Hillsboro High School’s population increased at a rate of 160 students per year. The population of Mountain Ridge High School increased by approximately 20% each year.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592138" y="3109913"/>
            <a:ext cx="78073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Calibri" charset="0"/>
              <a:buAutoNum type="arabicPeriod"/>
              <a:defRPr/>
            </a:pPr>
            <a:r>
              <a:rPr lang="en-US" dirty="0" smtClean="0">
                <a:latin typeface="Arial"/>
              </a:rPr>
              <a:t>On the tenth anniversary of the schools’ opening, which school has the greater population?</a:t>
            </a:r>
          </a:p>
          <a:p>
            <a:pPr marL="0" indent="0">
              <a:defRPr/>
            </a:pPr>
            <a:endParaRPr lang="en-US" dirty="0" smtClean="0">
              <a:latin typeface="Arial"/>
            </a:endParaRPr>
          </a:p>
          <a:p>
            <a:pPr>
              <a:buFont typeface="Calibri" charset="0"/>
              <a:buAutoNum type="arabicPeriod"/>
              <a:defRPr/>
            </a:pPr>
            <a:r>
              <a:rPr lang="en-US" dirty="0" smtClean="0">
                <a:latin typeface="Arial"/>
              </a:rPr>
              <a:t>How many more students does the school with the larger population have?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4E9652-4738-0941-BBA0-F7E312349B5A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/>
            </a:pPr>
            <a:r>
              <a:rPr lang="en-US" dirty="0"/>
              <a:t>On the tenth anniversary of the schools’ opening, which school has the greater population?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Create an expression to represent the population growth for each school.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spc="-70" dirty="0">
                <a:solidFill>
                  <a:srgbClr val="660066"/>
                </a:solidFill>
              </a:rPr>
              <a:t>Hillsboro High School started with a population of 500 that increased by 160 students each year. This situation can be modeled by the expression 500 + 160</a:t>
            </a:r>
            <a:r>
              <a:rPr lang="en-US" sz="2400" i="1" spc="-70" dirty="0">
                <a:solidFill>
                  <a:srgbClr val="660066"/>
                </a:solidFill>
              </a:rPr>
              <a:t>n</a:t>
            </a:r>
            <a:r>
              <a:rPr lang="en-US" sz="2400" spc="-70" dirty="0">
                <a:solidFill>
                  <a:srgbClr val="660066"/>
                </a:solidFill>
              </a:rPr>
              <a:t>, where </a:t>
            </a:r>
            <a:r>
              <a:rPr lang="en-US" sz="2400" i="1" spc="-70" dirty="0">
                <a:solidFill>
                  <a:srgbClr val="660066"/>
                </a:solidFill>
              </a:rPr>
              <a:t>n </a:t>
            </a:r>
            <a:r>
              <a:rPr lang="en-US" sz="2400" spc="-70" dirty="0">
                <a:solidFill>
                  <a:srgbClr val="660066"/>
                </a:solidFill>
              </a:rPr>
              <a:t>represents the number of years after the school opened. To find the population after 10 years, substitute 10 for </a:t>
            </a:r>
            <a:r>
              <a:rPr lang="en-US" sz="2400" i="1" spc="-70" dirty="0">
                <a:solidFill>
                  <a:srgbClr val="660066"/>
                </a:solidFill>
              </a:rPr>
              <a:t>n </a:t>
            </a:r>
            <a:r>
              <a:rPr lang="en-US" sz="2400" spc="-70" dirty="0">
                <a:solidFill>
                  <a:srgbClr val="660066"/>
                </a:solidFill>
              </a:rPr>
              <a:t>and evaluate the expression.</a:t>
            </a:r>
          </a:p>
          <a:p>
            <a:pPr marL="800100" lvl="1" indent="-342900" algn="l">
              <a:buFont typeface="Arial" charset="0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Hillsboro High School has 2,100 students after 10 years.</a:t>
            </a:r>
          </a:p>
        </p:txBody>
      </p:sp>
      <p:sp>
        <p:nvSpPr>
          <p:cNvPr id="1945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2.1.4: Solving Exponential Equations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1F8D98-A2CE-7F42-89EA-17B667752EE9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7954" y="4522389"/>
            <a:ext cx="23750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60066"/>
                </a:solidFill>
                <a:latin typeface="Arial"/>
              </a:rPr>
              <a:t>= 500 + 160(10)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526090" y="4531914"/>
            <a:ext cx="1134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60066"/>
                </a:solidFill>
                <a:latin typeface="Arial"/>
              </a:rPr>
              <a:t>= 2100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01800" y="4522389"/>
            <a:ext cx="1726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60066"/>
                </a:solidFill>
                <a:latin typeface="Arial"/>
              </a:rPr>
              <a:t>500 + 160</a:t>
            </a:r>
            <a:r>
              <a:rPr lang="en-US" i="1" dirty="0">
                <a:solidFill>
                  <a:srgbClr val="660066"/>
                </a:solidFill>
                <a:latin typeface="Arial"/>
              </a:rPr>
              <a:t>n</a:t>
            </a:r>
            <a:endParaRPr lang="en-US" dirty="0">
              <a:solidFill>
                <a:srgbClr val="660066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Mountain Ridge High School also started with a population of 500, but the </a:t>
            </a:r>
            <a:r>
              <a:rPr lang="en-US" sz="2400" dirty="0" smtClean="0">
                <a:solidFill>
                  <a:srgbClr val="660066"/>
                </a:solidFill>
              </a:rPr>
              <a:t>population increased </a:t>
            </a:r>
            <a:r>
              <a:rPr lang="en-US" sz="2400" dirty="0">
                <a:solidFill>
                  <a:srgbClr val="660066"/>
                </a:solidFill>
              </a:rPr>
              <a:t>by 20% each year. This situation can be modeled by the expression 500(1 + 0.20</a:t>
            </a:r>
            <a:r>
              <a:rPr lang="en-US" sz="2400" dirty="0" smtClean="0">
                <a:solidFill>
                  <a:srgbClr val="660066"/>
                </a:solidFill>
              </a:rPr>
              <a:t>)</a:t>
            </a:r>
            <a:r>
              <a:rPr lang="en-US" sz="2400" i="1" baseline="30000" dirty="0" smtClean="0">
                <a:solidFill>
                  <a:srgbClr val="660066"/>
                </a:solidFill>
              </a:rPr>
              <a:t>n</a:t>
            </a:r>
            <a:r>
              <a:rPr lang="en-US" sz="2400" dirty="0" smtClean="0">
                <a:solidFill>
                  <a:srgbClr val="660066"/>
                </a:solidFill>
              </a:rPr>
              <a:t>, where </a:t>
            </a:r>
            <a:r>
              <a:rPr lang="en-US" sz="2400" i="1" dirty="0">
                <a:solidFill>
                  <a:srgbClr val="660066"/>
                </a:solidFill>
              </a:rPr>
              <a:t>n </a:t>
            </a:r>
            <a:r>
              <a:rPr lang="en-US" sz="2400" dirty="0">
                <a:solidFill>
                  <a:srgbClr val="660066"/>
                </a:solidFill>
              </a:rPr>
              <a:t>represents the number of years after the school opened. To find the population </a:t>
            </a:r>
            <a:r>
              <a:rPr lang="en-US" sz="2400" dirty="0" smtClean="0">
                <a:solidFill>
                  <a:srgbClr val="660066"/>
                </a:solidFill>
              </a:rPr>
              <a:t>after 10 </a:t>
            </a:r>
            <a:r>
              <a:rPr lang="en-US" sz="2400" dirty="0">
                <a:solidFill>
                  <a:srgbClr val="660066"/>
                </a:solidFill>
              </a:rPr>
              <a:t>years, substitute 10 for </a:t>
            </a:r>
            <a:r>
              <a:rPr lang="en-US" sz="2400" i="1" dirty="0">
                <a:solidFill>
                  <a:srgbClr val="660066"/>
                </a:solidFill>
              </a:rPr>
              <a:t>n </a:t>
            </a:r>
            <a:r>
              <a:rPr lang="en-US" sz="2400" dirty="0">
                <a:solidFill>
                  <a:srgbClr val="660066"/>
                </a:solidFill>
              </a:rPr>
              <a:t>and evaluate the expression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marL="800100" lvl="1" indent="-342900" algn="l">
              <a:buFont typeface="Arial"/>
              <a:buChar char="•"/>
              <a:defRPr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 smtClean="0">
                <a:solidFill>
                  <a:srgbClr val="660066"/>
                </a:solidFill>
              </a:rPr>
              <a:t>Mountain </a:t>
            </a:r>
            <a:r>
              <a:rPr lang="en-US" sz="2400" dirty="0">
                <a:solidFill>
                  <a:srgbClr val="660066"/>
                </a:solidFill>
              </a:rPr>
              <a:t>Ridge High School has approximately 3,096 students after 10 years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After 10 years, Mountain Ridge High School has more students than Hillsboro High School.</a:t>
            </a:r>
          </a:p>
          <a:p>
            <a:pPr lvl="2" algn="l">
              <a:defRPr/>
            </a:pPr>
            <a:endParaRPr lang="en-US" dirty="0" smtClean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2.1.4: Solving Exponential Equations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B12FD-9E96-4544-9846-019896DF7B31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50037" y="3263900"/>
            <a:ext cx="2499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60066"/>
                </a:solidFill>
                <a:latin typeface="Arial"/>
              </a:rPr>
              <a:t>= 500(1 + 0.20)</a:t>
            </a:r>
            <a:r>
              <a:rPr lang="en-US" baseline="30000" dirty="0">
                <a:solidFill>
                  <a:srgbClr val="660066"/>
                </a:solidFill>
                <a:latin typeface="Arial"/>
              </a:rPr>
              <a:t>10</a:t>
            </a:r>
            <a:endParaRPr lang="en-US" dirty="0">
              <a:solidFill>
                <a:srgbClr val="660066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807873" y="3273425"/>
            <a:ext cx="19800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60066"/>
                </a:solidFill>
                <a:latin typeface="Arial"/>
              </a:rPr>
              <a:t>= 500(1.20)</a:t>
            </a:r>
            <a:r>
              <a:rPr lang="en-US" baseline="30000" dirty="0">
                <a:solidFill>
                  <a:srgbClr val="660066"/>
                </a:solidFill>
                <a:latin typeface="Arial"/>
              </a:rPr>
              <a:t>10</a:t>
            </a:r>
            <a:endParaRPr lang="en-US" dirty="0">
              <a:solidFill>
                <a:srgbClr val="660066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41450" y="3263900"/>
            <a:ext cx="21336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60066"/>
                </a:solidFill>
                <a:latin typeface="Arial"/>
              </a:rPr>
              <a:t>500(1 + 0.20)</a:t>
            </a:r>
            <a:r>
              <a:rPr lang="en-US" i="1" baseline="30000" dirty="0">
                <a:solidFill>
                  <a:srgbClr val="660066"/>
                </a:solidFill>
                <a:latin typeface="Arial"/>
              </a:rPr>
              <a:t>n</a:t>
            </a:r>
            <a:endParaRPr lang="en-US" dirty="0">
              <a:solidFill>
                <a:srgbClr val="660066"/>
              </a:solidFill>
              <a:latin typeface="Arial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719035"/>
              </p:ext>
            </p:extLst>
          </p:nvPr>
        </p:nvGraphicFramePr>
        <p:xfrm>
          <a:off x="7740650" y="3379788"/>
          <a:ext cx="939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Equation" r:id="rId3" imgW="939800" imgH="279400" progId="Equation.DSMT4">
                  <p:embed/>
                </p:oleObj>
              </mc:Choice>
              <mc:Fallback>
                <p:oleObj name="Equation" r:id="rId3" imgW="939800" imgH="279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3379788"/>
                        <a:ext cx="9398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 startAt="2"/>
            </a:pPr>
            <a:r>
              <a:rPr lang="en-US" dirty="0"/>
              <a:t>How many more students does the school with the larger population have?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To find the difference in the populations of the two schools</a:t>
            </a:r>
            <a:r>
              <a:rPr lang="en-US" sz="2400">
                <a:solidFill>
                  <a:srgbClr val="660066"/>
                </a:solidFill>
              </a:rPr>
              <a:t>, </a:t>
            </a:r>
            <a:r>
              <a:rPr lang="en-US" sz="2400" smtClean="0">
                <a:solidFill>
                  <a:srgbClr val="660066"/>
                </a:solidFill>
              </a:rPr>
              <a:t>subtract </a:t>
            </a:r>
            <a:r>
              <a:rPr lang="en-US" sz="2400" dirty="0">
                <a:solidFill>
                  <a:srgbClr val="660066"/>
                </a:solidFill>
              </a:rPr>
              <a:t>their populations after 10 years. </a:t>
            </a:r>
          </a:p>
          <a:p>
            <a:pPr lvl="3" algn="l"/>
            <a:r>
              <a:rPr lang="en-US" sz="2400" dirty="0">
                <a:solidFill>
                  <a:srgbClr val="660066"/>
                </a:solidFill>
              </a:rPr>
              <a:t>3096 – 2100 = 996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After 10 years, Mountain Ridge High School has approximately 996 more students than Hillsboro High School.</a:t>
            </a:r>
          </a:p>
        </p:txBody>
      </p:sp>
      <p:sp>
        <p:nvSpPr>
          <p:cNvPr id="2253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2.1.4: Solving Exponential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5764F7-3865-1240-B98B-774D8C6CB239}" type="slidenum">
              <a:rPr lang="en-US" b="1" smtClean="0"/>
              <a:pPr>
                <a:defRPr/>
              </a:pPr>
              <a:t>5</a:t>
            </a:fld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1731</TotalTime>
  <Words>440</Words>
  <Application>Microsoft Macintosh PowerPoint</Application>
  <PresentationFormat>On-screen Show (4:3)</PresentationFormat>
  <Paragraphs>42</Paragraphs>
  <Slides>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74</cp:revision>
  <dcterms:created xsi:type="dcterms:W3CDTF">2012-02-22T19:14:19Z</dcterms:created>
  <dcterms:modified xsi:type="dcterms:W3CDTF">2012-09-19T15:00:25Z</dcterms:modified>
  <cp:category/>
</cp:coreProperties>
</file>