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notesSlides/notesSlide2.xml" ContentType="application/vnd.openxmlformats-officedocument.presentationml.notesSlide+xml"/>
  <Override PartName="/ppt/embeddings/oleObject7.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56" r:id="rId2"/>
    <p:sldId id="258" r:id="rId3"/>
    <p:sldId id="259" r:id="rId4"/>
    <p:sldId id="257" r:id="rId5"/>
    <p:sldId id="287" r:id="rId6"/>
    <p:sldId id="261" r:id="rId7"/>
    <p:sldId id="262" r:id="rId8"/>
    <p:sldId id="263" r:id="rId9"/>
    <p:sldId id="265" r:id="rId10"/>
    <p:sldId id="293" r:id="rId11"/>
    <p:sldId id="294" r:id="rId12"/>
    <p:sldId id="309" r:id="rId13"/>
    <p:sldId id="303" r:id="rId14"/>
    <p:sldId id="304" r:id="rId15"/>
    <p:sldId id="305" r:id="rId16"/>
    <p:sldId id="306" r:id="rId17"/>
    <p:sldId id="307" r:id="rId18"/>
    <p:sldId id="308" r:id="rId19"/>
    <p:sldId id="310" r:id="rId2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101" d="100"/>
          <a:sy n="101" d="100"/>
        </p:scale>
        <p:origin x="-104" y="-792"/>
      </p:cViewPr>
      <p:guideLst>
        <p:guide orient="horz" pos="1832"/>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5.emf"/><Relationship Id="rId5" Type="http://schemas.openxmlformats.org/officeDocument/2006/relationships/image" Target="../media/image6.emf"/><Relationship Id="rId6" Type="http://schemas.openxmlformats.org/officeDocument/2006/relationships/image" Target="../media/image7.emf"/><Relationship Id="rId1" Type="http://schemas.openxmlformats.org/officeDocument/2006/relationships/image" Target="../media/image2.emf"/><Relationship Id="rId2"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ea typeface="MS PGothic" charset="0"/>
                <a:cs typeface="MS PGothic" charset="0"/>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Myriad Pro" charset="0"/>
                <a:ea typeface="MS PGothic" charset="0"/>
                <a:cs typeface="MS PGothic" charset="0"/>
              </a:defRPr>
            </a:lvl1pPr>
          </a:lstStyle>
          <a:p>
            <a:fld id="{A1669707-3CAE-764B-8000-5D368261F78A}" type="datetime1">
              <a:rPr lang="en-US">
                <a:latin typeface="Arial"/>
              </a:rPr>
              <a:pPr/>
              <a:t>9/19/12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ea typeface="MS PGothic" charset="0"/>
                <a:cs typeface="MS PGothic" charset="0"/>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Myriad Pro" charset="0"/>
                <a:ea typeface="MS PGothic" charset="0"/>
                <a:cs typeface="MS PGothic" charset="0"/>
              </a:defRPr>
            </a:lvl1pPr>
          </a:lstStyle>
          <a:p>
            <a:fld id="{87A3CE10-65F7-584C-B460-507DE79EDBE0}" type="slidenum">
              <a:rPr lang="en-US">
                <a:latin typeface="Arial"/>
              </a:rPr>
              <a:pPr/>
              <a:t>‹#›</a:t>
            </a:fld>
            <a:endParaRPr lang="en-US" dirty="0">
              <a:latin typeface="Arial"/>
            </a:endParaRPr>
          </a:p>
        </p:txBody>
      </p:sp>
    </p:spTree>
    <p:extLst>
      <p:ext uri="{BB962C8B-B14F-4D97-AF65-F5344CB8AC3E}">
        <p14:creationId xmlns:p14="http://schemas.microsoft.com/office/powerpoint/2010/main" val="37268940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ea typeface="MS PGothic" charset="0"/>
                <a:cs typeface="MS PGothic" charset="0"/>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a:ea typeface="MS PGothic" charset="0"/>
                <a:cs typeface="MS PGothic" charset="0"/>
              </a:defRPr>
            </a:lvl1pPr>
          </a:lstStyle>
          <a:p>
            <a:fld id="{D66B6D42-B516-2748-8D79-DDC8E45E7F95}" type="datetime1">
              <a:rPr lang="en-US" smtClean="0"/>
              <a:pPr/>
              <a:t>9/19/12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ea typeface="MS PGothic" charset="0"/>
                <a:cs typeface="MS PGothic" charset="0"/>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a:ea typeface="MS PGothic" charset="0"/>
                <a:cs typeface="MS PGothic" charset="0"/>
              </a:defRPr>
            </a:lvl1pPr>
          </a:lstStyle>
          <a:p>
            <a:fld id="{493307D6-09C8-584F-BF57-414A4D2D2B88}" type="slidenum">
              <a:rPr lang="en-US" smtClean="0"/>
              <a:pPr/>
              <a:t>‹#›</a:t>
            </a:fld>
            <a:endParaRPr lang="en-US" dirty="0"/>
          </a:p>
        </p:txBody>
      </p:sp>
    </p:spTree>
    <p:extLst>
      <p:ext uri="{BB962C8B-B14F-4D97-AF65-F5344CB8AC3E}">
        <p14:creationId xmlns:p14="http://schemas.microsoft.com/office/powerpoint/2010/main" val="58334011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FF195EB-821B-2841-8A2F-9768496CE96D}"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/CAU2L1S4SolveExpEquat</a:t>
            </a:r>
            <a:endParaRPr lang="en-US" dirty="0"/>
          </a:p>
        </p:txBody>
      </p:sp>
      <p:sp>
        <p:nvSpPr>
          <p:cNvPr id="4" name="Slide Number Placeholder 3"/>
          <p:cNvSpPr>
            <a:spLocks noGrp="1"/>
          </p:cNvSpPr>
          <p:nvPr>
            <p:ph type="sldNum" sz="quarter" idx="10"/>
          </p:nvPr>
        </p:nvSpPr>
        <p:spPr/>
        <p:txBody>
          <a:bodyPr/>
          <a:lstStyle/>
          <a:p>
            <a:fld id="{493307D6-09C8-584F-BF57-414A4D2D2B88}" type="slidenum">
              <a:rPr lang="en-US" smtClean="0"/>
              <a:pPr/>
              <a:t>12</a:t>
            </a:fld>
            <a:endParaRPr lang="en-US" dirty="0"/>
          </a:p>
        </p:txBody>
      </p:sp>
    </p:spTree>
    <p:extLst>
      <p:ext uri="{BB962C8B-B14F-4D97-AF65-F5344CB8AC3E}">
        <p14:creationId xmlns:p14="http://schemas.microsoft.com/office/powerpoint/2010/main" val="4255228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/CAU2L1S4SolveExpEquat2</a:t>
            </a:r>
            <a:endParaRPr lang="en-US" dirty="0"/>
          </a:p>
        </p:txBody>
      </p:sp>
      <p:sp>
        <p:nvSpPr>
          <p:cNvPr id="4" name="Slide Number Placeholder 3"/>
          <p:cNvSpPr>
            <a:spLocks noGrp="1"/>
          </p:cNvSpPr>
          <p:nvPr>
            <p:ph type="sldNum" sz="quarter" idx="10"/>
          </p:nvPr>
        </p:nvSpPr>
        <p:spPr/>
        <p:txBody>
          <a:bodyPr/>
          <a:lstStyle/>
          <a:p>
            <a:fld id="{493307D6-09C8-584F-BF57-414A4D2D2B88}" type="slidenum">
              <a:rPr lang="en-US" smtClean="0"/>
              <a:pPr/>
              <a:t>19</a:t>
            </a:fld>
            <a:endParaRPr lang="en-US" dirty="0"/>
          </a:p>
        </p:txBody>
      </p:sp>
    </p:spTree>
    <p:extLst>
      <p:ext uri="{BB962C8B-B14F-4D97-AF65-F5344CB8AC3E}">
        <p14:creationId xmlns:p14="http://schemas.microsoft.com/office/powerpoint/2010/main" val="3448042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303114"/>
            <a:ext cx="5530850" cy="264966"/>
          </a:xfrm>
        </p:spPr>
        <p:txBody>
          <a:bodyPr>
            <a:noAutofit/>
          </a:bodyPr>
          <a:lstStyle>
            <a:lvl1pPr marL="0" indent="0">
              <a:spcBef>
                <a:spcPts val="0"/>
              </a:spcBef>
              <a:buNone/>
              <a:defRPr sz="18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ea typeface="ＭＳ Ｐゴシック" charset="0"/>
                <a:cs typeface="Arial"/>
              </a:defRPr>
            </a:lvl1pPr>
          </a:lstStyle>
          <a:p>
            <a:pPr>
              <a:defRPr/>
            </a:pPr>
            <a:fld id="{C060B0D7-733D-8A45-B037-523A5239B14E}" type="slidenum">
              <a:rPr lang="en-US" smtClean="0"/>
              <a:pPr>
                <a:defRPr/>
              </a:pPr>
              <a:t>‹#›</a:t>
            </a:fld>
            <a:endParaRPr lang="en-US" dirty="0"/>
          </a:p>
        </p:txBody>
      </p:sp>
    </p:spTree>
    <p:extLst>
      <p:ext uri="{BB962C8B-B14F-4D97-AF65-F5344CB8AC3E}">
        <p14:creationId xmlns:p14="http://schemas.microsoft.com/office/powerpoint/2010/main" val="269571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DE20915-BC24-2B46-AC01-F30310240602}" type="slidenum">
              <a:rPr lang="en-US"/>
              <a:pPr/>
              <a:t>‹#›</a:t>
            </a:fld>
            <a:endParaRPr lang="en-US"/>
          </a:p>
        </p:txBody>
      </p:sp>
    </p:spTree>
    <p:extLst>
      <p:ext uri="{BB962C8B-B14F-4D97-AF65-F5344CB8AC3E}">
        <p14:creationId xmlns:p14="http://schemas.microsoft.com/office/powerpoint/2010/main" val="1458071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A3C1AC5-3F31-3745-B6E6-C34487F04611}" type="slidenum">
              <a:rPr lang="en-US"/>
              <a:pPr/>
              <a:t>‹#›</a:t>
            </a:fld>
            <a:endParaRPr lang="en-US"/>
          </a:p>
        </p:txBody>
      </p:sp>
    </p:spTree>
    <p:extLst>
      <p:ext uri="{BB962C8B-B14F-4D97-AF65-F5344CB8AC3E}">
        <p14:creationId xmlns:p14="http://schemas.microsoft.com/office/powerpoint/2010/main" val="33454949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2192814955"/>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FAAF4F0-3D40-DF49-8002-B61E957776E3}" type="slidenum">
              <a:rPr lang="en-US"/>
              <a:pPr/>
              <a:t>‹#›</a:t>
            </a:fld>
            <a:endParaRPr lang="en-US"/>
          </a:p>
        </p:txBody>
      </p:sp>
    </p:spTree>
    <p:extLst>
      <p:ext uri="{BB962C8B-B14F-4D97-AF65-F5344CB8AC3E}">
        <p14:creationId xmlns:p14="http://schemas.microsoft.com/office/powerpoint/2010/main" val="2521229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6384C2A-E65D-C147-B330-6955D551E1B3}" type="slidenum">
              <a:rPr lang="en-US"/>
              <a:pPr/>
              <a:t>‹#›</a:t>
            </a:fld>
            <a:endParaRPr lang="en-US"/>
          </a:p>
        </p:txBody>
      </p:sp>
    </p:spTree>
    <p:extLst>
      <p:ext uri="{BB962C8B-B14F-4D97-AF65-F5344CB8AC3E}">
        <p14:creationId xmlns:p14="http://schemas.microsoft.com/office/powerpoint/2010/main" val="1218644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740231A-A6FC-3F49-A304-DD19EBFC3283}" type="slidenum">
              <a:rPr lang="en-US"/>
              <a:pPr/>
              <a:t>‹#›</a:t>
            </a:fld>
            <a:endParaRPr lang="en-US"/>
          </a:p>
        </p:txBody>
      </p:sp>
    </p:spTree>
    <p:extLst>
      <p:ext uri="{BB962C8B-B14F-4D97-AF65-F5344CB8AC3E}">
        <p14:creationId xmlns:p14="http://schemas.microsoft.com/office/powerpoint/2010/main" val="3128943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8E072785-C58A-7849-AC23-983A150E9DC3}" type="slidenum">
              <a:rPr lang="en-US"/>
              <a:pPr/>
              <a:t>‹#›</a:t>
            </a:fld>
            <a:endParaRPr lang="en-US"/>
          </a:p>
        </p:txBody>
      </p:sp>
    </p:spTree>
    <p:extLst>
      <p:ext uri="{BB962C8B-B14F-4D97-AF65-F5344CB8AC3E}">
        <p14:creationId xmlns:p14="http://schemas.microsoft.com/office/powerpoint/2010/main" val="2310728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B3A7601D-246D-9347-A6BB-0425118EFFBC}" type="slidenum">
              <a:rPr lang="en-US"/>
              <a:pPr/>
              <a:t>‹#›</a:t>
            </a:fld>
            <a:endParaRPr lang="en-US"/>
          </a:p>
        </p:txBody>
      </p:sp>
    </p:spTree>
    <p:extLst>
      <p:ext uri="{BB962C8B-B14F-4D97-AF65-F5344CB8AC3E}">
        <p14:creationId xmlns:p14="http://schemas.microsoft.com/office/powerpoint/2010/main" val="2350916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A45924F1-C98F-364E-A2AA-8EBD032E4190}" type="slidenum">
              <a:rPr lang="en-US"/>
              <a:pPr/>
              <a:t>‹#›</a:t>
            </a:fld>
            <a:endParaRPr lang="en-US"/>
          </a:p>
        </p:txBody>
      </p:sp>
    </p:spTree>
    <p:extLst>
      <p:ext uri="{BB962C8B-B14F-4D97-AF65-F5344CB8AC3E}">
        <p14:creationId xmlns:p14="http://schemas.microsoft.com/office/powerpoint/2010/main" val="200328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F11B61-CDC3-8B4D-9FC2-3B6D798FDC39}" type="slidenum">
              <a:rPr lang="en-US"/>
              <a:pPr/>
              <a:t>‹#›</a:t>
            </a:fld>
            <a:endParaRPr lang="en-US"/>
          </a:p>
        </p:txBody>
      </p:sp>
    </p:spTree>
    <p:extLst>
      <p:ext uri="{BB962C8B-B14F-4D97-AF65-F5344CB8AC3E}">
        <p14:creationId xmlns:p14="http://schemas.microsoft.com/office/powerpoint/2010/main" val="1265621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B03DABB-D7E2-3B42-9394-0F64D404BF1B}" type="slidenum">
              <a:rPr lang="en-US"/>
              <a:pPr/>
              <a:t>‹#›</a:t>
            </a:fld>
            <a:endParaRPr lang="en-US"/>
          </a:p>
        </p:txBody>
      </p:sp>
    </p:spTree>
    <p:extLst>
      <p:ext uri="{BB962C8B-B14F-4D97-AF65-F5344CB8AC3E}">
        <p14:creationId xmlns:p14="http://schemas.microsoft.com/office/powerpoint/2010/main" val="38776658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dirty="0">
                <a:solidFill>
                  <a:srgbClr val="898989"/>
                </a:solidFill>
                <a:latin typeface="Arial"/>
                <a:ea typeface="MS PGothic" charset="0"/>
                <a:cs typeface="MS PGothic"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a:ea typeface="MS PGothic" charset="0"/>
                <a:cs typeface="MS PGothic" charset="0"/>
              </a:defRPr>
            </a:lvl1pPr>
          </a:lstStyle>
          <a:p>
            <a:fld id="{2C79B537-39B8-FF4C-878C-4A5897EAD65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35"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6" r:id="rId12"/>
  </p:sldLayoutIdLst>
  <p:hf hdr="0" ft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MS PGothic"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MS PGothic"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MS PGothic" charset="0"/>
          <a:cs typeface="MS PGothic" charset="0"/>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MS PGothic" charset="0"/>
          <a:cs typeface="MS PGothic" charset="0"/>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charset="0"/>
          <a:cs typeface="MS PGothic" charset="0"/>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charset="0"/>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alch.com/ei/CAU2L1S4SolveExpEquat" TargetMode="External"/><Relationship Id="rId4" Type="http://schemas.openxmlformats.org/officeDocument/2006/relationships/image" Target="../media/image8.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9.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walch.com/ei/CAU2L1S4SolveExpEquat2" TargetMode="External"/><Relationship Id="rId4" Type="http://schemas.openxmlformats.org/officeDocument/2006/relationships/image" Target="../media/image8.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1" Type="http://schemas.openxmlformats.org/officeDocument/2006/relationships/oleObject" Target="../embeddings/oleObject5.bin"/><Relationship Id="rId12" Type="http://schemas.openxmlformats.org/officeDocument/2006/relationships/image" Target="../media/image6.emf"/><Relationship Id="rId13" Type="http://schemas.openxmlformats.org/officeDocument/2006/relationships/oleObject" Target="../embeddings/oleObject6.bin"/><Relationship Id="rId14" Type="http://schemas.openxmlformats.org/officeDocument/2006/relationships/image" Target="../media/image7.emf"/><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image" Target="../media/image3.emf"/><Relationship Id="rId7" Type="http://schemas.openxmlformats.org/officeDocument/2006/relationships/oleObject" Target="../embeddings/oleObject3.bin"/><Relationship Id="rId8" Type="http://schemas.openxmlformats.org/officeDocument/2006/relationships/image" Target="../media/image4.emf"/><Relationship Id="rId9" Type="http://schemas.openxmlformats.org/officeDocument/2006/relationships/oleObject" Target="../embeddings/oleObject4.bin"/><Relationship Id="rId10"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2"/>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Introduction</a:t>
            </a:r>
          </a:p>
          <a:p>
            <a:pPr algn="l"/>
            <a:r>
              <a:rPr lang="en-US" dirty="0"/>
              <a:t>As we have already seen, exponential equations are equations that have the variable in the exponent. Some exponential equations are complex and some are quite simple. In this lesson, we will focus on solving exponential equations of the form </a:t>
            </a:r>
            <a:r>
              <a:rPr lang="en-US" i="1" dirty="0"/>
              <a:t>b </a:t>
            </a:r>
            <a:r>
              <a:rPr lang="en-US" i="1" baseline="30000" dirty="0"/>
              <a:t>x</a:t>
            </a:r>
            <a:r>
              <a:rPr lang="en-US" dirty="0"/>
              <a:t> = </a:t>
            </a:r>
            <a:r>
              <a:rPr lang="en-US" i="1" dirty="0"/>
              <a:t>c</a:t>
            </a:r>
            <a:r>
              <a:rPr lang="en-US" dirty="0"/>
              <a:t>, where </a:t>
            </a:r>
            <a:r>
              <a:rPr lang="en-US" i="1" dirty="0"/>
              <a:t>b</a:t>
            </a:r>
            <a:r>
              <a:rPr lang="en-US" dirty="0"/>
              <a:t> is the base and </a:t>
            </a:r>
            <a:r>
              <a:rPr lang="en-US" i="1" dirty="0"/>
              <a:t>x</a:t>
            </a:r>
            <a:r>
              <a:rPr lang="en-US" dirty="0"/>
              <a:t> is the exponent. </a:t>
            </a:r>
          </a:p>
        </p:txBody>
      </p:sp>
      <p:sp>
        <p:nvSpPr>
          <p:cNvPr id="15362"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
        <p:nvSpPr>
          <p:cNvPr id="15363"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44FD0A8-480C-464E-9861-E7F43F3BBA97}" type="slidenum">
              <a:rPr lang="en-US" sz="1800">
                <a:solidFill>
                  <a:srgbClr val="000000"/>
                </a:solidFill>
                <a:latin typeface="Arial"/>
                <a:cs typeface="Arial"/>
              </a:rPr>
              <a:pPr eaLnBrk="1" hangingPunct="1"/>
              <a:t>1</a:t>
            </a:fld>
            <a:endParaRPr lang="en-US" sz="1800" dirty="0">
              <a:solidFill>
                <a:srgbClr val="000000"/>
              </a:solidFill>
              <a:latin typeface="Arial"/>
              <a:cs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rPr>
              <a:t>Guided Practice: </a:t>
            </a:r>
            <a:r>
              <a:rPr lang="en-US" sz="2800" b="1" dirty="0">
                <a:solidFill>
                  <a:srgbClr val="000090"/>
                </a:solidFill>
                <a:ea typeface="MS PGothic" charset="0"/>
              </a:rPr>
              <a:t>Example 1, </a:t>
            </a:r>
            <a:r>
              <a:rPr lang="en-US" sz="2800" b="1" i="1" dirty="0">
                <a:solidFill>
                  <a:srgbClr val="000090"/>
                </a:solidFill>
                <a:ea typeface="MS PGothic" charset="0"/>
              </a:rPr>
              <a:t>continued</a:t>
            </a:r>
            <a:endParaRPr lang="en-US" sz="2800" b="1" dirty="0">
              <a:solidFill>
                <a:srgbClr val="000090"/>
              </a:solidFill>
              <a:ea typeface="MS PGothic" charset="0"/>
            </a:endParaRPr>
          </a:p>
          <a:p>
            <a:pPr algn="l" eaLnBrk="1" hangingPunct="1">
              <a:defRPr/>
            </a:pPr>
            <a:endParaRPr lang="en-US" sz="1100" baseline="30000" dirty="0">
              <a:ea typeface="MS PGothic" charset="0"/>
            </a:endParaRPr>
          </a:p>
          <a:p>
            <a:pPr marL="514350" indent="-557784" algn="l">
              <a:buFont typeface="+mj-lt"/>
              <a:buAutoNum type="arabicPeriod" startAt="3"/>
              <a:defRPr/>
            </a:pPr>
            <a:r>
              <a:rPr lang="en-US" sz="2800" b="1" dirty="0">
                <a:solidFill>
                  <a:srgbClr val="660066"/>
                </a:solidFill>
              </a:rPr>
              <a:t>Now solve for </a:t>
            </a:r>
            <a:r>
              <a:rPr lang="en-US" sz="2800" b="1" i="1" dirty="0">
                <a:solidFill>
                  <a:srgbClr val="660066"/>
                </a:solidFill>
              </a:rPr>
              <a:t>x </a:t>
            </a:r>
            <a:r>
              <a:rPr lang="en-US" sz="2800" b="1" dirty="0">
                <a:solidFill>
                  <a:srgbClr val="660066"/>
                </a:solidFill>
              </a:rPr>
              <a:t>by setting the exponents equal to each other.</a:t>
            </a:r>
            <a:endParaRPr lang="en-US" b="1" dirty="0" smtClean="0">
              <a:solidFill>
                <a:srgbClr val="660066"/>
              </a:solidFill>
            </a:endParaRPr>
          </a:p>
          <a:p>
            <a:pPr lvl="2" algn="l">
              <a:defRPr/>
            </a:pPr>
            <a:r>
              <a:rPr lang="en-US" i="1" dirty="0" smtClean="0">
                <a:solidFill>
                  <a:schemeClr val="tx1"/>
                </a:solidFill>
              </a:rPr>
              <a:t>x</a:t>
            </a:r>
            <a:r>
              <a:rPr lang="en-US" dirty="0" smtClean="0">
                <a:solidFill>
                  <a:schemeClr val="tx1"/>
                </a:solidFill>
              </a:rPr>
              <a:t> = 5</a:t>
            </a:r>
            <a:endParaRPr lang="en-US" dirty="0">
              <a:solidFill>
                <a:schemeClr val="tx1"/>
              </a:solidFill>
            </a:endParaRPr>
          </a:p>
          <a:p>
            <a:pPr lvl="1" algn="l">
              <a:defRPr/>
            </a:pPr>
            <a:endParaRPr lang="en-US" sz="2400" dirty="0" smtClean="0">
              <a:solidFill>
                <a:schemeClr val="tx1"/>
              </a:solidFill>
            </a:endParaRPr>
          </a:p>
          <a:p>
            <a:pPr marL="512064" lvl="1" algn="l">
              <a:defRPr/>
            </a:pPr>
            <a:r>
              <a:rPr lang="en-US" sz="2400" dirty="0">
                <a:solidFill>
                  <a:schemeClr val="tx1"/>
                </a:solidFill>
              </a:rPr>
              <a:t>The solution to the equation </a:t>
            </a:r>
            <a:r>
              <a:rPr lang="en-US" sz="2400" dirty="0" smtClean="0">
                <a:solidFill>
                  <a:schemeClr val="tx1"/>
                </a:solidFill>
              </a:rPr>
              <a:t>4</a:t>
            </a:r>
            <a:r>
              <a:rPr lang="en-US" sz="2400" i="1" baseline="30000" dirty="0" smtClean="0">
                <a:solidFill>
                  <a:schemeClr val="tx1"/>
                </a:solidFill>
              </a:rPr>
              <a:t>x</a:t>
            </a:r>
            <a:r>
              <a:rPr lang="en-US" sz="2400" i="1" dirty="0" smtClean="0">
                <a:solidFill>
                  <a:schemeClr val="tx1"/>
                </a:solidFill>
              </a:rPr>
              <a:t> </a:t>
            </a:r>
            <a:r>
              <a:rPr lang="en-US" sz="2400" dirty="0">
                <a:solidFill>
                  <a:schemeClr val="tx1"/>
                </a:solidFill>
              </a:rPr>
              <a:t>= 1024 is </a:t>
            </a:r>
            <a:r>
              <a:rPr lang="en-US" sz="2400" i="1" dirty="0">
                <a:solidFill>
                  <a:schemeClr val="tx1"/>
                </a:solidFill>
              </a:rPr>
              <a:t>x </a:t>
            </a:r>
            <a:r>
              <a:rPr lang="en-US" sz="2400" dirty="0">
                <a:solidFill>
                  <a:schemeClr val="tx1"/>
                </a:solidFill>
              </a:rPr>
              <a:t>= 5.</a:t>
            </a:r>
            <a:endParaRPr lang="en-US" sz="2400" dirty="0">
              <a:solidFill>
                <a:schemeClr val="tx1"/>
              </a:solidFill>
              <a:cs typeface="Arial"/>
            </a:endParaRPr>
          </a:p>
        </p:txBody>
      </p:sp>
      <p:sp>
        <p:nvSpPr>
          <p:cNvPr id="25602"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FE1D368-5605-894C-BC27-49E2B3E3FC93}" type="slidenum">
              <a:rPr lang="en-US" sz="1800">
                <a:solidFill>
                  <a:srgbClr val="000000"/>
                </a:solidFill>
                <a:latin typeface="Arial"/>
                <a:cs typeface="Arial"/>
              </a:rPr>
              <a:pPr eaLnBrk="1" hangingPunct="1"/>
              <a:t>10</a:t>
            </a:fld>
            <a:endParaRPr lang="en-US" sz="1800" dirty="0">
              <a:solidFill>
                <a:srgbClr val="000000"/>
              </a:solidFill>
              <a:latin typeface="Arial"/>
              <a:cs typeface="Arial"/>
            </a:endParaRPr>
          </a:p>
        </p:txBody>
      </p:sp>
      <p:sp>
        <p:nvSpPr>
          <p:cNvPr id="25603"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a:t>
            </a:r>
            <a:r>
              <a:rPr lang="en-US" sz="2800" b="1" dirty="0" smtClean="0">
                <a:solidFill>
                  <a:srgbClr val="000090"/>
                </a:solidFill>
                <a:ea typeface="MS PGothic" charset="0"/>
              </a:rPr>
              <a:t>, </a:t>
            </a:r>
            <a:r>
              <a:rPr lang="en-US" sz="2800" b="1" i="1" dirty="0">
                <a:solidFill>
                  <a:srgbClr val="000090"/>
                </a:solidFill>
                <a:ea typeface="MS PGothic" charset="0"/>
              </a:rPr>
              <a:t>continued</a:t>
            </a:r>
            <a:endParaRPr lang="en-US" sz="2800" b="1" dirty="0">
              <a:solidFill>
                <a:srgbClr val="000090"/>
              </a:solidFill>
              <a:ea typeface="MS PGothic" charset="0"/>
              <a:cs typeface="MS PGothic" charset="0"/>
            </a:endParaRPr>
          </a:p>
          <a:p>
            <a:pPr algn="l" eaLnBrk="1" hangingPunct="1">
              <a:defRPr/>
            </a:pPr>
            <a:endParaRPr lang="en-US" sz="1050" baseline="30000" dirty="0">
              <a:ea typeface="MS PGothic" charset="0"/>
              <a:cs typeface="MS PGothic" charset="0"/>
            </a:endParaRPr>
          </a:p>
          <a:p>
            <a:pPr marL="514350" indent="-514350" algn="l">
              <a:spcAft>
                <a:spcPts val="1200"/>
              </a:spcAft>
              <a:buFont typeface="+mj-lt"/>
              <a:buAutoNum type="arabicPeriod" startAt="4"/>
              <a:defRPr/>
            </a:pPr>
            <a:r>
              <a:rPr lang="en-US" sz="2800" b="1" dirty="0">
                <a:solidFill>
                  <a:srgbClr val="660066"/>
                </a:solidFill>
              </a:rPr>
              <a:t>Check your answer.</a:t>
            </a:r>
          </a:p>
          <a:p>
            <a:pPr lvl="1" algn="l">
              <a:defRPr/>
            </a:pPr>
            <a:r>
              <a:rPr lang="en-US" sz="2400" dirty="0">
                <a:solidFill>
                  <a:schemeClr val="tx1"/>
                </a:solidFill>
              </a:rPr>
              <a:t>Substitute 5 for the variable </a:t>
            </a:r>
            <a:r>
              <a:rPr lang="en-US" sz="2400" i="1" dirty="0">
                <a:solidFill>
                  <a:schemeClr val="tx1"/>
                </a:solidFill>
              </a:rPr>
              <a:t>x </a:t>
            </a:r>
            <a:r>
              <a:rPr lang="en-US" sz="2400" dirty="0">
                <a:solidFill>
                  <a:schemeClr val="tx1"/>
                </a:solidFill>
              </a:rPr>
              <a:t>in the original equation</a:t>
            </a:r>
            <a:r>
              <a:rPr lang="en-US" sz="2400" dirty="0" smtClean="0">
                <a:solidFill>
                  <a:schemeClr val="tx1"/>
                </a:solidFill>
              </a:rPr>
              <a:t>.</a:t>
            </a:r>
          </a:p>
          <a:p>
            <a:pPr lvl="2" algn="l">
              <a:defRPr/>
            </a:pPr>
            <a:r>
              <a:rPr lang="fr-FR" dirty="0" smtClean="0">
                <a:solidFill>
                  <a:srgbClr val="000000"/>
                </a:solidFill>
              </a:rPr>
              <a:t>4</a:t>
            </a:r>
            <a:r>
              <a:rPr lang="fr-FR" i="1" baseline="30000" dirty="0" smtClean="0">
                <a:solidFill>
                  <a:srgbClr val="000000"/>
                </a:solidFill>
              </a:rPr>
              <a:t>x</a:t>
            </a:r>
            <a:r>
              <a:rPr lang="fr-FR" i="1" dirty="0" smtClean="0">
                <a:solidFill>
                  <a:srgbClr val="000000"/>
                </a:solidFill>
              </a:rPr>
              <a:t> </a:t>
            </a:r>
            <a:r>
              <a:rPr lang="fr-FR" dirty="0">
                <a:solidFill>
                  <a:srgbClr val="000000"/>
                </a:solidFill>
              </a:rPr>
              <a:t>= 1024</a:t>
            </a:r>
          </a:p>
          <a:p>
            <a:pPr lvl="2" algn="l">
              <a:defRPr/>
            </a:pPr>
            <a:r>
              <a:rPr lang="fr-FR" dirty="0">
                <a:solidFill>
                  <a:srgbClr val="000000"/>
                </a:solidFill>
              </a:rPr>
              <a:t>4</a:t>
            </a:r>
            <a:r>
              <a:rPr lang="fr-FR" baseline="30000" dirty="0">
                <a:solidFill>
                  <a:srgbClr val="000000"/>
                </a:solidFill>
              </a:rPr>
              <a:t>5</a:t>
            </a:r>
            <a:r>
              <a:rPr lang="fr-FR" dirty="0">
                <a:solidFill>
                  <a:srgbClr val="000000"/>
                </a:solidFill>
              </a:rPr>
              <a:t> = </a:t>
            </a:r>
            <a:r>
              <a:rPr lang="fr-FR" dirty="0" smtClean="0">
                <a:solidFill>
                  <a:srgbClr val="000000"/>
                </a:solidFill>
              </a:rPr>
              <a:t>1024</a:t>
            </a:r>
          </a:p>
          <a:p>
            <a:pPr lvl="1" algn="l">
              <a:defRPr/>
            </a:pPr>
            <a:r>
              <a:rPr lang="en-US" sz="2400" dirty="0" smtClean="0">
                <a:solidFill>
                  <a:srgbClr val="000000"/>
                </a:solidFill>
              </a:rPr>
              <a:t> 1024 </a:t>
            </a:r>
            <a:r>
              <a:rPr lang="en-US" sz="2400" dirty="0">
                <a:solidFill>
                  <a:srgbClr val="000000"/>
                </a:solidFill>
              </a:rPr>
              <a:t>= </a:t>
            </a:r>
            <a:r>
              <a:rPr lang="en-US" sz="2400" dirty="0" smtClean="0">
                <a:solidFill>
                  <a:srgbClr val="000000"/>
                </a:solidFill>
              </a:rPr>
              <a:t>1024			This </a:t>
            </a:r>
            <a:r>
              <a:rPr lang="en-US" sz="2400" dirty="0">
                <a:solidFill>
                  <a:srgbClr val="000000"/>
                </a:solidFill>
              </a:rPr>
              <a:t>is a true statement.</a:t>
            </a:r>
            <a:endParaRPr lang="en-US" sz="2400" b="1" dirty="0">
              <a:solidFill>
                <a:srgbClr val="000000"/>
              </a:solidFill>
            </a:endParaRPr>
          </a:p>
        </p:txBody>
      </p:sp>
      <p:sp>
        <p:nvSpPr>
          <p:cNvPr id="2662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275744-96E9-984F-A1BF-B9FE743F5E1F}" type="slidenum">
              <a:rPr lang="en-US" sz="1800">
                <a:solidFill>
                  <a:srgbClr val="000000"/>
                </a:solidFill>
                <a:latin typeface="Arial"/>
                <a:cs typeface="Arial"/>
              </a:rPr>
              <a:pPr eaLnBrk="1" hangingPunct="1"/>
              <a:t>11</a:t>
            </a:fld>
            <a:endParaRPr lang="en-US" sz="1800" dirty="0">
              <a:solidFill>
                <a:srgbClr val="000000"/>
              </a:solidFill>
              <a:latin typeface="Arial"/>
              <a:cs typeface="Arial"/>
            </a:endParaRPr>
          </a:p>
        </p:txBody>
      </p:sp>
      <p:sp>
        <p:nvSpPr>
          <p:cNvPr id="26627"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
        <p:nvSpPr>
          <p:cNvPr id="26628"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sym typeface="Zapf Dingbats" charset="0"/>
              </a:rPr>
              <a:t>✔</a:t>
            </a:r>
            <a:endParaRPr lang="en-US" sz="9600" dirty="0">
              <a:solidFill>
                <a:srgbClr val="000090"/>
              </a:solidFill>
              <a:latin typeface="Arial"/>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12</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r>
              <a:rPr lang="en-US" dirty="0">
                <a:cs typeface="MS PGothic" charset="0"/>
              </a:rPr>
              <a:t>2.1.4: </a:t>
            </a:r>
            <a:r>
              <a:rPr lang="en-US" dirty="0"/>
              <a:t>Solving Exponential Equations</a:t>
            </a:r>
          </a:p>
          <a:p>
            <a:endParaRPr lang="en-US" dirty="0"/>
          </a:p>
        </p:txBody>
      </p:sp>
    </p:spTree>
    <p:extLst>
      <p:ext uri="{BB962C8B-B14F-4D97-AF65-F5344CB8AC3E}">
        <p14:creationId xmlns:p14="http://schemas.microsoft.com/office/powerpoint/2010/main" val="9022482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ubtitle 1"/>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Guided Practice </a:t>
            </a:r>
          </a:p>
          <a:p>
            <a:pPr algn="l" eaLnBrk="1" hangingPunct="1"/>
            <a:r>
              <a:rPr lang="en-US" sz="2800" b="1" dirty="0">
                <a:solidFill>
                  <a:srgbClr val="000090"/>
                </a:solidFill>
                <a:cs typeface="MS PGothic" charset="0"/>
              </a:rPr>
              <a:t>Example </a:t>
            </a:r>
            <a:r>
              <a:rPr lang="en-US" sz="2800" b="1" dirty="0" smtClean="0">
                <a:solidFill>
                  <a:srgbClr val="000090"/>
                </a:solidFill>
                <a:cs typeface="MS PGothic" charset="0"/>
              </a:rPr>
              <a:t>4</a:t>
            </a:r>
            <a:endParaRPr lang="en-US" dirty="0"/>
          </a:p>
          <a:p>
            <a:pPr algn="l"/>
            <a:r>
              <a:rPr lang="en-US" dirty="0"/>
              <a:t>Solve the equation 117 = 5</a:t>
            </a:r>
            <a:r>
              <a:rPr lang="en-US" baseline="30000" dirty="0"/>
              <a:t> </a:t>
            </a:r>
            <a:r>
              <a:rPr lang="en-US" i="1" baseline="30000" dirty="0"/>
              <a:t>x</a:t>
            </a:r>
            <a:r>
              <a:rPr lang="en-US" dirty="0"/>
              <a:t> – 8.</a:t>
            </a:r>
          </a:p>
        </p:txBody>
      </p:sp>
      <p:sp>
        <p:nvSpPr>
          <p:cNvPr id="37890"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7E1AE6B-5616-1C47-8D9C-B046796B0A25}" type="slidenum">
              <a:rPr lang="en-US" sz="1800">
                <a:solidFill>
                  <a:srgbClr val="000000"/>
                </a:solidFill>
                <a:latin typeface="Arial"/>
                <a:cs typeface="Arial"/>
              </a:rPr>
              <a:pPr eaLnBrk="1" hangingPunct="1"/>
              <a:t>13</a:t>
            </a:fld>
            <a:endParaRPr lang="en-US" sz="1800" dirty="0">
              <a:solidFill>
                <a:srgbClr val="000000"/>
              </a:solidFill>
              <a:latin typeface="Arial"/>
              <a:cs typeface="Arial"/>
            </a:endParaRPr>
          </a:p>
        </p:txBody>
      </p:sp>
      <p:sp>
        <p:nvSpPr>
          <p:cNvPr id="37891"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4</a:t>
            </a:r>
            <a:r>
              <a:rPr lang="en-US" sz="2800" b="1" dirty="0" smtClean="0">
                <a:solidFill>
                  <a:srgbClr val="000090"/>
                </a:solidFill>
                <a:ea typeface="MS PGothic" charset="0"/>
              </a:rPr>
              <a:t>, </a:t>
            </a:r>
            <a:r>
              <a:rPr lang="en-US" sz="2800" b="1" i="1" dirty="0">
                <a:solidFill>
                  <a:srgbClr val="000090"/>
                </a:solidFill>
                <a:ea typeface="MS PGothic" charset="0"/>
              </a:rPr>
              <a:t>continued</a:t>
            </a:r>
            <a:endParaRPr lang="en-US" sz="2800" b="1" dirty="0">
              <a:solidFill>
                <a:srgbClr val="000090"/>
              </a:solidFill>
              <a:ea typeface="MS PGothic" charset="0"/>
              <a:cs typeface="MS PGothic" charset="0"/>
            </a:endParaRPr>
          </a:p>
          <a:p>
            <a:pPr marL="514350" indent="-557784" algn="l">
              <a:buFont typeface="+mj-lt"/>
              <a:buAutoNum type="arabicPeriod"/>
              <a:defRPr/>
            </a:pPr>
            <a:r>
              <a:rPr lang="en-US" sz="2800" b="1" dirty="0">
                <a:solidFill>
                  <a:srgbClr val="660066"/>
                </a:solidFill>
              </a:rPr>
              <a:t>Begin by eliminating the subtraction of 8 from the right side of the equal sign. </a:t>
            </a:r>
            <a:endParaRPr lang="en-US" sz="2800" b="1" dirty="0" smtClean="0">
              <a:solidFill>
                <a:srgbClr val="660066"/>
              </a:solidFill>
            </a:endParaRPr>
          </a:p>
          <a:p>
            <a:pPr marL="512064" lvl="1" algn="l">
              <a:defRPr/>
            </a:pPr>
            <a:r>
              <a:rPr lang="en-US" sz="2400" dirty="0">
                <a:solidFill>
                  <a:schemeClr val="tx1"/>
                </a:solidFill>
              </a:rPr>
              <a:t>Do so by adding 8 </a:t>
            </a:r>
            <a:r>
              <a:rPr lang="en-US" sz="2400" dirty="0" smtClean="0">
                <a:solidFill>
                  <a:schemeClr val="tx1"/>
                </a:solidFill>
              </a:rPr>
              <a:t>to </a:t>
            </a:r>
            <a:r>
              <a:rPr lang="en-US" sz="2400" smtClean="0">
                <a:solidFill>
                  <a:schemeClr val="tx1"/>
                </a:solidFill>
              </a:rPr>
              <a:t>both sides of </a:t>
            </a:r>
            <a:r>
              <a:rPr lang="en-US" sz="2400" dirty="0">
                <a:solidFill>
                  <a:schemeClr val="tx1"/>
                </a:solidFill>
              </a:rPr>
              <a:t>the equation. </a:t>
            </a:r>
          </a:p>
        </p:txBody>
      </p:sp>
      <p:sp>
        <p:nvSpPr>
          <p:cNvPr id="38914"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0BC6C1B2-85A6-6E4C-8A65-81EBEFF2BA70}" type="slidenum">
              <a:rPr lang="en-US" sz="1800">
                <a:solidFill>
                  <a:srgbClr val="000000"/>
                </a:solidFill>
                <a:latin typeface="Arial"/>
                <a:cs typeface="Arial"/>
              </a:rPr>
              <a:pPr eaLnBrk="1" hangingPunct="1"/>
              <a:t>14</a:t>
            </a:fld>
            <a:endParaRPr lang="en-US" sz="1800" dirty="0">
              <a:solidFill>
                <a:srgbClr val="000000"/>
              </a:solidFill>
              <a:latin typeface="Arial"/>
              <a:cs typeface="Arial"/>
            </a:endParaRPr>
          </a:p>
        </p:txBody>
      </p:sp>
      <p:graphicFrame>
        <p:nvGraphicFramePr>
          <p:cNvPr id="38915" name="Object 1"/>
          <p:cNvGraphicFramePr>
            <a:graphicFrameLocks noChangeAspect="1"/>
          </p:cNvGraphicFramePr>
          <p:nvPr>
            <p:extLst>
              <p:ext uri="{D42A27DB-BD31-4B8C-83A1-F6EECF244321}">
                <p14:modId xmlns:p14="http://schemas.microsoft.com/office/powerpoint/2010/main" val="617383378"/>
              </p:ext>
            </p:extLst>
          </p:nvPr>
        </p:nvGraphicFramePr>
        <p:xfrm>
          <a:off x="1270000" y="2662238"/>
          <a:ext cx="1803400" cy="1295400"/>
        </p:xfrm>
        <a:graphic>
          <a:graphicData uri="http://schemas.openxmlformats.org/presentationml/2006/ole">
            <mc:AlternateContent xmlns:mc="http://schemas.openxmlformats.org/markup-compatibility/2006">
              <mc:Choice xmlns:v="urn:schemas-microsoft-com:vml" Requires="v">
                <p:oleObj spid="_x0000_s38927" name="Equation" r:id="rId3" imgW="1803400" imgH="1295400" progId="Equation.DSMT4">
                  <p:embed/>
                </p:oleObj>
              </mc:Choice>
              <mc:Fallback>
                <p:oleObj name="Equation" r:id="rId3" imgW="1803400" imgH="1295400" progId="Equation.DSMT4">
                  <p:embed/>
                  <p:pic>
                    <p:nvPicPr>
                      <p:cNvPr id="0" name="Object 1"/>
                      <p:cNvPicPr>
                        <a:picLocks noChangeAspect="1" noChangeArrowheads="1"/>
                      </p:cNvPicPr>
                      <p:nvPr/>
                    </p:nvPicPr>
                    <p:blipFill>
                      <a:blip r:embed="rId4"/>
                      <a:srcRect/>
                      <a:stretch>
                        <a:fillRect/>
                      </a:stretch>
                    </p:blipFill>
                    <p:spPr bwMode="auto">
                      <a:xfrm>
                        <a:off x="1270000" y="2662238"/>
                        <a:ext cx="1803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916"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4</a:t>
            </a:r>
            <a:r>
              <a:rPr lang="en-US" sz="2800" b="1" dirty="0">
                <a:solidFill>
                  <a:srgbClr val="000090"/>
                </a:solidFill>
                <a:ea typeface="MS PGothic" charset="0"/>
              </a:rPr>
              <a:t>, </a:t>
            </a:r>
            <a:r>
              <a:rPr lang="en-US" sz="2800" b="1" i="1" dirty="0">
                <a:solidFill>
                  <a:srgbClr val="000090"/>
                </a:solidFill>
                <a:ea typeface="MS PGothic" charset="0"/>
              </a:rPr>
              <a:t>continued</a:t>
            </a:r>
            <a:endParaRPr lang="en-US" sz="2800" b="1" dirty="0">
              <a:solidFill>
                <a:srgbClr val="000090"/>
              </a:solidFill>
              <a:ea typeface="MS PGothic" charset="0"/>
              <a:cs typeface="MS PGothic" charset="0"/>
            </a:endParaRPr>
          </a:p>
          <a:p>
            <a:pPr marL="514350" indent="-557784" algn="l">
              <a:buFont typeface="+mj-lt"/>
              <a:buAutoNum type="arabicPeriod" startAt="2"/>
              <a:defRPr/>
            </a:pPr>
            <a:r>
              <a:rPr lang="en-US" sz="2800" b="1" dirty="0" smtClean="0">
                <a:solidFill>
                  <a:srgbClr val="660066"/>
                </a:solidFill>
              </a:rPr>
              <a:t>Rewrite the base as powers of a common base.</a:t>
            </a:r>
          </a:p>
          <a:p>
            <a:pPr marL="512064" lvl="1" algn="l">
              <a:defRPr/>
            </a:pPr>
            <a:r>
              <a:rPr lang="en-US" sz="2400" dirty="0" smtClean="0">
                <a:solidFill>
                  <a:srgbClr val="000000"/>
                </a:solidFill>
                <a:cs typeface="Arial"/>
              </a:rPr>
              <a:t>125 can be written as 5 to the power of 3.</a:t>
            </a:r>
            <a:endParaRPr lang="en-US" sz="2400" dirty="0">
              <a:solidFill>
                <a:srgbClr val="000000"/>
              </a:solidFill>
              <a:cs typeface="Arial"/>
            </a:endParaRPr>
          </a:p>
        </p:txBody>
      </p:sp>
      <p:sp>
        <p:nvSpPr>
          <p:cNvPr id="39938"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F1D5F78C-F1B2-B242-9302-201DA36615BB}" type="slidenum">
              <a:rPr lang="en-US" sz="1800">
                <a:solidFill>
                  <a:srgbClr val="000000"/>
                </a:solidFill>
                <a:latin typeface="Arial"/>
                <a:cs typeface="Arial"/>
              </a:rPr>
              <a:pPr eaLnBrk="1" hangingPunct="1"/>
              <a:t>15</a:t>
            </a:fld>
            <a:endParaRPr lang="en-US" sz="1800" dirty="0">
              <a:solidFill>
                <a:srgbClr val="000000"/>
              </a:solidFill>
              <a:latin typeface="Arial"/>
              <a:cs typeface="Arial"/>
            </a:endParaRPr>
          </a:p>
        </p:txBody>
      </p:sp>
      <p:sp>
        <p:nvSpPr>
          <p:cNvPr id="39939"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4</a:t>
            </a:r>
            <a:r>
              <a:rPr lang="en-US" sz="2800" b="1" dirty="0">
                <a:solidFill>
                  <a:srgbClr val="000090"/>
                </a:solidFill>
                <a:ea typeface="MS PGothic" charset="0"/>
              </a:rPr>
              <a:t>, </a:t>
            </a:r>
            <a:r>
              <a:rPr lang="en-US" sz="2800" b="1" i="1" dirty="0">
                <a:solidFill>
                  <a:srgbClr val="000090"/>
                </a:solidFill>
                <a:ea typeface="MS PGothic" charset="0"/>
              </a:rPr>
              <a:t>continued</a:t>
            </a:r>
            <a:endParaRPr lang="en-US" sz="2800" b="1" dirty="0">
              <a:solidFill>
                <a:srgbClr val="000090"/>
              </a:solidFill>
              <a:ea typeface="MS PGothic" charset="0"/>
              <a:cs typeface="MS PGothic" charset="0"/>
            </a:endParaRPr>
          </a:p>
          <a:p>
            <a:pPr marL="514350" indent="-557784" algn="l">
              <a:buFont typeface="+mj-lt"/>
              <a:buAutoNum type="arabicPeriod" startAt="3"/>
              <a:defRPr/>
            </a:pPr>
            <a:r>
              <a:rPr lang="en-US" sz="2800" b="1" dirty="0">
                <a:solidFill>
                  <a:srgbClr val="660066"/>
                </a:solidFill>
              </a:rPr>
              <a:t>Rewrite the equation so both sides have a base of 5</a:t>
            </a:r>
            <a:r>
              <a:rPr lang="en-US" sz="2800" b="1" dirty="0" smtClean="0">
                <a:solidFill>
                  <a:srgbClr val="660066"/>
                </a:solidFill>
              </a:rPr>
              <a:t>.</a:t>
            </a:r>
          </a:p>
          <a:p>
            <a:pPr lvl="2" algn="l">
              <a:defRPr/>
            </a:pPr>
            <a:r>
              <a:rPr lang="en-US" dirty="0">
                <a:solidFill>
                  <a:schemeClr val="tx1"/>
                </a:solidFill>
              </a:rPr>
              <a:t>125 = 5</a:t>
            </a:r>
            <a:r>
              <a:rPr lang="en-US" i="1" baseline="30000" dirty="0">
                <a:solidFill>
                  <a:schemeClr val="tx1"/>
                </a:solidFill>
              </a:rPr>
              <a:t>x</a:t>
            </a:r>
          </a:p>
          <a:p>
            <a:pPr lvl="2" algn="l">
              <a:defRPr/>
            </a:pPr>
            <a:r>
              <a:rPr lang="en-US" dirty="0">
                <a:solidFill>
                  <a:schemeClr val="tx1"/>
                </a:solidFill>
              </a:rPr>
              <a:t>5</a:t>
            </a:r>
            <a:r>
              <a:rPr lang="en-US" baseline="30000" dirty="0">
                <a:solidFill>
                  <a:schemeClr val="tx1"/>
                </a:solidFill>
              </a:rPr>
              <a:t>3</a:t>
            </a:r>
            <a:r>
              <a:rPr lang="en-US" dirty="0">
                <a:solidFill>
                  <a:schemeClr val="tx1"/>
                </a:solidFill>
              </a:rPr>
              <a:t> = 5</a:t>
            </a:r>
            <a:r>
              <a:rPr lang="en-US" i="1" baseline="30000" dirty="0">
                <a:solidFill>
                  <a:schemeClr val="tx1"/>
                </a:solidFill>
              </a:rPr>
              <a:t>x</a:t>
            </a:r>
            <a:endParaRPr lang="en-US" b="1" baseline="30000" dirty="0">
              <a:solidFill>
                <a:schemeClr val="tx1"/>
              </a:solidFill>
            </a:endParaRPr>
          </a:p>
        </p:txBody>
      </p:sp>
      <p:sp>
        <p:nvSpPr>
          <p:cNvPr id="40962"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3390A92-18E4-DA4F-B868-76846E6505A7}" type="slidenum">
              <a:rPr lang="en-US" sz="1800">
                <a:solidFill>
                  <a:srgbClr val="000000"/>
                </a:solidFill>
                <a:latin typeface="Arial"/>
                <a:cs typeface="Arial"/>
              </a:rPr>
              <a:pPr eaLnBrk="1" hangingPunct="1"/>
              <a:t>16</a:t>
            </a:fld>
            <a:endParaRPr lang="en-US" sz="1800" dirty="0">
              <a:solidFill>
                <a:srgbClr val="000000"/>
              </a:solidFill>
              <a:latin typeface="Arial"/>
              <a:cs typeface="Arial"/>
            </a:endParaRPr>
          </a:p>
        </p:txBody>
      </p:sp>
      <p:sp>
        <p:nvSpPr>
          <p:cNvPr id="40963"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4</a:t>
            </a:r>
            <a:r>
              <a:rPr lang="en-US" sz="2800" b="1" dirty="0">
                <a:solidFill>
                  <a:srgbClr val="000090"/>
                </a:solidFill>
                <a:ea typeface="MS PGothic" charset="0"/>
              </a:rPr>
              <a:t>, </a:t>
            </a:r>
            <a:r>
              <a:rPr lang="en-US" sz="2800" b="1" i="1" dirty="0">
                <a:solidFill>
                  <a:srgbClr val="000090"/>
                </a:solidFill>
                <a:ea typeface="MS PGothic" charset="0"/>
              </a:rPr>
              <a:t>continued</a:t>
            </a:r>
            <a:endParaRPr lang="en-US" sz="2800" b="1" dirty="0">
              <a:solidFill>
                <a:srgbClr val="000090"/>
              </a:solidFill>
              <a:ea typeface="MS PGothic" charset="0"/>
              <a:cs typeface="MS PGothic" charset="0"/>
            </a:endParaRPr>
          </a:p>
          <a:p>
            <a:pPr marL="514350" indent="-557784" algn="l">
              <a:buFont typeface="+mj-lt"/>
              <a:buAutoNum type="arabicPeriod" startAt="4"/>
              <a:defRPr/>
            </a:pPr>
            <a:r>
              <a:rPr lang="en-US" sz="2800" b="1" dirty="0">
                <a:solidFill>
                  <a:srgbClr val="660066"/>
                </a:solidFill>
              </a:rPr>
              <a:t>Now solve for </a:t>
            </a:r>
            <a:r>
              <a:rPr lang="en-US" sz="2800" b="1" i="1" dirty="0">
                <a:solidFill>
                  <a:srgbClr val="660066"/>
                </a:solidFill>
              </a:rPr>
              <a:t>x</a:t>
            </a:r>
            <a:r>
              <a:rPr lang="en-US" sz="2800" b="1" dirty="0">
                <a:solidFill>
                  <a:srgbClr val="660066"/>
                </a:solidFill>
              </a:rPr>
              <a:t> by setting the exponents equal to each other.</a:t>
            </a:r>
            <a:r>
              <a:rPr lang="en-US" sz="2800" baseline="30000" dirty="0"/>
              <a:t> </a:t>
            </a:r>
            <a:endParaRPr lang="en-US" sz="2800" baseline="30000" dirty="0" smtClean="0"/>
          </a:p>
          <a:p>
            <a:pPr lvl="2" algn="l">
              <a:defRPr/>
            </a:pPr>
            <a:r>
              <a:rPr lang="en-US" i="1" dirty="0" smtClean="0">
                <a:solidFill>
                  <a:schemeClr val="tx1"/>
                </a:solidFill>
              </a:rPr>
              <a:t>x</a:t>
            </a:r>
            <a:r>
              <a:rPr lang="en-US" dirty="0" smtClean="0">
                <a:solidFill>
                  <a:schemeClr val="tx1"/>
                </a:solidFill>
              </a:rPr>
              <a:t> = 3</a:t>
            </a:r>
          </a:p>
          <a:p>
            <a:pPr marL="512064" lvl="1" algn="l">
              <a:defRPr/>
            </a:pPr>
            <a:r>
              <a:rPr lang="en-US" sz="2400" dirty="0">
                <a:solidFill>
                  <a:srgbClr val="000000"/>
                </a:solidFill>
              </a:rPr>
              <a:t>The solution to the equation 117 = 5</a:t>
            </a:r>
            <a:r>
              <a:rPr lang="en-US" sz="2400" i="1" baseline="30000" dirty="0">
                <a:solidFill>
                  <a:srgbClr val="000000"/>
                </a:solidFill>
              </a:rPr>
              <a:t>x</a:t>
            </a:r>
            <a:r>
              <a:rPr lang="en-US" sz="2400" dirty="0">
                <a:solidFill>
                  <a:srgbClr val="000000"/>
                </a:solidFill>
              </a:rPr>
              <a:t> – 8 is </a:t>
            </a:r>
            <a:r>
              <a:rPr lang="en-US" sz="2400" i="1" dirty="0">
                <a:solidFill>
                  <a:srgbClr val="000000"/>
                </a:solidFill>
              </a:rPr>
              <a:t>x</a:t>
            </a:r>
            <a:r>
              <a:rPr lang="en-US" sz="2400" dirty="0">
                <a:solidFill>
                  <a:srgbClr val="000000"/>
                </a:solidFill>
              </a:rPr>
              <a:t> = 3</a:t>
            </a:r>
            <a:r>
              <a:rPr lang="en-US" sz="2400" dirty="0" smtClean="0">
                <a:solidFill>
                  <a:srgbClr val="000000"/>
                </a:solidFill>
              </a:rPr>
              <a:t>.</a:t>
            </a:r>
            <a:endParaRPr lang="en-US" sz="2400" dirty="0">
              <a:solidFill>
                <a:srgbClr val="000000"/>
              </a:solidFill>
            </a:endParaRPr>
          </a:p>
        </p:txBody>
      </p:sp>
      <p:sp>
        <p:nvSpPr>
          <p:cNvPr id="4198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FA2F0C51-4211-D647-A226-6BB9DBAF9BF9}" type="slidenum">
              <a:rPr lang="en-US" sz="1800">
                <a:solidFill>
                  <a:srgbClr val="000000"/>
                </a:solidFill>
                <a:latin typeface="Arial"/>
                <a:cs typeface="Arial"/>
              </a:rPr>
              <a:pPr eaLnBrk="1" hangingPunct="1"/>
              <a:t>17</a:t>
            </a:fld>
            <a:endParaRPr lang="en-US" sz="1800" dirty="0">
              <a:solidFill>
                <a:srgbClr val="000000"/>
              </a:solidFill>
              <a:latin typeface="Arial"/>
              <a:cs typeface="Arial"/>
            </a:endParaRPr>
          </a:p>
        </p:txBody>
      </p:sp>
      <p:sp>
        <p:nvSpPr>
          <p:cNvPr id="41987"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eaLnBrk="1" hangingPunct="1">
              <a:defRPr/>
            </a:pPr>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4</a:t>
            </a:r>
            <a:r>
              <a:rPr lang="en-US" sz="2800" b="1" dirty="0">
                <a:solidFill>
                  <a:srgbClr val="000090"/>
                </a:solidFill>
                <a:ea typeface="MS PGothic" charset="0"/>
              </a:rPr>
              <a:t>, </a:t>
            </a:r>
            <a:r>
              <a:rPr lang="en-US" sz="2800" b="1" i="1" dirty="0">
                <a:solidFill>
                  <a:srgbClr val="000090"/>
                </a:solidFill>
                <a:ea typeface="MS PGothic" charset="0"/>
              </a:rPr>
              <a:t>continued</a:t>
            </a:r>
            <a:endParaRPr lang="en-US" sz="2800" b="1" dirty="0">
              <a:solidFill>
                <a:srgbClr val="000090"/>
              </a:solidFill>
              <a:ea typeface="MS PGothic" charset="0"/>
              <a:cs typeface="MS PGothic" charset="0"/>
            </a:endParaRPr>
          </a:p>
          <a:p>
            <a:pPr marL="514350" indent="-514350" algn="l">
              <a:buFont typeface="+mj-lt"/>
              <a:buAutoNum type="arabicPeriod" startAt="5"/>
              <a:defRPr/>
            </a:pPr>
            <a:r>
              <a:rPr lang="en-US" sz="2800" b="1" dirty="0" smtClean="0">
                <a:solidFill>
                  <a:srgbClr val="660066"/>
                </a:solidFill>
              </a:rPr>
              <a:t>Check your answer.</a:t>
            </a:r>
          </a:p>
          <a:p>
            <a:pPr lvl="1" algn="l">
              <a:defRPr/>
            </a:pPr>
            <a:r>
              <a:rPr lang="en-US" sz="2400" dirty="0">
                <a:solidFill>
                  <a:srgbClr val="000000"/>
                </a:solidFill>
              </a:rPr>
              <a:t>Substitute 3 for the variable </a:t>
            </a:r>
            <a:r>
              <a:rPr lang="en-US" sz="2400" i="1" dirty="0">
                <a:solidFill>
                  <a:srgbClr val="000000"/>
                </a:solidFill>
              </a:rPr>
              <a:t>x</a:t>
            </a:r>
            <a:r>
              <a:rPr lang="en-US" sz="2400" dirty="0">
                <a:solidFill>
                  <a:srgbClr val="000000"/>
                </a:solidFill>
              </a:rPr>
              <a:t> in the original equation. </a:t>
            </a:r>
            <a:endParaRPr lang="en-US" sz="2400" dirty="0" smtClean="0">
              <a:solidFill>
                <a:srgbClr val="000000"/>
              </a:solidFill>
            </a:endParaRPr>
          </a:p>
          <a:p>
            <a:pPr lvl="2" algn="l">
              <a:defRPr/>
            </a:pPr>
            <a:r>
              <a:rPr lang="fr-FR" dirty="0">
                <a:solidFill>
                  <a:srgbClr val="000000"/>
                </a:solidFill>
              </a:rPr>
              <a:t>117 = 5</a:t>
            </a:r>
            <a:r>
              <a:rPr lang="fr-FR" i="1" baseline="30000" dirty="0">
                <a:solidFill>
                  <a:srgbClr val="000000"/>
                </a:solidFill>
              </a:rPr>
              <a:t>x</a:t>
            </a:r>
            <a:r>
              <a:rPr lang="fr-FR" dirty="0">
                <a:solidFill>
                  <a:srgbClr val="000000"/>
                </a:solidFill>
              </a:rPr>
              <a:t> – 8</a:t>
            </a:r>
          </a:p>
          <a:p>
            <a:pPr lvl="2" algn="l">
              <a:defRPr/>
            </a:pPr>
            <a:r>
              <a:rPr lang="fr-FR" dirty="0">
                <a:solidFill>
                  <a:srgbClr val="000000"/>
                </a:solidFill>
              </a:rPr>
              <a:t>117 = 5</a:t>
            </a:r>
            <a:r>
              <a:rPr lang="fr-FR" baseline="30000" dirty="0">
                <a:solidFill>
                  <a:srgbClr val="000000"/>
                </a:solidFill>
              </a:rPr>
              <a:t>3</a:t>
            </a:r>
            <a:r>
              <a:rPr lang="fr-FR" dirty="0">
                <a:solidFill>
                  <a:srgbClr val="000000"/>
                </a:solidFill>
              </a:rPr>
              <a:t> – 8</a:t>
            </a:r>
          </a:p>
          <a:p>
            <a:pPr lvl="2" algn="l">
              <a:defRPr/>
            </a:pPr>
            <a:r>
              <a:rPr lang="fr-FR" dirty="0">
                <a:solidFill>
                  <a:srgbClr val="000000"/>
                </a:solidFill>
              </a:rPr>
              <a:t>117 = 125 – 8</a:t>
            </a:r>
          </a:p>
          <a:p>
            <a:pPr lvl="2" algn="l">
              <a:defRPr/>
            </a:pPr>
            <a:r>
              <a:rPr lang="fr-FR" dirty="0">
                <a:solidFill>
                  <a:srgbClr val="000000"/>
                </a:solidFill>
              </a:rPr>
              <a:t>117 = 117   This </a:t>
            </a:r>
            <a:r>
              <a:rPr lang="fr-FR" dirty="0" err="1">
                <a:solidFill>
                  <a:srgbClr val="000000"/>
                </a:solidFill>
              </a:rPr>
              <a:t>is</a:t>
            </a:r>
            <a:r>
              <a:rPr lang="fr-FR" dirty="0">
                <a:solidFill>
                  <a:srgbClr val="000000"/>
                </a:solidFill>
              </a:rPr>
              <a:t> a </a:t>
            </a:r>
            <a:r>
              <a:rPr lang="fr-FR" dirty="0" err="1">
                <a:solidFill>
                  <a:srgbClr val="000000"/>
                </a:solidFill>
              </a:rPr>
              <a:t>true</a:t>
            </a:r>
            <a:r>
              <a:rPr lang="fr-FR" dirty="0">
                <a:solidFill>
                  <a:srgbClr val="000000"/>
                </a:solidFill>
              </a:rPr>
              <a:t> </a:t>
            </a:r>
            <a:r>
              <a:rPr lang="fr-FR" dirty="0" err="1">
                <a:solidFill>
                  <a:srgbClr val="000000"/>
                </a:solidFill>
              </a:rPr>
              <a:t>statement</a:t>
            </a:r>
            <a:r>
              <a:rPr lang="fr-FR" dirty="0" smtClean="0">
                <a:solidFill>
                  <a:srgbClr val="000000"/>
                </a:solidFill>
              </a:rPr>
              <a:t>.</a:t>
            </a:r>
            <a:endParaRPr lang="fr-FR" dirty="0">
              <a:solidFill>
                <a:srgbClr val="000000"/>
              </a:solidFill>
            </a:endParaRPr>
          </a:p>
        </p:txBody>
      </p:sp>
      <p:sp>
        <p:nvSpPr>
          <p:cNvPr id="43010"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3293A52-37C1-9943-9EFF-077FD71612DF}" type="slidenum">
              <a:rPr lang="en-US" sz="1800">
                <a:solidFill>
                  <a:srgbClr val="000000"/>
                </a:solidFill>
                <a:latin typeface="Arial"/>
                <a:cs typeface="Arial"/>
              </a:rPr>
              <a:pPr eaLnBrk="1" hangingPunct="1"/>
              <a:t>18</a:t>
            </a:fld>
            <a:endParaRPr lang="en-US" sz="1800" dirty="0">
              <a:solidFill>
                <a:srgbClr val="000000"/>
              </a:solidFill>
              <a:latin typeface="Arial"/>
              <a:cs typeface="Arial"/>
            </a:endParaRPr>
          </a:p>
        </p:txBody>
      </p:sp>
      <p:sp>
        <p:nvSpPr>
          <p:cNvPr id="43011" name="TextBox 4"/>
          <p:cNvSpPr txBox="1">
            <a:spLocks noChangeArrowheads="1"/>
          </p:cNvSpPr>
          <p:nvPr/>
        </p:nvSpPr>
        <p:spPr bwMode="auto">
          <a:xfrm>
            <a:off x="6881813" y="4235450"/>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sym typeface="Zapf Dingbats" charset="0"/>
              </a:rPr>
              <a:t>✔</a:t>
            </a:r>
            <a:endParaRPr lang="en-US" sz="9600" dirty="0">
              <a:solidFill>
                <a:srgbClr val="000090"/>
              </a:solidFill>
              <a:latin typeface="Arial"/>
            </a:endParaRPr>
          </a:p>
        </p:txBody>
      </p:sp>
      <p:sp>
        <p:nvSpPr>
          <p:cNvPr id="43012"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4,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19</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r>
              <a:rPr lang="en-US" dirty="0">
                <a:cs typeface="MS PGothic" charset="0"/>
              </a:rPr>
              <a:t>2.1.4: </a:t>
            </a:r>
            <a:r>
              <a:rPr lang="en-US" dirty="0"/>
              <a:t>Solving Exponential Equations</a:t>
            </a:r>
          </a:p>
          <a:p>
            <a:endParaRPr lang="en-US" dirty="0"/>
          </a:p>
        </p:txBody>
      </p:sp>
    </p:spTree>
    <p:extLst>
      <p:ext uri="{BB962C8B-B14F-4D97-AF65-F5344CB8AC3E}">
        <p14:creationId xmlns:p14="http://schemas.microsoft.com/office/powerpoint/2010/main" val="4449565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80363" cy="4997450"/>
          </a:xfrm>
        </p:spPr>
        <p:txBody>
          <a:bodyPr rtlCol="0"/>
          <a:lstStyle/>
          <a:p>
            <a:pPr algn="l" eaLnBrk="1" fontAlgn="auto" hangingPunct="1">
              <a:spcAft>
                <a:spcPts val="0"/>
              </a:spcAft>
              <a:buFont typeface="Arial"/>
              <a:buNone/>
              <a:defRPr/>
            </a:pPr>
            <a:r>
              <a:rPr lang="en-US" sz="2800" b="1" dirty="0" smtClean="0">
                <a:ea typeface="+mn-ea"/>
              </a:rPr>
              <a:t>Key Concepts</a:t>
            </a:r>
          </a:p>
          <a:p>
            <a:pPr marL="342900" indent="-342900" algn="l">
              <a:buFont typeface="Arial"/>
              <a:buChar char="•"/>
              <a:defRPr/>
            </a:pPr>
            <a:r>
              <a:rPr lang="en-US" dirty="0" smtClean="0"/>
              <a:t>It </a:t>
            </a:r>
            <a:r>
              <a:rPr lang="en-US" dirty="0"/>
              <a:t>may help to look at the </a:t>
            </a:r>
            <a:r>
              <a:rPr lang="en-US" b="1" dirty="0"/>
              <a:t>laws of exponents</a:t>
            </a:r>
            <a:r>
              <a:rPr lang="en-US" dirty="0"/>
              <a:t>. These laws, sometimes referred to as properties, are the rules that must be followed when working with exponents. The following table summarizes these laws.</a:t>
            </a:r>
          </a:p>
        </p:txBody>
      </p:sp>
      <p:sp>
        <p:nvSpPr>
          <p:cNvPr id="17410"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030B84A-CF65-FD44-83B3-506686C713BE}" type="slidenum">
              <a:rPr lang="en-US" sz="1800">
                <a:solidFill>
                  <a:srgbClr val="000000"/>
                </a:solidFill>
                <a:latin typeface="Arial"/>
                <a:cs typeface="Arial"/>
              </a:rPr>
              <a:pPr eaLnBrk="1" hangingPunct="1"/>
              <a:t>2</a:t>
            </a:fld>
            <a:endParaRPr lang="en-US" sz="1800" dirty="0">
              <a:solidFill>
                <a:srgbClr val="000000"/>
              </a:solidFill>
              <a:latin typeface="Arial"/>
              <a:cs typeface="Arial"/>
            </a:endParaRPr>
          </a:p>
        </p:txBody>
      </p:sp>
      <p:sp>
        <p:nvSpPr>
          <p:cNvPr id="17411"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ubtitle 1"/>
          <p:cNvSpPr>
            <a:spLocks noGrp="1"/>
          </p:cNvSpPr>
          <p:nvPr>
            <p:ph type="subTitle" idx="1"/>
          </p:nvPr>
        </p:nvSpPr>
        <p:spPr>
          <a:xfrm>
            <a:off x="641350" y="641350"/>
            <a:ext cx="7854950" cy="4997450"/>
          </a:xfrm>
        </p:spPr>
        <p:txBody>
          <a:bodyPr/>
          <a:lstStyle/>
          <a:p>
            <a:pPr algn="l" eaLnBrk="1" hangingPunct="1"/>
            <a:r>
              <a:rPr lang="en-US" sz="2800" b="1" dirty="0">
                <a:cs typeface="MS PGothic" charset="0"/>
              </a:rPr>
              <a:t>Key Concepts, </a:t>
            </a:r>
            <a:r>
              <a:rPr lang="en-US" sz="2800" b="1" i="1" dirty="0">
                <a:cs typeface="MS PGothic" charset="0"/>
              </a:rPr>
              <a:t>continued</a:t>
            </a:r>
          </a:p>
          <a:p>
            <a:pPr eaLnBrk="1" hangingPunct="1">
              <a:lnSpc>
                <a:spcPct val="150000"/>
              </a:lnSpc>
            </a:pPr>
            <a:r>
              <a:rPr lang="en-US" sz="2000" b="1" dirty="0">
                <a:cs typeface="MS PGothic" charset="0"/>
              </a:rPr>
              <a:t>Laws of Exponents</a:t>
            </a:r>
          </a:p>
          <a:p>
            <a:pPr algn="l" eaLnBrk="1" hangingPunct="1"/>
            <a:endParaRPr lang="en-US" dirty="0">
              <a:cs typeface="MS PGothic" charset="0"/>
            </a:endParaRPr>
          </a:p>
          <a:p>
            <a:pPr algn="l" eaLnBrk="1" hangingPunct="1"/>
            <a:endParaRPr lang="en-US" sz="3000" b="1" dirty="0">
              <a:cs typeface="MS PGothic" charset="0"/>
            </a:endParaRPr>
          </a:p>
        </p:txBody>
      </p:sp>
      <p:sp>
        <p:nvSpPr>
          <p:cNvPr id="18434"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14E7224-7452-7541-B4EC-222EA8F08C10}" type="slidenum">
              <a:rPr lang="en-US" sz="1800">
                <a:solidFill>
                  <a:srgbClr val="000000"/>
                </a:solidFill>
                <a:latin typeface="Arial"/>
                <a:cs typeface="Arial"/>
              </a:rPr>
              <a:pPr eaLnBrk="1" hangingPunct="1"/>
              <a:t>3</a:t>
            </a:fld>
            <a:endParaRPr lang="en-US" sz="1800" dirty="0">
              <a:solidFill>
                <a:srgbClr val="000000"/>
              </a:solidFill>
              <a:latin typeface="Arial"/>
              <a:cs typeface="Arial"/>
            </a:endParaRPr>
          </a:p>
        </p:txBody>
      </p:sp>
      <p:sp>
        <p:nvSpPr>
          <p:cNvPr id="18435"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217599550"/>
              </p:ext>
            </p:extLst>
          </p:nvPr>
        </p:nvGraphicFramePr>
        <p:xfrm>
          <a:off x="641350" y="1735138"/>
          <a:ext cx="7854949" cy="3454466"/>
        </p:xfrm>
        <a:graphic>
          <a:graphicData uri="http://schemas.openxmlformats.org/drawingml/2006/table">
            <a:tbl>
              <a:tblPr firstCol="1" lastRow="1">
                <a:tableStyleId>{5C22544A-7EE6-4342-B048-85BDC9FD1C3A}</a:tableStyleId>
              </a:tblPr>
              <a:tblGrid>
                <a:gridCol w="2230379"/>
                <a:gridCol w="2812285"/>
                <a:gridCol w="2812285"/>
              </a:tblGrid>
              <a:tr h="457150">
                <a:tc>
                  <a:txBody>
                    <a:bodyPr/>
                    <a:lstStyle/>
                    <a:p>
                      <a:pPr algn="ctr"/>
                      <a:r>
                        <a:rPr lang="en-US" sz="2400" dirty="0" smtClean="0">
                          <a:solidFill>
                            <a:srgbClr val="000000"/>
                          </a:solidFill>
                          <a:latin typeface="Arial"/>
                          <a:cs typeface="Arial"/>
                        </a:rPr>
                        <a:t>Law</a:t>
                      </a:r>
                      <a:endParaRPr lang="en-US" sz="2400" dirty="0">
                        <a:solidFill>
                          <a:srgbClr val="000000"/>
                        </a:solidFill>
                        <a:latin typeface="Arial"/>
                        <a:cs typeface="Arial"/>
                      </a:endParaRP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b="1" dirty="0" smtClean="0">
                          <a:solidFill>
                            <a:srgbClr val="000000"/>
                          </a:solidFill>
                          <a:latin typeface="Arial"/>
                          <a:cs typeface="Arial"/>
                        </a:rPr>
                        <a:t>General rule</a:t>
                      </a:r>
                      <a:endParaRPr lang="en-US" sz="2400" b="1" dirty="0">
                        <a:solidFill>
                          <a:srgbClr val="000000"/>
                        </a:solidFill>
                        <a:latin typeface="Arial"/>
                        <a:cs typeface="Arial"/>
                      </a:endParaRP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400" b="1" dirty="0" smtClean="0">
                          <a:solidFill>
                            <a:srgbClr val="000000"/>
                          </a:solidFill>
                          <a:latin typeface="Arial"/>
                          <a:cs typeface="Arial"/>
                        </a:rPr>
                        <a:t>Specific example</a:t>
                      </a:r>
                      <a:endParaRPr lang="en-US" sz="2400" b="1" dirty="0">
                        <a:solidFill>
                          <a:srgbClr val="000000"/>
                        </a:solidFill>
                        <a:latin typeface="Arial"/>
                        <a:cs typeface="Arial"/>
                      </a:endParaRP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640024">
                <a:tc>
                  <a:txBody>
                    <a:bodyPr/>
                    <a:lstStyle/>
                    <a:p>
                      <a:pPr rtl="0"/>
                      <a:r>
                        <a:rPr lang="en-US" sz="1800" b="0" i="0" u="none" strike="noStrike" kern="1200" baseline="0" dirty="0" smtClean="0">
                          <a:solidFill>
                            <a:srgbClr val="000000"/>
                          </a:solidFill>
                          <a:latin typeface="Arial"/>
                          <a:ea typeface="+mn-ea"/>
                          <a:cs typeface="Arial"/>
                        </a:rPr>
                        <a:t>Multiplication of exponents</a:t>
                      </a: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US" sz="1800" b="0" i="1" u="none" strike="noStrike" kern="1200" baseline="0" dirty="0" smtClean="0">
                          <a:solidFill>
                            <a:srgbClr val="000000"/>
                          </a:solidFill>
                          <a:latin typeface="Arial"/>
                          <a:ea typeface="+mn-ea"/>
                          <a:cs typeface="Arial"/>
                        </a:rPr>
                        <a:t>b </a:t>
                      </a:r>
                      <a:r>
                        <a:rPr lang="en-US" sz="1800" b="0" i="1" u="none" strike="noStrike" kern="1200" baseline="30000" dirty="0" smtClean="0">
                          <a:solidFill>
                            <a:srgbClr val="000000"/>
                          </a:solidFill>
                          <a:latin typeface="Arial"/>
                          <a:ea typeface="+mn-ea"/>
                          <a:cs typeface="Arial"/>
                        </a:rPr>
                        <a:t>m</a:t>
                      </a:r>
                      <a:r>
                        <a:rPr lang="en-US" sz="1800" b="0" i="1" u="none" strike="noStrike" kern="1200" baseline="0" dirty="0" smtClean="0">
                          <a:solidFill>
                            <a:srgbClr val="000000"/>
                          </a:solidFill>
                          <a:latin typeface="Arial"/>
                          <a:ea typeface="+mn-ea"/>
                          <a:cs typeface="Arial"/>
                        </a:rPr>
                        <a:t> </a:t>
                      </a:r>
                      <a:r>
                        <a:rPr lang="en-US" sz="1800" b="0" i="0" u="none" strike="noStrike" kern="1200" baseline="0" dirty="0" smtClean="0">
                          <a:solidFill>
                            <a:srgbClr val="000000"/>
                          </a:solidFill>
                          <a:latin typeface="Arial"/>
                          <a:ea typeface="+mn-ea"/>
                          <a:cs typeface="Arial"/>
                        </a:rPr>
                        <a:t>• </a:t>
                      </a:r>
                      <a:r>
                        <a:rPr lang="en-US" sz="1800" b="0" i="1" u="none" strike="noStrike" kern="1200" baseline="0" dirty="0" smtClean="0">
                          <a:solidFill>
                            <a:srgbClr val="000000"/>
                          </a:solidFill>
                          <a:latin typeface="Arial"/>
                          <a:ea typeface="+mn-ea"/>
                          <a:cs typeface="Arial"/>
                        </a:rPr>
                        <a:t>b </a:t>
                      </a:r>
                      <a:r>
                        <a:rPr lang="en-US" sz="1800" b="0" i="1" u="none" strike="noStrike" kern="1200" baseline="30000" dirty="0" smtClean="0">
                          <a:solidFill>
                            <a:srgbClr val="000000"/>
                          </a:solidFill>
                          <a:latin typeface="Arial"/>
                          <a:ea typeface="+mn-ea"/>
                          <a:cs typeface="Arial"/>
                        </a:rPr>
                        <a:t>n</a:t>
                      </a:r>
                      <a:r>
                        <a:rPr lang="en-US" sz="1800" b="0" i="0" u="none" strike="noStrike" kern="1200" baseline="0" dirty="0" smtClean="0">
                          <a:solidFill>
                            <a:srgbClr val="000000"/>
                          </a:solidFill>
                          <a:latin typeface="Arial"/>
                          <a:ea typeface="+mn-ea"/>
                          <a:cs typeface="Arial"/>
                        </a:rPr>
                        <a:t> = </a:t>
                      </a:r>
                      <a:r>
                        <a:rPr lang="en-US" sz="1800" b="0" i="1" u="none" strike="noStrike" kern="1200" baseline="0" dirty="0" smtClean="0">
                          <a:solidFill>
                            <a:srgbClr val="000000"/>
                          </a:solidFill>
                          <a:latin typeface="Arial"/>
                          <a:ea typeface="+mn-ea"/>
                          <a:cs typeface="Arial"/>
                        </a:rPr>
                        <a:t>b</a:t>
                      </a:r>
                      <a:r>
                        <a:rPr lang="en-US" sz="1800" b="0" i="1" u="none" strike="noStrike" kern="1200" baseline="30000" dirty="0" smtClean="0">
                          <a:solidFill>
                            <a:srgbClr val="000000"/>
                          </a:solidFill>
                          <a:latin typeface="Arial"/>
                          <a:ea typeface="+mn-ea"/>
                          <a:cs typeface="Arial"/>
                        </a:rPr>
                        <a:t> m </a:t>
                      </a:r>
                      <a:r>
                        <a:rPr lang="en-US" sz="1800" b="0" i="0" u="none" strike="noStrike" kern="1200" baseline="30000" dirty="0" smtClean="0">
                          <a:solidFill>
                            <a:srgbClr val="000000"/>
                          </a:solidFill>
                          <a:latin typeface="Arial"/>
                          <a:ea typeface="+mn-ea"/>
                          <a:cs typeface="Arial"/>
                        </a:rPr>
                        <a:t>+ </a:t>
                      </a:r>
                      <a:r>
                        <a:rPr lang="en-US" sz="1800" b="0" i="1" u="none" strike="noStrike" kern="1200" baseline="30000" dirty="0" smtClean="0">
                          <a:solidFill>
                            <a:srgbClr val="000000"/>
                          </a:solidFill>
                          <a:latin typeface="Arial"/>
                          <a:ea typeface="+mn-ea"/>
                          <a:cs typeface="Arial"/>
                        </a:rPr>
                        <a:t>n</a:t>
                      </a: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rgbClr val="000000"/>
                          </a:solidFill>
                          <a:latin typeface="Arial"/>
                          <a:ea typeface="+mn-ea"/>
                          <a:cs typeface="Arial"/>
                        </a:rPr>
                        <a:t>4</a:t>
                      </a:r>
                      <a:r>
                        <a:rPr lang="en-US" sz="1800" b="0" i="0" u="none" strike="noStrike" kern="1200" baseline="30000" dirty="0" smtClean="0">
                          <a:solidFill>
                            <a:srgbClr val="000000"/>
                          </a:solidFill>
                          <a:latin typeface="Arial"/>
                          <a:ea typeface="+mn-ea"/>
                          <a:cs typeface="Arial"/>
                        </a:rPr>
                        <a:t>6</a:t>
                      </a:r>
                      <a:r>
                        <a:rPr lang="en-US" sz="1800" b="1" i="0" u="none" strike="noStrike" kern="1200" baseline="0" dirty="0" smtClean="0">
                          <a:solidFill>
                            <a:srgbClr val="000000"/>
                          </a:solidFill>
                          <a:latin typeface="Arial"/>
                          <a:ea typeface="+mn-ea"/>
                          <a:cs typeface="Arial"/>
                        </a:rPr>
                        <a:t> • </a:t>
                      </a:r>
                      <a:r>
                        <a:rPr lang="en-US" sz="1800" b="0" i="0" u="none" strike="noStrike" kern="1200" baseline="0" dirty="0" smtClean="0">
                          <a:solidFill>
                            <a:srgbClr val="000000"/>
                          </a:solidFill>
                          <a:latin typeface="Arial"/>
                          <a:ea typeface="+mn-ea"/>
                          <a:cs typeface="Arial"/>
                        </a:rPr>
                        <a:t>4</a:t>
                      </a:r>
                      <a:r>
                        <a:rPr lang="en-US" sz="1800" b="0" i="0" u="none" strike="noStrike" kern="1200" baseline="30000" dirty="0" smtClean="0">
                          <a:solidFill>
                            <a:srgbClr val="000000"/>
                          </a:solidFill>
                          <a:latin typeface="Arial"/>
                          <a:ea typeface="+mn-ea"/>
                          <a:cs typeface="Arial"/>
                        </a:rPr>
                        <a:t>3</a:t>
                      </a:r>
                      <a:r>
                        <a:rPr lang="en-US" sz="1800" b="0" i="0" u="none" strike="noStrike" kern="1200" baseline="0" dirty="0" smtClean="0">
                          <a:solidFill>
                            <a:srgbClr val="000000"/>
                          </a:solidFill>
                          <a:latin typeface="Arial"/>
                          <a:ea typeface="+mn-ea"/>
                          <a:cs typeface="Arial"/>
                        </a:rPr>
                        <a:t> = 4</a:t>
                      </a:r>
                      <a:r>
                        <a:rPr lang="en-US" sz="1800" b="0" i="0" u="none" strike="noStrike" kern="1200" baseline="30000" dirty="0" smtClean="0">
                          <a:solidFill>
                            <a:srgbClr val="000000"/>
                          </a:solidFill>
                          <a:latin typeface="Arial"/>
                          <a:ea typeface="+mn-ea"/>
                          <a:cs typeface="Arial"/>
                        </a:rPr>
                        <a:t>9</a:t>
                      </a: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40024">
                <a:tc>
                  <a:txBody>
                    <a:bodyPr/>
                    <a:lstStyle/>
                    <a:p>
                      <a:pPr rtl="0"/>
                      <a:r>
                        <a:rPr lang="en-US" sz="1800" b="0" i="0" u="none" strike="noStrike" kern="1200" baseline="0" dirty="0" smtClean="0">
                          <a:solidFill>
                            <a:srgbClr val="000000"/>
                          </a:solidFill>
                          <a:latin typeface="Arial"/>
                          <a:ea typeface="+mn-ea"/>
                          <a:cs typeface="Arial"/>
                        </a:rPr>
                        <a:t>Power of exponents</a:t>
                      </a: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US" sz="1800" b="0" i="0" u="none" strike="noStrike" kern="1200" baseline="0" dirty="0" smtClean="0">
                          <a:solidFill>
                            <a:srgbClr val="000000"/>
                          </a:solidFill>
                          <a:latin typeface="Arial"/>
                          <a:ea typeface="+mn-ea"/>
                          <a:cs typeface="Arial"/>
                        </a:rPr>
                        <a:t>(</a:t>
                      </a:r>
                      <a:r>
                        <a:rPr lang="en-US" sz="1800" b="0" i="1" u="none" strike="noStrike" kern="1200" baseline="0" dirty="0" smtClean="0">
                          <a:solidFill>
                            <a:srgbClr val="000000"/>
                          </a:solidFill>
                          <a:latin typeface="Arial"/>
                          <a:ea typeface="+mn-ea"/>
                          <a:cs typeface="Arial"/>
                        </a:rPr>
                        <a:t>b </a:t>
                      </a:r>
                      <a:r>
                        <a:rPr lang="en-US" sz="1800" b="0" i="1" u="none" strike="noStrike" kern="1200" baseline="30000" dirty="0" smtClean="0">
                          <a:solidFill>
                            <a:srgbClr val="000000"/>
                          </a:solidFill>
                          <a:latin typeface="Arial"/>
                          <a:ea typeface="+mn-ea"/>
                          <a:cs typeface="Arial"/>
                        </a:rPr>
                        <a:t>m</a:t>
                      </a:r>
                      <a:r>
                        <a:rPr lang="en-US" sz="1800" b="0" i="0" u="none" strike="noStrike" kern="1200" baseline="0" dirty="0" smtClean="0">
                          <a:solidFill>
                            <a:srgbClr val="000000"/>
                          </a:solidFill>
                          <a:latin typeface="Arial"/>
                          <a:ea typeface="+mn-ea"/>
                          <a:cs typeface="Arial"/>
                        </a:rPr>
                        <a:t>)</a:t>
                      </a:r>
                      <a:r>
                        <a:rPr lang="en-US" sz="1800" b="0" i="1" u="none" strike="noStrike" kern="1200" baseline="0" dirty="0" smtClean="0">
                          <a:solidFill>
                            <a:srgbClr val="000000"/>
                          </a:solidFill>
                          <a:latin typeface="Arial"/>
                          <a:ea typeface="+mn-ea"/>
                          <a:cs typeface="Arial"/>
                        </a:rPr>
                        <a:t> </a:t>
                      </a:r>
                      <a:r>
                        <a:rPr lang="en-US" sz="1800" b="0" i="1" u="none" strike="noStrike" kern="1200" baseline="30000" dirty="0" smtClean="0">
                          <a:solidFill>
                            <a:srgbClr val="000000"/>
                          </a:solidFill>
                          <a:latin typeface="Arial"/>
                          <a:ea typeface="+mn-ea"/>
                          <a:cs typeface="Arial"/>
                        </a:rPr>
                        <a:t>n</a:t>
                      </a:r>
                      <a:r>
                        <a:rPr lang="en-US" sz="1800" b="0" i="0" u="none" strike="noStrike" kern="1200" baseline="0" dirty="0" smtClean="0">
                          <a:solidFill>
                            <a:srgbClr val="000000"/>
                          </a:solidFill>
                          <a:latin typeface="Arial"/>
                          <a:ea typeface="+mn-ea"/>
                          <a:cs typeface="Arial"/>
                        </a:rPr>
                        <a:t> = </a:t>
                      </a:r>
                      <a:r>
                        <a:rPr lang="en-US" sz="1800" b="0" i="1" u="none" strike="noStrike" kern="1200" baseline="0" dirty="0" smtClean="0">
                          <a:solidFill>
                            <a:srgbClr val="000000"/>
                          </a:solidFill>
                          <a:latin typeface="Arial"/>
                          <a:ea typeface="+mn-ea"/>
                          <a:cs typeface="Arial"/>
                        </a:rPr>
                        <a:t>b </a:t>
                      </a:r>
                      <a:r>
                        <a:rPr lang="en-US" sz="1800" b="0" i="1" u="none" strike="noStrike" kern="1200" baseline="30000" dirty="0" err="1" smtClean="0">
                          <a:solidFill>
                            <a:srgbClr val="000000"/>
                          </a:solidFill>
                          <a:latin typeface="Arial"/>
                          <a:ea typeface="+mn-ea"/>
                          <a:cs typeface="Arial"/>
                        </a:rPr>
                        <a:t>mn</a:t>
                      </a:r>
                      <a:endParaRPr lang="en-US" sz="1800" b="0" i="1" u="none" strike="noStrike" kern="1200" baseline="30000" dirty="0" smtClean="0">
                        <a:solidFill>
                          <a:srgbClr val="000000"/>
                        </a:solidFill>
                        <a:latin typeface="Arial"/>
                        <a:ea typeface="+mn-ea"/>
                        <a:cs typeface="Arial"/>
                      </a:endParaRPr>
                    </a:p>
                    <a:p>
                      <a:pPr rtl="0"/>
                      <a:r>
                        <a:rPr lang="cs-CZ" sz="1800" b="0" i="0" u="none" strike="noStrike" kern="1200" baseline="0" dirty="0" smtClean="0">
                          <a:solidFill>
                            <a:srgbClr val="000000"/>
                          </a:solidFill>
                          <a:latin typeface="Arial"/>
                          <a:ea typeface="+mn-ea"/>
                          <a:cs typeface="Arial"/>
                        </a:rPr>
                        <a:t>(</a:t>
                      </a:r>
                      <a:r>
                        <a:rPr lang="cs-CZ" sz="1800" b="0" i="1" u="none" strike="noStrike" kern="1200" baseline="0" dirty="0" err="1" smtClean="0">
                          <a:solidFill>
                            <a:srgbClr val="000000"/>
                          </a:solidFill>
                          <a:latin typeface="Arial"/>
                          <a:ea typeface="+mn-ea"/>
                          <a:cs typeface="Arial"/>
                        </a:rPr>
                        <a:t>bc</a:t>
                      </a:r>
                      <a:r>
                        <a:rPr lang="cs-CZ" sz="1800" b="0" i="0" u="none" strike="noStrike" kern="1200" baseline="0" dirty="0" smtClean="0">
                          <a:solidFill>
                            <a:srgbClr val="000000"/>
                          </a:solidFill>
                          <a:latin typeface="Arial"/>
                          <a:ea typeface="+mn-ea"/>
                          <a:cs typeface="Arial"/>
                        </a:rPr>
                        <a:t>)</a:t>
                      </a:r>
                      <a:r>
                        <a:rPr lang="cs-CZ" sz="1800" b="0" i="1" u="none" strike="noStrike" kern="1200" baseline="30000" dirty="0" smtClean="0">
                          <a:solidFill>
                            <a:srgbClr val="000000"/>
                          </a:solidFill>
                          <a:latin typeface="Arial"/>
                          <a:ea typeface="+mn-ea"/>
                          <a:cs typeface="Arial"/>
                        </a:rPr>
                        <a:t> n</a:t>
                      </a:r>
                      <a:r>
                        <a:rPr lang="cs-CZ" sz="1800" b="0" i="0" u="none" strike="noStrike" kern="1200" baseline="0" dirty="0" smtClean="0">
                          <a:solidFill>
                            <a:srgbClr val="000000"/>
                          </a:solidFill>
                          <a:latin typeface="Arial"/>
                          <a:ea typeface="+mn-ea"/>
                          <a:cs typeface="Arial"/>
                        </a:rPr>
                        <a:t> = </a:t>
                      </a:r>
                      <a:r>
                        <a:rPr lang="cs-CZ" sz="1800" b="0" i="1" u="none" strike="noStrike" kern="1200" baseline="0" dirty="0" smtClean="0">
                          <a:solidFill>
                            <a:srgbClr val="000000"/>
                          </a:solidFill>
                          <a:latin typeface="Arial"/>
                          <a:ea typeface="+mn-ea"/>
                          <a:cs typeface="Arial"/>
                        </a:rPr>
                        <a:t>b </a:t>
                      </a:r>
                      <a:r>
                        <a:rPr lang="cs-CZ" sz="1800" b="0" i="1" u="none" strike="noStrike" kern="1200" baseline="30000" dirty="0" err="1" smtClean="0">
                          <a:solidFill>
                            <a:srgbClr val="000000"/>
                          </a:solidFill>
                          <a:latin typeface="Arial"/>
                          <a:ea typeface="+mn-ea"/>
                          <a:cs typeface="Arial"/>
                        </a:rPr>
                        <a:t>n</a:t>
                      </a:r>
                      <a:r>
                        <a:rPr lang="cs-CZ" sz="1800" b="0" i="1" u="none" strike="noStrike" kern="1200" baseline="0" dirty="0" err="1" smtClean="0">
                          <a:solidFill>
                            <a:srgbClr val="000000"/>
                          </a:solidFill>
                          <a:latin typeface="Arial"/>
                          <a:ea typeface="+mn-ea"/>
                          <a:cs typeface="Arial"/>
                        </a:rPr>
                        <a:t>c</a:t>
                      </a:r>
                      <a:r>
                        <a:rPr lang="cs-CZ" sz="1800" b="0" i="1" u="none" strike="noStrike" kern="1200" baseline="0" dirty="0" smtClean="0">
                          <a:solidFill>
                            <a:srgbClr val="000000"/>
                          </a:solidFill>
                          <a:latin typeface="Arial"/>
                          <a:ea typeface="+mn-ea"/>
                          <a:cs typeface="Arial"/>
                        </a:rPr>
                        <a:t>  </a:t>
                      </a:r>
                      <a:r>
                        <a:rPr lang="cs-CZ" sz="1800" b="0" i="1" u="none" strike="noStrike" kern="1200" baseline="30000" dirty="0" smtClean="0">
                          <a:solidFill>
                            <a:srgbClr val="000000"/>
                          </a:solidFill>
                          <a:latin typeface="Arial"/>
                          <a:ea typeface="+mn-ea"/>
                          <a:cs typeface="Arial"/>
                        </a:rPr>
                        <a:t>n</a:t>
                      </a:r>
                      <a:endParaRPr lang="en-US" sz="1800" baseline="30000" dirty="0">
                        <a:solidFill>
                          <a:srgbClr val="000000"/>
                        </a:solidFill>
                        <a:latin typeface="Arial"/>
                        <a:cs typeface="Arial"/>
                      </a:endParaRP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rtl="0"/>
                      <a:r>
                        <a:rPr lang="en-US" sz="1800" b="0" i="0" u="none" strike="noStrike" kern="1200" baseline="0" dirty="0" smtClean="0">
                          <a:solidFill>
                            <a:srgbClr val="000000"/>
                          </a:solidFill>
                          <a:latin typeface="Arial"/>
                          <a:ea typeface="+mn-ea"/>
                          <a:cs typeface="Arial"/>
                        </a:rPr>
                        <a:t>(4</a:t>
                      </a:r>
                      <a:r>
                        <a:rPr lang="en-US" sz="1800" b="0" i="1" u="none" strike="noStrike" kern="1200" baseline="30000" dirty="0" smtClean="0">
                          <a:solidFill>
                            <a:srgbClr val="000000"/>
                          </a:solidFill>
                          <a:latin typeface="Arial"/>
                          <a:ea typeface="+mn-ea"/>
                          <a:cs typeface="Arial"/>
                        </a:rPr>
                        <a:t> </a:t>
                      </a:r>
                      <a:r>
                        <a:rPr lang="en-US" sz="1800" b="0" i="0" u="none" strike="noStrike" kern="1200" baseline="30000" dirty="0" smtClean="0">
                          <a:solidFill>
                            <a:srgbClr val="000000"/>
                          </a:solidFill>
                          <a:latin typeface="Arial"/>
                          <a:ea typeface="+mn-ea"/>
                          <a:cs typeface="Arial"/>
                        </a:rPr>
                        <a:t>6</a:t>
                      </a:r>
                      <a:r>
                        <a:rPr lang="en-US" sz="1800" b="0" i="1" u="none" strike="noStrike" kern="1200" baseline="0" dirty="0" smtClean="0">
                          <a:solidFill>
                            <a:srgbClr val="000000"/>
                          </a:solidFill>
                          <a:latin typeface="Arial"/>
                          <a:ea typeface="+mn-ea"/>
                          <a:cs typeface="Arial"/>
                        </a:rPr>
                        <a:t> </a:t>
                      </a:r>
                      <a:r>
                        <a:rPr lang="en-US" sz="1800" b="0" i="0" u="none" strike="noStrike" kern="1200" baseline="0" dirty="0" smtClean="0">
                          <a:solidFill>
                            <a:srgbClr val="000000"/>
                          </a:solidFill>
                          <a:latin typeface="Arial"/>
                          <a:ea typeface="+mn-ea"/>
                          <a:cs typeface="Arial"/>
                        </a:rPr>
                        <a:t>)</a:t>
                      </a:r>
                      <a:r>
                        <a:rPr lang="en-US" sz="1800" b="0" i="1" u="none" strike="noStrike" kern="1200" baseline="0" dirty="0" smtClean="0">
                          <a:solidFill>
                            <a:srgbClr val="000000"/>
                          </a:solidFill>
                          <a:latin typeface="Arial"/>
                          <a:ea typeface="+mn-ea"/>
                          <a:cs typeface="Arial"/>
                        </a:rPr>
                        <a:t> </a:t>
                      </a:r>
                      <a:r>
                        <a:rPr lang="en-US" sz="1800" b="0" i="0" u="none" strike="noStrike" kern="1200" baseline="30000" dirty="0" smtClean="0">
                          <a:solidFill>
                            <a:srgbClr val="000000"/>
                          </a:solidFill>
                          <a:latin typeface="Arial"/>
                          <a:ea typeface="+mn-ea"/>
                          <a:cs typeface="Arial"/>
                        </a:rPr>
                        <a:t>3</a:t>
                      </a:r>
                      <a:r>
                        <a:rPr lang="en-US" sz="1800" b="0" i="0" u="none" strike="noStrike" kern="1200" baseline="0" dirty="0" smtClean="0">
                          <a:solidFill>
                            <a:srgbClr val="000000"/>
                          </a:solidFill>
                          <a:latin typeface="Arial"/>
                          <a:ea typeface="+mn-ea"/>
                          <a:cs typeface="Arial"/>
                        </a:rPr>
                        <a:t> = 4</a:t>
                      </a:r>
                      <a:r>
                        <a:rPr lang="en-US" sz="1100" b="0" i="1" u="none" strike="noStrike" kern="1200" baseline="0" dirty="0" smtClean="0">
                          <a:solidFill>
                            <a:srgbClr val="000000"/>
                          </a:solidFill>
                          <a:latin typeface="Arial"/>
                          <a:ea typeface="+mn-ea"/>
                          <a:cs typeface="Arial"/>
                        </a:rPr>
                        <a:t> </a:t>
                      </a:r>
                      <a:r>
                        <a:rPr lang="en-US" sz="1800" b="0" i="0" u="none" strike="noStrike" kern="1200" baseline="30000" dirty="0" smtClean="0">
                          <a:solidFill>
                            <a:srgbClr val="000000"/>
                          </a:solidFill>
                          <a:latin typeface="Arial"/>
                          <a:ea typeface="+mn-ea"/>
                          <a:cs typeface="Arial"/>
                        </a:rPr>
                        <a:t>18</a:t>
                      </a:r>
                    </a:p>
                    <a:p>
                      <a:r>
                        <a:rPr lang="en-US" sz="1800" b="0" i="0" u="none" strike="noStrike" kern="1200" baseline="0" dirty="0" smtClean="0">
                          <a:solidFill>
                            <a:srgbClr val="000000"/>
                          </a:solidFill>
                          <a:latin typeface="Arial"/>
                          <a:ea typeface="+mn-ea"/>
                          <a:cs typeface="Arial"/>
                        </a:rPr>
                        <a:t>(4 • 2)</a:t>
                      </a:r>
                      <a:r>
                        <a:rPr lang="en-US" sz="1800" b="0" i="1" u="none" strike="noStrike" kern="1200" baseline="30000" dirty="0" smtClean="0">
                          <a:solidFill>
                            <a:srgbClr val="000000"/>
                          </a:solidFill>
                          <a:latin typeface="Arial"/>
                          <a:ea typeface="+mn-ea"/>
                          <a:cs typeface="Arial"/>
                        </a:rPr>
                        <a:t> </a:t>
                      </a:r>
                      <a:r>
                        <a:rPr lang="en-US" sz="1800" b="0" i="0" u="none" strike="noStrike" kern="1200" baseline="30000" dirty="0" smtClean="0">
                          <a:solidFill>
                            <a:srgbClr val="000000"/>
                          </a:solidFill>
                          <a:latin typeface="Arial"/>
                          <a:ea typeface="+mn-ea"/>
                          <a:cs typeface="Arial"/>
                        </a:rPr>
                        <a:t>3</a:t>
                      </a:r>
                      <a:r>
                        <a:rPr lang="en-US" sz="1800" b="0" i="0" u="none" strike="noStrike" kern="1200" baseline="0" dirty="0" smtClean="0">
                          <a:solidFill>
                            <a:srgbClr val="000000"/>
                          </a:solidFill>
                          <a:latin typeface="Arial"/>
                          <a:ea typeface="+mn-ea"/>
                          <a:cs typeface="Arial"/>
                        </a:rPr>
                        <a:t> = 4</a:t>
                      </a:r>
                      <a:r>
                        <a:rPr lang="en-US" sz="1050" b="0" i="1" u="none" strike="noStrike" kern="1200" baseline="0" dirty="0" smtClean="0">
                          <a:solidFill>
                            <a:srgbClr val="000000"/>
                          </a:solidFill>
                          <a:latin typeface="Arial"/>
                          <a:ea typeface="+mn-ea"/>
                          <a:cs typeface="Arial"/>
                        </a:rPr>
                        <a:t> </a:t>
                      </a:r>
                      <a:r>
                        <a:rPr lang="en-US" sz="1800" b="0" i="0" u="none" strike="noStrike" kern="1200" baseline="30000" dirty="0" smtClean="0">
                          <a:solidFill>
                            <a:srgbClr val="000000"/>
                          </a:solidFill>
                          <a:latin typeface="Arial"/>
                          <a:ea typeface="+mn-ea"/>
                          <a:cs typeface="Arial"/>
                        </a:rPr>
                        <a:t>3</a:t>
                      </a:r>
                      <a:r>
                        <a:rPr lang="en-US" sz="1800" b="0" i="0" u="none" strike="noStrike" kern="1200" baseline="0" dirty="0" smtClean="0">
                          <a:solidFill>
                            <a:srgbClr val="000000"/>
                          </a:solidFill>
                          <a:latin typeface="Arial"/>
                          <a:ea typeface="+mn-ea"/>
                          <a:cs typeface="Arial"/>
                        </a:rPr>
                        <a:t>2</a:t>
                      </a:r>
                      <a:r>
                        <a:rPr lang="en-US" sz="800" b="0" i="1" u="none" strike="noStrike" kern="1200" baseline="0" dirty="0" smtClean="0">
                          <a:solidFill>
                            <a:srgbClr val="000000"/>
                          </a:solidFill>
                          <a:latin typeface="Arial"/>
                          <a:ea typeface="+mn-ea"/>
                          <a:cs typeface="Arial"/>
                        </a:rPr>
                        <a:t>  </a:t>
                      </a:r>
                      <a:r>
                        <a:rPr lang="en-US" sz="1800" b="0" i="0" u="none" strike="noStrike" kern="1200" baseline="30000" dirty="0" smtClean="0">
                          <a:solidFill>
                            <a:srgbClr val="000000"/>
                          </a:solidFill>
                          <a:latin typeface="Arial"/>
                          <a:ea typeface="+mn-ea"/>
                          <a:cs typeface="Arial"/>
                        </a:rPr>
                        <a:t>3</a:t>
                      </a: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40024">
                <a:tc>
                  <a:txBody>
                    <a:bodyPr/>
                    <a:lstStyle/>
                    <a:p>
                      <a:pPr rtl="0"/>
                      <a:r>
                        <a:rPr lang="en-US" sz="1800" b="0" i="0" u="none" strike="noStrike" kern="1200" baseline="0" dirty="0" smtClean="0">
                          <a:solidFill>
                            <a:srgbClr val="000000"/>
                          </a:solidFill>
                          <a:latin typeface="Arial"/>
                          <a:ea typeface="+mn-ea"/>
                          <a:cs typeface="Arial"/>
                        </a:rPr>
                        <a:t>Division of exponents</a:t>
                      </a: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800" spc="0" baseline="0" dirty="0">
                        <a:solidFill>
                          <a:srgbClr val="000000"/>
                        </a:solidFill>
                        <a:latin typeface="Arial"/>
                        <a:cs typeface="Arial"/>
                      </a:endParaRP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a:endParaRPr lang="en-US" sz="1800" spc="0" baseline="0" dirty="0">
                        <a:solidFill>
                          <a:srgbClr val="000000"/>
                        </a:solidFill>
                        <a:latin typeface="Arial"/>
                        <a:cs typeface="Arial"/>
                      </a:endParaRP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15395">
                <a:tc>
                  <a:txBody>
                    <a:bodyPr/>
                    <a:lstStyle/>
                    <a:p>
                      <a:pPr rtl="0"/>
                      <a:r>
                        <a:rPr lang="en-US" sz="1800" b="0" i="0" u="none" strike="noStrike" kern="1200" baseline="0" dirty="0" smtClean="0">
                          <a:solidFill>
                            <a:srgbClr val="000000"/>
                          </a:solidFill>
                          <a:latin typeface="Arial"/>
                          <a:ea typeface="+mn-ea"/>
                          <a:cs typeface="Arial"/>
                        </a:rPr>
                        <a:t>Exponents of zero </a:t>
                      </a: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US" sz="1800" b="0" i="1" u="none" strike="noStrike" kern="1200" baseline="0" dirty="0" smtClean="0">
                          <a:solidFill>
                            <a:srgbClr val="000000"/>
                          </a:solidFill>
                          <a:latin typeface="Arial"/>
                          <a:ea typeface="+mn-ea"/>
                          <a:cs typeface="Arial"/>
                        </a:rPr>
                        <a:t>b </a:t>
                      </a:r>
                      <a:r>
                        <a:rPr lang="en-US" sz="1800" b="0" i="0" u="none" strike="noStrike" kern="1200" baseline="30000" dirty="0" smtClean="0">
                          <a:solidFill>
                            <a:srgbClr val="000000"/>
                          </a:solidFill>
                          <a:latin typeface="Arial"/>
                          <a:ea typeface="+mn-ea"/>
                          <a:cs typeface="Arial"/>
                        </a:rPr>
                        <a:t>0</a:t>
                      </a:r>
                      <a:r>
                        <a:rPr lang="en-US" sz="1800" b="0" i="0" u="none" strike="noStrike" kern="1200" baseline="0" dirty="0" smtClean="0">
                          <a:solidFill>
                            <a:srgbClr val="000000"/>
                          </a:solidFill>
                          <a:latin typeface="Arial"/>
                          <a:ea typeface="+mn-ea"/>
                          <a:cs typeface="Arial"/>
                        </a:rPr>
                        <a:t> = 1</a:t>
                      </a: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rtl="0"/>
                      <a:r>
                        <a:rPr lang="en-US" sz="1800" b="0" i="0" u="none" strike="noStrike" kern="1200" baseline="0" dirty="0" smtClean="0">
                          <a:solidFill>
                            <a:srgbClr val="000000"/>
                          </a:solidFill>
                          <a:latin typeface="Arial"/>
                          <a:ea typeface="+mn-ea"/>
                          <a:cs typeface="Arial"/>
                        </a:rPr>
                        <a:t>4</a:t>
                      </a:r>
                      <a:r>
                        <a:rPr lang="en-US" sz="1800" b="0" i="0" u="none" strike="noStrike" kern="1200" baseline="30000" dirty="0" smtClean="0">
                          <a:solidFill>
                            <a:srgbClr val="000000"/>
                          </a:solidFill>
                          <a:latin typeface="Arial"/>
                          <a:ea typeface="+mn-ea"/>
                          <a:cs typeface="Arial"/>
                        </a:rPr>
                        <a:t>0</a:t>
                      </a:r>
                      <a:r>
                        <a:rPr lang="en-US" sz="1800" b="0" i="0" u="none" strike="noStrike" kern="1200" baseline="0" dirty="0" smtClean="0">
                          <a:solidFill>
                            <a:srgbClr val="000000"/>
                          </a:solidFill>
                          <a:latin typeface="Arial"/>
                          <a:ea typeface="+mn-ea"/>
                          <a:cs typeface="Arial"/>
                        </a:rPr>
                        <a:t> = 1</a:t>
                      </a: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61783">
                <a:tc>
                  <a:txBody>
                    <a:bodyPr/>
                    <a:lstStyle/>
                    <a:p>
                      <a:pPr rtl="0"/>
                      <a:r>
                        <a:rPr lang="en-US" sz="1800" b="0" i="0" u="none" strike="noStrike" kern="1200" baseline="0" dirty="0" smtClean="0">
                          <a:solidFill>
                            <a:srgbClr val="000000"/>
                          </a:solidFill>
                          <a:latin typeface="Arial"/>
                          <a:ea typeface="+mn-ea"/>
                          <a:cs typeface="Arial"/>
                        </a:rPr>
                        <a:t>Negative exponents</a:t>
                      </a: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aseline="0" dirty="0" smtClean="0">
                          <a:solidFill>
                            <a:srgbClr val="000000"/>
                          </a:solidFill>
                          <a:latin typeface="Arial"/>
                          <a:cs typeface="Arial"/>
                        </a:rPr>
                        <a:t>              </a:t>
                      </a:r>
                      <a:r>
                        <a:rPr lang="en-US" sz="1800" b="0" baseline="0" dirty="0" smtClean="0">
                          <a:solidFill>
                            <a:srgbClr val="000000"/>
                          </a:solidFill>
                          <a:latin typeface="Arial"/>
                          <a:cs typeface="Arial"/>
                        </a:rPr>
                        <a:t>and </a:t>
                      </a:r>
                      <a:endParaRPr lang="en-US" sz="1800" b="0" baseline="0" dirty="0">
                        <a:solidFill>
                          <a:srgbClr val="000000"/>
                        </a:solidFill>
                        <a:latin typeface="Arial"/>
                        <a:cs typeface="Arial"/>
                      </a:endParaRP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aseline="0" dirty="0" smtClean="0">
                          <a:solidFill>
                            <a:srgbClr val="000000"/>
                          </a:solidFill>
                          <a:latin typeface="Arial"/>
                          <a:cs typeface="Arial"/>
                        </a:rPr>
                        <a:t>             </a:t>
                      </a:r>
                      <a:r>
                        <a:rPr lang="en-US" sz="1800" b="0" baseline="0" dirty="0" smtClean="0">
                          <a:solidFill>
                            <a:srgbClr val="000000"/>
                          </a:solidFill>
                          <a:latin typeface="Arial"/>
                          <a:cs typeface="Arial"/>
                        </a:rPr>
                        <a:t>and</a:t>
                      </a:r>
                      <a:endParaRPr lang="en-US" sz="1800" b="0" baseline="0" dirty="0">
                        <a:solidFill>
                          <a:srgbClr val="000000"/>
                        </a:solidFill>
                        <a:latin typeface="Arial"/>
                        <a:cs typeface="Arial"/>
                      </a:endParaRPr>
                    </a:p>
                  </a:txBody>
                  <a:tcPr marL="91427" marR="91427" marT="45701" marB="45701"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graphicFrame>
        <p:nvGraphicFramePr>
          <p:cNvPr id="18466" name="Object 1"/>
          <p:cNvGraphicFramePr>
            <a:graphicFrameLocks noChangeAspect="1"/>
          </p:cNvGraphicFramePr>
          <p:nvPr>
            <p:extLst>
              <p:ext uri="{D42A27DB-BD31-4B8C-83A1-F6EECF244321}">
                <p14:modId xmlns:p14="http://schemas.microsoft.com/office/powerpoint/2010/main" val="3966628173"/>
              </p:ext>
            </p:extLst>
          </p:nvPr>
        </p:nvGraphicFramePr>
        <p:xfrm>
          <a:off x="2955925" y="3508375"/>
          <a:ext cx="876300" cy="576263"/>
        </p:xfrm>
        <a:graphic>
          <a:graphicData uri="http://schemas.openxmlformats.org/presentationml/2006/ole">
            <mc:AlternateContent xmlns:mc="http://schemas.openxmlformats.org/markup-compatibility/2006">
              <mc:Choice xmlns:v="urn:schemas-microsoft-com:vml" Requires="v">
                <p:oleObj spid="_x0000_s18512" name="Equation" r:id="rId3" imgW="1295400" imgH="850900" progId="Equation.DSMT4">
                  <p:embed/>
                </p:oleObj>
              </mc:Choice>
              <mc:Fallback>
                <p:oleObj name="Equation" r:id="rId3" imgW="1295400" imgH="850900" progId="Equation.DSMT4">
                  <p:embed/>
                  <p:pic>
                    <p:nvPicPr>
                      <p:cNvPr id="0" name="Object 1"/>
                      <p:cNvPicPr>
                        <a:picLocks noChangeAspect="1" noChangeArrowheads="1"/>
                      </p:cNvPicPr>
                      <p:nvPr/>
                    </p:nvPicPr>
                    <p:blipFill>
                      <a:blip r:embed="rId4"/>
                      <a:srcRect/>
                      <a:stretch>
                        <a:fillRect/>
                      </a:stretch>
                    </p:blipFill>
                    <p:spPr bwMode="auto">
                      <a:xfrm>
                        <a:off x="2955925" y="3508375"/>
                        <a:ext cx="87630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67" name="Object 2"/>
          <p:cNvGraphicFramePr>
            <a:graphicFrameLocks noChangeAspect="1"/>
          </p:cNvGraphicFramePr>
          <p:nvPr>
            <p:extLst>
              <p:ext uri="{D42A27DB-BD31-4B8C-83A1-F6EECF244321}">
                <p14:modId xmlns:p14="http://schemas.microsoft.com/office/powerpoint/2010/main" val="948731136"/>
              </p:ext>
            </p:extLst>
          </p:nvPr>
        </p:nvGraphicFramePr>
        <p:xfrm>
          <a:off x="5795407" y="3476625"/>
          <a:ext cx="1349375" cy="619125"/>
        </p:xfrm>
        <a:graphic>
          <a:graphicData uri="http://schemas.openxmlformats.org/presentationml/2006/ole">
            <mc:AlternateContent xmlns:mc="http://schemas.openxmlformats.org/markup-compatibility/2006">
              <mc:Choice xmlns:v="urn:schemas-microsoft-com:vml" Requires="v">
                <p:oleObj spid="_x0000_s18513" name="Equation" r:id="rId5" imgW="1828800" imgH="838200" progId="Equation.DSMT4">
                  <p:embed/>
                </p:oleObj>
              </mc:Choice>
              <mc:Fallback>
                <p:oleObj name="Equation" r:id="rId5" imgW="1828800" imgH="838200" progId="Equation.DSMT4">
                  <p:embed/>
                  <p:pic>
                    <p:nvPicPr>
                      <p:cNvPr id="0" name="Object 2"/>
                      <p:cNvPicPr>
                        <a:picLocks noChangeAspect="1" noChangeArrowheads="1"/>
                      </p:cNvPicPr>
                      <p:nvPr/>
                    </p:nvPicPr>
                    <p:blipFill>
                      <a:blip r:embed="rId6"/>
                      <a:srcRect/>
                      <a:stretch>
                        <a:fillRect/>
                      </a:stretch>
                    </p:blipFill>
                    <p:spPr bwMode="auto">
                      <a:xfrm>
                        <a:off x="5795407" y="3476625"/>
                        <a:ext cx="134937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68" name="Object 3"/>
          <p:cNvGraphicFramePr>
            <a:graphicFrameLocks noChangeAspect="1"/>
          </p:cNvGraphicFramePr>
          <p:nvPr>
            <p:extLst>
              <p:ext uri="{D42A27DB-BD31-4B8C-83A1-F6EECF244321}">
                <p14:modId xmlns:p14="http://schemas.microsoft.com/office/powerpoint/2010/main" val="1020962085"/>
              </p:ext>
            </p:extLst>
          </p:nvPr>
        </p:nvGraphicFramePr>
        <p:xfrm>
          <a:off x="2959100" y="4559300"/>
          <a:ext cx="777875" cy="603250"/>
        </p:xfrm>
        <a:graphic>
          <a:graphicData uri="http://schemas.openxmlformats.org/presentationml/2006/ole">
            <mc:AlternateContent xmlns:mc="http://schemas.openxmlformats.org/markup-compatibility/2006">
              <mc:Choice xmlns:v="urn:schemas-microsoft-com:vml" Requires="v">
                <p:oleObj spid="_x0000_s18514" name="Equation" r:id="rId7" imgW="1066800" imgH="825500" progId="Equation.DSMT4">
                  <p:embed/>
                </p:oleObj>
              </mc:Choice>
              <mc:Fallback>
                <p:oleObj name="Equation" r:id="rId7" imgW="1066800" imgH="825500" progId="Equation.DSMT4">
                  <p:embed/>
                  <p:pic>
                    <p:nvPicPr>
                      <p:cNvPr id="0" name="Object 3"/>
                      <p:cNvPicPr>
                        <a:picLocks noChangeAspect="1" noChangeArrowheads="1"/>
                      </p:cNvPicPr>
                      <p:nvPr/>
                    </p:nvPicPr>
                    <p:blipFill>
                      <a:blip r:embed="rId8"/>
                      <a:srcRect/>
                      <a:stretch>
                        <a:fillRect/>
                      </a:stretch>
                    </p:blipFill>
                    <p:spPr bwMode="auto">
                      <a:xfrm>
                        <a:off x="2959100" y="4559300"/>
                        <a:ext cx="777875"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69" name="Object 8"/>
          <p:cNvGraphicFramePr>
            <a:graphicFrameLocks noChangeAspect="1"/>
          </p:cNvGraphicFramePr>
          <p:nvPr>
            <p:extLst>
              <p:ext uri="{D42A27DB-BD31-4B8C-83A1-F6EECF244321}">
                <p14:modId xmlns:p14="http://schemas.microsoft.com/office/powerpoint/2010/main" val="2580125007"/>
              </p:ext>
            </p:extLst>
          </p:nvPr>
        </p:nvGraphicFramePr>
        <p:xfrm>
          <a:off x="4396264" y="4559300"/>
          <a:ext cx="762000" cy="603250"/>
        </p:xfrm>
        <a:graphic>
          <a:graphicData uri="http://schemas.openxmlformats.org/presentationml/2006/ole">
            <mc:AlternateContent xmlns:mc="http://schemas.openxmlformats.org/markup-compatibility/2006">
              <mc:Choice xmlns:v="urn:schemas-microsoft-com:vml" Requires="v">
                <p:oleObj spid="_x0000_s18515" name="Equation" r:id="rId9" imgW="1041400" imgH="825500" progId="Equation.DSMT4">
                  <p:embed/>
                </p:oleObj>
              </mc:Choice>
              <mc:Fallback>
                <p:oleObj name="Equation" r:id="rId9" imgW="1041400" imgH="825500" progId="Equation.DSMT4">
                  <p:embed/>
                  <p:pic>
                    <p:nvPicPr>
                      <p:cNvPr id="0" name="Object 8"/>
                      <p:cNvPicPr>
                        <a:picLocks noChangeAspect="1" noChangeArrowheads="1"/>
                      </p:cNvPicPr>
                      <p:nvPr/>
                    </p:nvPicPr>
                    <p:blipFill>
                      <a:blip r:embed="rId10"/>
                      <a:srcRect/>
                      <a:stretch>
                        <a:fillRect/>
                      </a:stretch>
                    </p:blipFill>
                    <p:spPr bwMode="auto">
                      <a:xfrm>
                        <a:off x="4396264" y="4559300"/>
                        <a:ext cx="76200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70" name="Object 9"/>
          <p:cNvGraphicFramePr>
            <a:graphicFrameLocks noChangeAspect="1"/>
          </p:cNvGraphicFramePr>
          <p:nvPr>
            <p:extLst>
              <p:ext uri="{D42A27DB-BD31-4B8C-83A1-F6EECF244321}">
                <p14:modId xmlns:p14="http://schemas.microsoft.com/office/powerpoint/2010/main" val="956616221"/>
              </p:ext>
            </p:extLst>
          </p:nvPr>
        </p:nvGraphicFramePr>
        <p:xfrm>
          <a:off x="5726113" y="4564063"/>
          <a:ext cx="779462" cy="593725"/>
        </p:xfrm>
        <a:graphic>
          <a:graphicData uri="http://schemas.openxmlformats.org/presentationml/2006/ole">
            <mc:AlternateContent xmlns:mc="http://schemas.openxmlformats.org/markup-compatibility/2006">
              <mc:Choice xmlns:v="urn:schemas-microsoft-com:vml" Requires="v">
                <p:oleObj spid="_x0000_s18516" name="Equation" r:id="rId11" imgW="1066800" imgH="812800" progId="Equation.DSMT4">
                  <p:embed/>
                </p:oleObj>
              </mc:Choice>
              <mc:Fallback>
                <p:oleObj name="Equation" r:id="rId11" imgW="1066800" imgH="812800" progId="Equation.DSMT4">
                  <p:embed/>
                  <p:pic>
                    <p:nvPicPr>
                      <p:cNvPr id="0" name="Object 9"/>
                      <p:cNvPicPr>
                        <a:picLocks noChangeAspect="1" noChangeArrowheads="1"/>
                      </p:cNvPicPr>
                      <p:nvPr/>
                    </p:nvPicPr>
                    <p:blipFill>
                      <a:blip r:embed="rId12"/>
                      <a:srcRect/>
                      <a:stretch>
                        <a:fillRect/>
                      </a:stretch>
                    </p:blipFill>
                    <p:spPr bwMode="auto">
                      <a:xfrm>
                        <a:off x="5726113" y="4564063"/>
                        <a:ext cx="779462"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71" name="Object 10"/>
          <p:cNvGraphicFramePr>
            <a:graphicFrameLocks noChangeAspect="1"/>
          </p:cNvGraphicFramePr>
          <p:nvPr>
            <p:extLst>
              <p:ext uri="{D42A27DB-BD31-4B8C-83A1-F6EECF244321}">
                <p14:modId xmlns:p14="http://schemas.microsoft.com/office/powerpoint/2010/main" val="2508730525"/>
              </p:ext>
            </p:extLst>
          </p:nvPr>
        </p:nvGraphicFramePr>
        <p:xfrm>
          <a:off x="7089478" y="4564063"/>
          <a:ext cx="758825" cy="593725"/>
        </p:xfrm>
        <a:graphic>
          <a:graphicData uri="http://schemas.openxmlformats.org/presentationml/2006/ole">
            <mc:AlternateContent xmlns:mc="http://schemas.openxmlformats.org/markup-compatibility/2006">
              <mc:Choice xmlns:v="urn:schemas-microsoft-com:vml" Requires="v">
                <p:oleObj spid="_x0000_s18517" name="Equation" r:id="rId13" imgW="1041400" imgH="812800" progId="Equation.DSMT4">
                  <p:embed/>
                </p:oleObj>
              </mc:Choice>
              <mc:Fallback>
                <p:oleObj name="Equation" r:id="rId13" imgW="1041400" imgH="812800" progId="Equation.DSMT4">
                  <p:embed/>
                  <p:pic>
                    <p:nvPicPr>
                      <p:cNvPr id="0" name="Object 10"/>
                      <p:cNvPicPr>
                        <a:picLocks noChangeAspect="1" noChangeArrowheads="1"/>
                      </p:cNvPicPr>
                      <p:nvPr/>
                    </p:nvPicPr>
                    <p:blipFill>
                      <a:blip r:embed="rId14"/>
                      <a:srcRect/>
                      <a:stretch>
                        <a:fillRect/>
                      </a:stretch>
                    </p:blipFill>
                    <p:spPr bwMode="auto">
                      <a:xfrm>
                        <a:off x="7089478" y="4564063"/>
                        <a:ext cx="7588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title 1"/>
          <p:cNvSpPr txBox="1">
            <a:spLocks/>
          </p:cNvSpPr>
          <p:nvPr/>
        </p:nvSpPr>
        <p:spPr bwMode="auto">
          <a:xfrm>
            <a:off x="641350" y="641350"/>
            <a:ext cx="7854950"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20000"/>
              </a:spcBef>
              <a:buFont typeface="Arial" charset="0"/>
              <a:buNone/>
              <a:defRPr/>
            </a:pPr>
            <a:r>
              <a:rPr lang="en-US" sz="2800" b="1" dirty="0" smtClean="0">
                <a:latin typeface="Arial"/>
                <a:cs typeface="MS PGothic" charset="0"/>
              </a:rPr>
              <a:t>Key Concepts, </a:t>
            </a:r>
            <a:r>
              <a:rPr lang="en-US" sz="2800" b="1" i="1" dirty="0" smtClean="0">
                <a:latin typeface="Arial"/>
                <a:cs typeface="MS PGothic" charset="0"/>
              </a:rPr>
              <a:t>continued</a:t>
            </a:r>
          </a:p>
          <a:p>
            <a:pPr marL="342900" indent="-342900">
              <a:spcBef>
                <a:spcPts val="500"/>
              </a:spcBef>
              <a:buFont typeface="Arial"/>
              <a:buChar char="•"/>
              <a:defRPr/>
            </a:pPr>
            <a:r>
              <a:rPr lang="en-US" dirty="0" smtClean="0">
                <a:latin typeface="Arial"/>
                <a:cs typeface="Arial"/>
              </a:rPr>
              <a:t>Keep these laws in mind when solving exponential equations.</a:t>
            </a:r>
            <a:r>
              <a:rPr lang="en-US" baseline="30000" dirty="0" smtClean="0">
                <a:latin typeface="Arial"/>
                <a:cs typeface="Arial"/>
              </a:rPr>
              <a:t> </a:t>
            </a:r>
          </a:p>
          <a:p>
            <a:pPr marL="342900" indent="-342900">
              <a:buFont typeface="Arial"/>
              <a:buChar char="•"/>
              <a:defRPr/>
            </a:pPr>
            <a:endParaRPr lang="en-US" baseline="30000" dirty="0" smtClean="0">
              <a:latin typeface="Arial"/>
              <a:cs typeface="Arial"/>
            </a:endParaRPr>
          </a:p>
          <a:p>
            <a:pPr marL="342900" indent="-342900">
              <a:buFont typeface="Arial"/>
              <a:buChar char="•"/>
              <a:defRPr/>
            </a:pPr>
            <a:r>
              <a:rPr lang="en-US" spc="-30" dirty="0" smtClean="0">
                <a:latin typeface="Arial"/>
              </a:rPr>
              <a:t>There are two forms of exponential equations. One form is used when each side of the equation can be written using the same base, such as </a:t>
            </a:r>
            <a:r>
              <a:rPr lang="en-US" i="1" spc="-30" dirty="0" err="1" smtClean="0">
                <a:latin typeface="Arial"/>
              </a:rPr>
              <a:t>a</a:t>
            </a:r>
            <a:r>
              <a:rPr lang="en-US" i="1" spc="-30" baseline="30000" dirty="0" err="1" smtClean="0">
                <a:latin typeface="Arial"/>
              </a:rPr>
              <a:t>b</a:t>
            </a:r>
            <a:r>
              <a:rPr lang="en-US" i="1" spc="-30" dirty="0" smtClean="0">
                <a:latin typeface="Arial"/>
              </a:rPr>
              <a:t> = a</a:t>
            </a:r>
            <a:r>
              <a:rPr lang="en-US" i="1" spc="-30" baseline="30000" dirty="0" smtClean="0">
                <a:latin typeface="Arial"/>
              </a:rPr>
              <a:t>c</a:t>
            </a:r>
            <a:r>
              <a:rPr lang="en-US" spc="-30" dirty="0" smtClean="0">
                <a:latin typeface="Arial"/>
              </a:rPr>
              <a:t>. In this case, </a:t>
            </a:r>
            <a:r>
              <a:rPr lang="en-US" i="1" spc="-30" dirty="0" smtClean="0">
                <a:latin typeface="Arial"/>
              </a:rPr>
              <a:t>b </a:t>
            </a:r>
            <a:r>
              <a:rPr lang="en-US" spc="-30" dirty="0" smtClean="0">
                <a:latin typeface="Arial"/>
              </a:rPr>
              <a:t>and </a:t>
            </a:r>
            <a:r>
              <a:rPr lang="en-US" i="1" spc="-30" dirty="0" smtClean="0">
                <a:latin typeface="Arial"/>
              </a:rPr>
              <a:t>c </a:t>
            </a:r>
            <a:r>
              <a:rPr lang="en-US" spc="-30" dirty="0" smtClean="0">
                <a:latin typeface="Arial"/>
              </a:rPr>
              <a:t>must be equal as long as </a:t>
            </a:r>
            <a:r>
              <a:rPr lang="en-US" i="1" spc="-30" dirty="0" smtClean="0">
                <a:latin typeface="Arial"/>
              </a:rPr>
              <a:t>a </a:t>
            </a:r>
            <a:r>
              <a:rPr lang="en-US" spc="-30" dirty="0" smtClean="0">
                <a:latin typeface="Arial"/>
              </a:rPr>
              <a:t>&gt; 0 and </a:t>
            </a:r>
            <a:r>
              <a:rPr lang="en-US" i="1" spc="-30" dirty="0" smtClean="0">
                <a:latin typeface="Arial"/>
              </a:rPr>
              <a:t>a </a:t>
            </a:r>
            <a:r>
              <a:rPr lang="en-US" spc="-30" dirty="0" smtClean="0">
                <a:latin typeface="Arial"/>
              </a:rPr>
              <a:t>≠ 1.</a:t>
            </a:r>
          </a:p>
          <a:p>
            <a:pPr marL="342900" indent="-342900">
              <a:buFont typeface="Arial"/>
              <a:buChar char="•"/>
              <a:defRPr/>
            </a:pPr>
            <a:endParaRPr lang="en-US" baseline="30000" dirty="0" smtClean="0">
              <a:latin typeface="Arial"/>
              <a:cs typeface="Arial"/>
            </a:endParaRPr>
          </a:p>
          <a:p>
            <a:pPr marL="342900" indent="-342900">
              <a:buFont typeface="Arial"/>
              <a:buChar char="•"/>
              <a:defRPr/>
            </a:pPr>
            <a:r>
              <a:rPr lang="en-US" dirty="0" smtClean="0">
                <a:latin typeface="Arial"/>
              </a:rPr>
              <a:t>The second form of exponential equations is used when it isn’t possible to write each side of the equation using the same base. How to solve this type of exponential equation will be covered in a later lesson.</a:t>
            </a:r>
            <a:endParaRPr lang="en-US" baseline="30000" dirty="0" smtClean="0">
              <a:latin typeface="Arial"/>
              <a:cs typeface="Arial"/>
            </a:endParaRPr>
          </a:p>
          <a:p>
            <a:pPr eaLnBrk="1" hangingPunct="1">
              <a:spcBef>
                <a:spcPct val="20000"/>
              </a:spcBef>
              <a:buFont typeface="Arial" charset="0"/>
              <a:buNone/>
              <a:defRPr/>
            </a:pPr>
            <a:endParaRPr lang="en-US" sz="3000" b="1" dirty="0" smtClean="0">
              <a:latin typeface="Arial"/>
              <a:cs typeface="MS PGothic" charset="0"/>
            </a:endParaRPr>
          </a:p>
        </p:txBody>
      </p:sp>
      <p:sp>
        <p:nvSpPr>
          <p:cNvPr id="19458"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8E4B87D-185C-614C-9165-AE4A91893ECE}" type="slidenum">
              <a:rPr lang="en-US" sz="1800">
                <a:solidFill>
                  <a:srgbClr val="000000"/>
                </a:solidFill>
                <a:latin typeface="Arial"/>
                <a:cs typeface="Arial"/>
              </a:rPr>
              <a:pPr eaLnBrk="1" hangingPunct="1"/>
              <a:t>4</a:t>
            </a:fld>
            <a:endParaRPr lang="en-US" sz="1800" dirty="0">
              <a:solidFill>
                <a:srgbClr val="000000"/>
              </a:solidFill>
              <a:latin typeface="Arial"/>
              <a:cs typeface="Arial"/>
            </a:endParaRPr>
          </a:p>
        </p:txBody>
      </p:sp>
      <p:sp>
        <p:nvSpPr>
          <p:cNvPr id="19459" name="Text Placeholder 3"/>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algn="l" eaLnBrk="1" hangingPunct="1">
              <a:defRPr/>
            </a:pPr>
            <a:r>
              <a:rPr lang="en-US" sz="2800" b="1" dirty="0">
                <a:cs typeface="MS PGothic" charset="0"/>
              </a:rPr>
              <a:t>Key Concepts, </a:t>
            </a:r>
            <a:r>
              <a:rPr lang="en-US" sz="2800" b="1" i="1" dirty="0" smtClean="0">
                <a:cs typeface="MS PGothic" charset="0"/>
              </a:rPr>
              <a:t>continued</a:t>
            </a:r>
          </a:p>
          <a:p>
            <a:pPr marL="457200" indent="-457200" algn="l">
              <a:buFont typeface="Arial"/>
              <a:buChar char="•"/>
              <a:defRPr/>
            </a:pPr>
            <a:r>
              <a:rPr lang="en-US" dirty="0"/>
              <a:t>Follow a few basic guidelines to solve an exponential equation where the bases of both sides </a:t>
            </a:r>
            <a:r>
              <a:rPr lang="en-US" dirty="0" smtClean="0"/>
              <a:t>of the </a:t>
            </a:r>
            <a:r>
              <a:rPr lang="en-US" dirty="0"/>
              <a:t>equation can be written so that they are equal.</a:t>
            </a:r>
            <a:endParaRPr lang="en-US" dirty="0">
              <a:cs typeface="MS PGothic" charset="0"/>
            </a:endParaRPr>
          </a:p>
          <a:p>
            <a:pPr algn="l" eaLnBrk="1" hangingPunct="1">
              <a:defRPr/>
            </a:pPr>
            <a:endParaRPr lang="en-US" b="1" dirty="0">
              <a:cs typeface="MS PGothic" charset="0"/>
            </a:endParaRPr>
          </a:p>
          <a:p>
            <a:pPr>
              <a:defRPr/>
            </a:pPr>
            <a:endParaRPr lang="en-US" dirty="0"/>
          </a:p>
        </p:txBody>
      </p:sp>
      <p:sp>
        <p:nvSpPr>
          <p:cNvPr id="20482"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2B9EC6A-382A-864D-9FDF-DF7AAB56B054}" type="slidenum">
              <a:rPr lang="en-US" sz="1800">
                <a:solidFill>
                  <a:srgbClr val="000000"/>
                </a:solidFill>
                <a:latin typeface="Arial"/>
                <a:cs typeface="Arial"/>
              </a:rPr>
              <a:pPr eaLnBrk="1" hangingPunct="1"/>
              <a:t>5</a:t>
            </a:fld>
            <a:endParaRPr lang="en-US" sz="1800" dirty="0">
              <a:solidFill>
                <a:srgbClr val="000000"/>
              </a:solidFill>
              <a:latin typeface="Arial"/>
              <a:cs typeface="Arial"/>
            </a:endParaRPr>
          </a:p>
        </p:txBody>
      </p:sp>
      <p:graphicFrame>
        <p:nvGraphicFramePr>
          <p:cNvPr id="7" name="Table 6"/>
          <p:cNvGraphicFramePr>
            <a:graphicFrameLocks noGrp="1"/>
          </p:cNvGraphicFramePr>
          <p:nvPr/>
        </p:nvGraphicFramePr>
        <p:xfrm>
          <a:off x="1179513" y="2506663"/>
          <a:ext cx="7316787" cy="2378075"/>
        </p:xfrm>
        <a:graphic>
          <a:graphicData uri="http://schemas.openxmlformats.org/drawingml/2006/table">
            <a:tbl>
              <a:tblPr firstCol="1" lastRow="1">
                <a:tableStyleId>{5C22544A-7EE6-4342-B048-85BDC9FD1C3A}</a:tableStyleId>
              </a:tblPr>
              <a:tblGrid>
                <a:gridCol w="7316787"/>
              </a:tblGrid>
              <a:tr h="457358">
                <a:tc>
                  <a:txBody>
                    <a:bodyPr/>
                    <a:lstStyle/>
                    <a:p>
                      <a:pPr algn="l"/>
                      <a:r>
                        <a:rPr lang="en-US" sz="2400" b="1" i="0" u="none" strike="noStrike" kern="1200" baseline="0" dirty="0" smtClean="0">
                          <a:solidFill>
                            <a:srgbClr val="000000"/>
                          </a:solidFill>
                          <a:latin typeface="Arial"/>
                          <a:ea typeface="+mn-ea"/>
                          <a:cs typeface="+mn-cs"/>
                        </a:rPr>
                        <a:t>Solving Exponential Equations</a:t>
                      </a:r>
                      <a:endParaRPr lang="en-US" sz="2400" dirty="0">
                        <a:solidFill>
                          <a:srgbClr val="000000"/>
                        </a:solidFill>
                        <a:latin typeface="Arial"/>
                        <a:cs typeface="Arial"/>
                      </a:endParaRPr>
                    </a:p>
                  </a:txBody>
                  <a:tcPr marL="91452" marR="91452" marT="45759" marB="45759"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920717">
                <a:tc>
                  <a:txBody>
                    <a:bodyPr/>
                    <a:lstStyle/>
                    <a:p>
                      <a:pPr marL="342900" indent="-342900">
                        <a:buFont typeface="+mj-lt"/>
                        <a:buAutoNum type="arabicPeriod"/>
                      </a:pPr>
                      <a:r>
                        <a:rPr lang="en-US" sz="2400" b="0" i="0" u="none" strike="noStrike" kern="1200" baseline="0" dirty="0" smtClean="0">
                          <a:solidFill>
                            <a:srgbClr val="000000"/>
                          </a:solidFill>
                          <a:latin typeface="Arial"/>
                          <a:ea typeface="+mn-ea"/>
                          <a:cs typeface="+mn-cs"/>
                        </a:rPr>
                        <a:t>Rewrite the bases as powers of a common base.</a:t>
                      </a:r>
                    </a:p>
                    <a:p>
                      <a:pPr marL="342900" indent="-342900">
                        <a:buFont typeface="+mj-lt"/>
                        <a:buAutoNum type="arabicPeriod"/>
                      </a:pPr>
                      <a:r>
                        <a:rPr lang="en-US" sz="2400" b="0" i="0" u="none" strike="noStrike" kern="1200" baseline="0" dirty="0" smtClean="0">
                          <a:solidFill>
                            <a:srgbClr val="000000"/>
                          </a:solidFill>
                          <a:latin typeface="Arial"/>
                          <a:ea typeface="+mn-ea"/>
                          <a:cs typeface="+mn-cs"/>
                        </a:rPr>
                        <a:t>Substitute the rewritten bases into the original equation.</a:t>
                      </a:r>
                    </a:p>
                    <a:p>
                      <a:pPr marL="342900" indent="-342900">
                        <a:buFont typeface="+mj-lt"/>
                        <a:buAutoNum type="arabicPeriod"/>
                      </a:pPr>
                      <a:r>
                        <a:rPr lang="en-US" sz="2400" b="0" i="0" u="none" strike="noStrike" kern="1200" baseline="0" dirty="0" smtClean="0">
                          <a:solidFill>
                            <a:srgbClr val="000000"/>
                          </a:solidFill>
                          <a:latin typeface="Arial"/>
                          <a:ea typeface="+mn-ea"/>
                          <a:cs typeface="+mn-cs"/>
                        </a:rPr>
                        <a:t>Simplify exponents. </a:t>
                      </a:r>
                    </a:p>
                    <a:p>
                      <a:pPr marL="342900" indent="-342900">
                        <a:buFont typeface="+mj-lt"/>
                        <a:buAutoNum type="arabicPeriod"/>
                      </a:pPr>
                      <a:r>
                        <a:rPr lang="en-US" sz="2400" b="0" i="0" u="none" strike="noStrike" kern="1200" baseline="0" dirty="0" smtClean="0">
                          <a:solidFill>
                            <a:srgbClr val="000000"/>
                          </a:solidFill>
                          <a:latin typeface="Arial"/>
                          <a:ea typeface="+mn-ea"/>
                          <a:cs typeface="+mn-cs"/>
                        </a:rPr>
                        <a:t>Solve for the variable.</a:t>
                      </a:r>
                      <a:endParaRPr lang="en-US" sz="2400" dirty="0">
                        <a:solidFill>
                          <a:srgbClr val="000000"/>
                        </a:solidFill>
                        <a:latin typeface="Arial"/>
                        <a:cs typeface="Arial"/>
                      </a:endParaRPr>
                    </a:p>
                  </a:txBody>
                  <a:tcPr marL="91452" marR="91452" marT="45759" marB="45759"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0491" name="Text Placeholder 3"/>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algn="l"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lgn="l">
              <a:buFont typeface="Arial"/>
              <a:buChar char="•"/>
              <a:defRPr/>
            </a:pPr>
            <a:r>
              <a:rPr lang="en-US" dirty="0"/>
              <a:t>attempting to solve an exponential equation as if it is a linear </a:t>
            </a:r>
            <a:r>
              <a:rPr lang="en-US" dirty="0" smtClean="0"/>
              <a:t>equation</a:t>
            </a:r>
          </a:p>
          <a:p>
            <a:pPr marL="342900" indent="-342900" algn="l">
              <a:buFont typeface="Arial"/>
              <a:buChar char="•"/>
              <a:defRPr/>
            </a:pPr>
            <a:endParaRPr lang="en-US" dirty="0"/>
          </a:p>
          <a:p>
            <a:pPr marL="342900" indent="-342900" algn="l">
              <a:buFont typeface="Arial"/>
              <a:buChar char="•"/>
              <a:defRPr/>
            </a:pPr>
            <a:r>
              <a:rPr lang="en-US" dirty="0" smtClean="0"/>
              <a:t>not </a:t>
            </a:r>
            <a:r>
              <a:rPr lang="en-US" dirty="0"/>
              <a:t>finding a common base prior to attempting to solve the </a:t>
            </a:r>
            <a:r>
              <a:rPr lang="en-US" dirty="0" smtClean="0"/>
              <a:t>equation</a:t>
            </a:r>
          </a:p>
          <a:p>
            <a:pPr algn="l">
              <a:defRPr/>
            </a:pPr>
            <a:endParaRPr lang="en-US" dirty="0"/>
          </a:p>
          <a:p>
            <a:pPr marL="342900" indent="-342900" algn="l">
              <a:buFont typeface="Arial"/>
              <a:buChar char="•"/>
              <a:defRPr/>
            </a:pPr>
            <a:r>
              <a:rPr lang="en-US" dirty="0" smtClean="0"/>
              <a:t>misidentifying </a:t>
            </a:r>
            <a:r>
              <a:rPr lang="en-US" dirty="0"/>
              <a:t>the common base</a:t>
            </a:r>
            <a:endParaRPr lang="en-US" dirty="0">
              <a:ea typeface="+mn-ea"/>
            </a:endParaRPr>
          </a:p>
        </p:txBody>
      </p:sp>
      <p:sp>
        <p:nvSpPr>
          <p:cNvPr id="21506"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031622E7-9AC8-CC4E-A6AF-6F056C225790}" type="slidenum">
              <a:rPr lang="en-US" sz="1800">
                <a:solidFill>
                  <a:srgbClr val="000000"/>
                </a:solidFill>
                <a:latin typeface="Arial"/>
                <a:cs typeface="Arial"/>
              </a:rPr>
              <a:pPr eaLnBrk="1" hangingPunct="1"/>
              <a:t>6</a:t>
            </a:fld>
            <a:endParaRPr lang="en-US" sz="1800" dirty="0">
              <a:solidFill>
                <a:srgbClr val="000000"/>
              </a:solidFill>
              <a:latin typeface="Arial"/>
              <a:cs typeface="Arial"/>
            </a:endParaRPr>
          </a:p>
        </p:txBody>
      </p:sp>
      <p:sp>
        <p:nvSpPr>
          <p:cNvPr id="21507" name="Text Placeholder 4"/>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6950075" cy="4997450"/>
          </a:xfrm>
        </p:spPr>
        <p:txBody>
          <a:bodyPr/>
          <a:lstStyle/>
          <a:p>
            <a:pPr algn="l" eaLnBrk="1" hangingPunct="1"/>
            <a:r>
              <a:rPr lang="en-US" sz="2800" b="1" dirty="0">
                <a:cs typeface="MS PGothic" charset="0"/>
              </a:rPr>
              <a:t>Guided Practice</a:t>
            </a:r>
            <a:endParaRPr lang="en-US" sz="2000" dirty="0">
              <a:cs typeface="MS PGothic" charset="0"/>
            </a:endParaRPr>
          </a:p>
          <a:p>
            <a:pPr algn="l" eaLnBrk="1" hangingPunct="1"/>
            <a:r>
              <a:rPr lang="en-US" sz="2800" b="1" dirty="0">
                <a:solidFill>
                  <a:srgbClr val="000090"/>
                </a:solidFill>
                <a:cs typeface="MS PGothic" charset="0"/>
              </a:rPr>
              <a:t>Example 1</a:t>
            </a:r>
          </a:p>
          <a:p>
            <a:endParaRPr lang="en-US" baseline="30000" dirty="0"/>
          </a:p>
          <a:p>
            <a:pPr algn="l"/>
            <a:r>
              <a:rPr lang="fr-FR" dirty="0" err="1"/>
              <a:t>Solve</a:t>
            </a:r>
            <a:r>
              <a:rPr lang="fr-FR" dirty="0"/>
              <a:t> 4</a:t>
            </a:r>
            <a:r>
              <a:rPr lang="fr-FR" i="1" baseline="30000" dirty="0"/>
              <a:t>x</a:t>
            </a:r>
            <a:r>
              <a:rPr lang="fr-FR" i="1" dirty="0"/>
              <a:t> </a:t>
            </a:r>
            <a:r>
              <a:rPr lang="fr-FR" dirty="0"/>
              <a:t>= 1024.</a:t>
            </a:r>
            <a:endParaRPr lang="en-US" dirty="0"/>
          </a:p>
        </p:txBody>
      </p:sp>
      <p:sp>
        <p:nvSpPr>
          <p:cNvPr id="22530"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5CC4BAC-6EFA-114F-8D0F-3E75210EC931}" type="slidenum">
              <a:rPr lang="en-US" sz="1800">
                <a:solidFill>
                  <a:srgbClr val="000000"/>
                </a:solidFill>
                <a:latin typeface="Arial"/>
                <a:cs typeface="Arial"/>
              </a:rPr>
              <a:pPr eaLnBrk="1" hangingPunct="1"/>
              <a:t>7</a:t>
            </a:fld>
            <a:endParaRPr lang="en-US" sz="1800" dirty="0">
              <a:solidFill>
                <a:srgbClr val="000000"/>
              </a:solidFill>
              <a:latin typeface="Arial"/>
              <a:cs typeface="Arial"/>
            </a:endParaRPr>
          </a:p>
        </p:txBody>
      </p:sp>
      <p:sp>
        <p:nvSpPr>
          <p:cNvPr id="22531"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ubtitle 1"/>
          <p:cNvSpPr>
            <a:spLocks noGrp="1"/>
          </p:cNvSpPr>
          <p:nvPr>
            <p:ph type="subTitle" idx="1"/>
          </p:nvPr>
        </p:nvSpPr>
        <p:spPr>
          <a:xfrm>
            <a:off x="641350" y="641350"/>
            <a:ext cx="8008938" cy="4856163"/>
          </a:xfrm>
        </p:spPr>
        <p:txBody>
          <a:bodyPr/>
          <a:lstStyle/>
          <a:p>
            <a:pPr algn="l" eaLnBrk="1" hangingPunct="1">
              <a:defRPr/>
            </a:pPr>
            <a:r>
              <a:rPr lang="en-US" sz="2800" b="1" dirty="0">
                <a:ea typeface="MS PGothic" charset="0"/>
              </a:rPr>
              <a:t>Guided Practice: </a:t>
            </a:r>
            <a:r>
              <a:rPr lang="en-US" sz="2800" b="1" dirty="0">
                <a:solidFill>
                  <a:srgbClr val="000090"/>
                </a:solidFill>
                <a:ea typeface="MS PGothic" charset="0"/>
              </a:rPr>
              <a:t>Example 1, </a:t>
            </a:r>
            <a:r>
              <a:rPr lang="en-US" sz="2800" b="1" i="1" dirty="0">
                <a:solidFill>
                  <a:srgbClr val="000090"/>
                </a:solidFill>
                <a:ea typeface="MS PGothic" charset="0"/>
              </a:rPr>
              <a:t>continued</a:t>
            </a:r>
            <a:endParaRPr lang="en-US" sz="2800" b="1" dirty="0">
              <a:solidFill>
                <a:srgbClr val="000090"/>
              </a:solidFill>
              <a:ea typeface="MS PGothic" charset="0"/>
            </a:endParaRPr>
          </a:p>
          <a:p>
            <a:pPr algn="l" eaLnBrk="1" hangingPunct="1">
              <a:defRPr/>
            </a:pPr>
            <a:endParaRPr lang="en-US" sz="1100" baseline="30000" dirty="0">
              <a:ea typeface="MS PGothic" charset="0"/>
            </a:endParaRPr>
          </a:p>
          <a:p>
            <a:pPr marL="512064" indent="-557784" algn="l">
              <a:buFont typeface="+mj-lt"/>
              <a:buAutoNum type="arabicPeriod"/>
              <a:defRPr/>
            </a:pPr>
            <a:r>
              <a:rPr lang="en-US" sz="2800" b="1" spc="-130" dirty="0">
                <a:solidFill>
                  <a:srgbClr val="660066"/>
                </a:solidFill>
              </a:rPr>
              <a:t>Rewrite the base as powers of a common base.</a:t>
            </a:r>
            <a:endParaRPr lang="en-US" b="1" spc="-130" dirty="0" smtClean="0">
              <a:solidFill>
                <a:srgbClr val="660066"/>
              </a:solidFill>
            </a:endParaRPr>
          </a:p>
          <a:p>
            <a:pPr marL="512064" lvl="1" algn="l">
              <a:defRPr/>
            </a:pPr>
            <a:r>
              <a:rPr lang="en-US" sz="2400" dirty="0">
                <a:solidFill>
                  <a:schemeClr val="tx1"/>
                </a:solidFill>
              </a:rPr>
              <a:t>You may not recognize right away if it is possible to write 1,024 as </a:t>
            </a:r>
            <a:r>
              <a:rPr lang="en-US" sz="2400" dirty="0" smtClean="0">
                <a:solidFill>
                  <a:schemeClr val="tx1"/>
                </a:solidFill>
              </a:rPr>
              <a:t>an exponential </a:t>
            </a:r>
            <a:r>
              <a:rPr lang="en-US" sz="2400" dirty="0">
                <a:solidFill>
                  <a:schemeClr val="tx1"/>
                </a:solidFill>
              </a:rPr>
              <a:t>expression with a base of 4. Begin by finding values </a:t>
            </a:r>
            <a:r>
              <a:rPr lang="en-US" sz="2400" dirty="0" smtClean="0">
                <a:solidFill>
                  <a:schemeClr val="tx1"/>
                </a:solidFill>
              </a:rPr>
              <a:t>of powers </a:t>
            </a:r>
            <a:r>
              <a:rPr lang="en-US" sz="2400" dirty="0">
                <a:solidFill>
                  <a:schemeClr val="tx1"/>
                </a:solidFill>
              </a:rPr>
              <a:t>of 4 to see if it is possible</a:t>
            </a:r>
            <a:r>
              <a:rPr lang="en-US" sz="2400" dirty="0" smtClean="0">
                <a:solidFill>
                  <a:schemeClr val="tx1"/>
                </a:solidFill>
              </a:rPr>
              <a:t>.</a:t>
            </a:r>
          </a:p>
          <a:p>
            <a:pPr lvl="2" algn="l">
              <a:defRPr/>
            </a:pPr>
            <a:r>
              <a:rPr lang="en-US" dirty="0">
                <a:solidFill>
                  <a:srgbClr val="000000"/>
                </a:solidFill>
              </a:rPr>
              <a:t>4</a:t>
            </a:r>
            <a:r>
              <a:rPr lang="en-US" baseline="30000" dirty="0">
                <a:solidFill>
                  <a:srgbClr val="000000"/>
                </a:solidFill>
              </a:rPr>
              <a:t>1</a:t>
            </a:r>
            <a:r>
              <a:rPr lang="en-US" dirty="0">
                <a:solidFill>
                  <a:srgbClr val="000000"/>
                </a:solidFill>
              </a:rPr>
              <a:t> = </a:t>
            </a:r>
            <a:r>
              <a:rPr lang="en-US" dirty="0" smtClean="0">
                <a:solidFill>
                  <a:srgbClr val="000000"/>
                </a:solidFill>
              </a:rPr>
              <a:t>4							</a:t>
            </a:r>
            <a:r>
              <a:rPr lang="en-US" dirty="0">
                <a:solidFill>
                  <a:srgbClr val="000000"/>
                </a:solidFill>
              </a:rPr>
              <a:t>4</a:t>
            </a:r>
            <a:r>
              <a:rPr lang="en-US" baseline="30000" dirty="0">
                <a:solidFill>
                  <a:srgbClr val="000000"/>
                </a:solidFill>
              </a:rPr>
              <a:t>4</a:t>
            </a:r>
            <a:r>
              <a:rPr lang="en-US" dirty="0">
                <a:solidFill>
                  <a:srgbClr val="000000"/>
                </a:solidFill>
              </a:rPr>
              <a:t> = </a:t>
            </a:r>
            <a:r>
              <a:rPr lang="en-US" dirty="0" smtClean="0">
                <a:solidFill>
                  <a:srgbClr val="000000"/>
                </a:solidFill>
              </a:rPr>
              <a:t>256</a:t>
            </a:r>
            <a:endParaRPr lang="en-US" dirty="0">
              <a:solidFill>
                <a:srgbClr val="000000"/>
              </a:solidFill>
            </a:endParaRPr>
          </a:p>
          <a:p>
            <a:pPr lvl="2" algn="l">
              <a:defRPr/>
            </a:pPr>
            <a:r>
              <a:rPr lang="en-US" dirty="0">
                <a:solidFill>
                  <a:srgbClr val="000000"/>
                </a:solidFill>
              </a:rPr>
              <a:t>4</a:t>
            </a:r>
            <a:r>
              <a:rPr lang="en-US" baseline="30000" dirty="0">
                <a:solidFill>
                  <a:srgbClr val="000000"/>
                </a:solidFill>
              </a:rPr>
              <a:t>2</a:t>
            </a:r>
            <a:r>
              <a:rPr lang="en-US" dirty="0">
                <a:solidFill>
                  <a:srgbClr val="000000"/>
                </a:solidFill>
              </a:rPr>
              <a:t> = </a:t>
            </a:r>
            <a:r>
              <a:rPr lang="en-US" dirty="0" smtClean="0">
                <a:solidFill>
                  <a:srgbClr val="000000"/>
                </a:solidFill>
              </a:rPr>
              <a:t>16						4</a:t>
            </a:r>
            <a:r>
              <a:rPr lang="en-US" baseline="30000" dirty="0" smtClean="0">
                <a:solidFill>
                  <a:srgbClr val="000000"/>
                </a:solidFill>
              </a:rPr>
              <a:t>5</a:t>
            </a:r>
            <a:r>
              <a:rPr lang="en-US" dirty="0" smtClean="0">
                <a:solidFill>
                  <a:srgbClr val="000000"/>
                </a:solidFill>
              </a:rPr>
              <a:t> </a:t>
            </a:r>
            <a:r>
              <a:rPr lang="en-US" dirty="0">
                <a:solidFill>
                  <a:srgbClr val="000000"/>
                </a:solidFill>
              </a:rPr>
              <a:t>= 1024</a:t>
            </a:r>
          </a:p>
          <a:p>
            <a:pPr lvl="2" algn="l">
              <a:defRPr/>
            </a:pPr>
            <a:r>
              <a:rPr lang="en-US" dirty="0" smtClean="0">
                <a:solidFill>
                  <a:srgbClr val="000000"/>
                </a:solidFill>
              </a:rPr>
              <a:t>4</a:t>
            </a:r>
            <a:r>
              <a:rPr lang="en-US" baseline="30000" dirty="0" smtClean="0">
                <a:solidFill>
                  <a:srgbClr val="000000"/>
                </a:solidFill>
              </a:rPr>
              <a:t>3</a:t>
            </a:r>
            <a:r>
              <a:rPr lang="en-US" dirty="0" smtClean="0">
                <a:solidFill>
                  <a:srgbClr val="000000"/>
                </a:solidFill>
              </a:rPr>
              <a:t> </a:t>
            </a:r>
            <a:r>
              <a:rPr lang="en-US" dirty="0">
                <a:solidFill>
                  <a:srgbClr val="000000"/>
                </a:solidFill>
              </a:rPr>
              <a:t>= 64</a:t>
            </a:r>
          </a:p>
          <a:p>
            <a:pPr marL="512064" lvl="1" algn="l">
              <a:defRPr/>
            </a:pPr>
            <a:r>
              <a:rPr lang="en-US" sz="2400" dirty="0" smtClean="0">
                <a:solidFill>
                  <a:srgbClr val="000000"/>
                </a:solidFill>
              </a:rPr>
              <a:t>We </a:t>
            </a:r>
            <a:r>
              <a:rPr lang="en-US" sz="2400" dirty="0">
                <a:solidFill>
                  <a:srgbClr val="000000"/>
                </a:solidFill>
              </a:rPr>
              <a:t>now know that it is possible to write 1,024 as a power of 4.</a:t>
            </a:r>
          </a:p>
        </p:txBody>
      </p:sp>
      <p:sp>
        <p:nvSpPr>
          <p:cNvPr id="2355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71B2E87-A52E-2342-876A-3FB218EB47AE}" type="slidenum">
              <a:rPr lang="en-US" sz="1800">
                <a:solidFill>
                  <a:srgbClr val="000000"/>
                </a:solidFill>
                <a:latin typeface="Arial"/>
                <a:cs typeface="Arial"/>
              </a:rPr>
              <a:pPr eaLnBrk="1" hangingPunct="1"/>
              <a:t>8</a:t>
            </a:fld>
            <a:endParaRPr lang="en-US" sz="1800" dirty="0">
              <a:solidFill>
                <a:srgbClr val="000000"/>
              </a:solidFill>
              <a:latin typeface="Arial"/>
              <a:cs typeface="Arial"/>
            </a:endParaRPr>
          </a:p>
        </p:txBody>
      </p:sp>
      <p:sp>
        <p:nvSpPr>
          <p:cNvPr id="23555"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MS PGothic" charset="0"/>
              </a:rPr>
              <a:t>Guided Practice: </a:t>
            </a:r>
            <a:r>
              <a:rPr lang="en-US" sz="2800" b="1" dirty="0">
                <a:solidFill>
                  <a:srgbClr val="000090"/>
                </a:solidFill>
                <a:ea typeface="MS PGothic" charset="0"/>
              </a:rPr>
              <a:t>Example 1, </a:t>
            </a:r>
            <a:r>
              <a:rPr lang="en-US" sz="2800" b="1" i="1" dirty="0" smtClean="0">
                <a:solidFill>
                  <a:srgbClr val="000090"/>
                </a:solidFill>
                <a:ea typeface="MS PGothic" charset="0"/>
              </a:rPr>
              <a:t>continued</a:t>
            </a:r>
            <a:endParaRPr lang="en-US" sz="2800" b="1" dirty="0">
              <a:solidFill>
                <a:srgbClr val="000090"/>
              </a:solidFill>
              <a:ea typeface="MS PGothic" charset="0"/>
            </a:endParaRPr>
          </a:p>
          <a:p>
            <a:pPr algn="l" eaLnBrk="1" hangingPunct="1">
              <a:defRPr/>
            </a:pPr>
            <a:endParaRPr lang="en-US" sz="1100" baseline="30000" dirty="0">
              <a:ea typeface="MS PGothic" charset="0"/>
            </a:endParaRPr>
          </a:p>
          <a:p>
            <a:pPr marL="512064" indent="-557784" algn="l">
              <a:buFont typeface="+mj-lt"/>
              <a:buAutoNum type="arabicPeriod" startAt="2"/>
              <a:defRPr/>
            </a:pPr>
            <a:r>
              <a:rPr lang="en-US" sz="2800" b="1" dirty="0">
                <a:solidFill>
                  <a:srgbClr val="660066"/>
                </a:solidFill>
              </a:rPr>
              <a:t>Rewrite the equation so that both sides have a base of 4.</a:t>
            </a:r>
            <a:endParaRPr lang="en-US" sz="2800" b="1" dirty="0" smtClean="0">
              <a:solidFill>
                <a:srgbClr val="660066"/>
              </a:solidFill>
              <a:ea typeface="MS PGothic" charset="0"/>
            </a:endParaRPr>
          </a:p>
          <a:p>
            <a:pPr lvl="2" algn="l">
              <a:defRPr/>
            </a:pPr>
            <a:r>
              <a:rPr lang="fr-FR" dirty="0" smtClean="0">
                <a:solidFill>
                  <a:schemeClr val="tx1"/>
                </a:solidFill>
              </a:rPr>
              <a:t>4</a:t>
            </a:r>
            <a:r>
              <a:rPr lang="fr-FR" i="1" baseline="30000" dirty="0" smtClean="0">
                <a:solidFill>
                  <a:schemeClr val="tx1"/>
                </a:solidFill>
              </a:rPr>
              <a:t>x</a:t>
            </a:r>
            <a:r>
              <a:rPr lang="fr-FR" i="1" dirty="0" smtClean="0">
                <a:solidFill>
                  <a:schemeClr val="tx1"/>
                </a:solidFill>
              </a:rPr>
              <a:t> </a:t>
            </a:r>
            <a:r>
              <a:rPr lang="fr-FR" dirty="0">
                <a:solidFill>
                  <a:schemeClr val="tx1"/>
                </a:solidFill>
              </a:rPr>
              <a:t>= </a:t>
            </a:r>
            <a:r>
              <a:rPr lang="fr-FR" dirty="0" smtClean="0">
                <a:solidFill>
                  <a:schemeClr val="tx1"/>
                </a:solidFill>
              </a:rPr>
              <a:t>4</a:t>
            </a:r>
            <a:r>
              <a:rPr lang="fr-FR" baseline="30000" dirty="0" smtClean="0">
                <a:solidFill>
                  <a:schemeClr val="tx1"/>
                </a:solidFill>
              </a:rPr>
              <a:t>5</a:t>
            </a:r>
            <a:endParaRPr lang="en-US" baseline="30000" dirty="0">
              <a:solidFill>
                <a:schemeClr val="tx1"/>
              </a:solidFill>
              <a:cs typeface="Arial"/>
            </a:endParaRPr>
          </a:p>
          <a:p>
            <a:pPr lvl="1" algn="l">
              <a:defRPr/>
            </a:pPr>
            <a:endParaRPr lang="en-US" sz="2400" dirty="0">
              <a:solidFill>
                <a:schemeClr val="tx1"/>
              </a:solidFill>
            </a:endParaRPr>
          </a:p>
        </p:txBody>
      </p:sp>
      <p:sp>
        <p:nvSpPr>
          <p:cNvPr id="24578"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2D3A237-D607-A547-93AE-1DCDC83462D5}" type="slidenum">
              <a:rPr lang="en-US" sz="1800">
                <a:solidFill>
                  <a:srgbClr val="000000"/>
                </a:solidFill>
                <a:latin typeface="Arial"/>
                <a:cs typeface="Arial"/>
              </a:rPr>
              <a:pPr eaLnBrk="1" hangingPunct="1"/>
              <a:t>9</a:t>
            </a:fld>
            <a:endParaRPr lang="en-US" sz="1800" dirty="0">
              <a:solidFill>
                <a:srgbClr val="000000"/>
              </a:solidFill>
              <a:latin typeface="Arial"/>
              <a:cs typeface="Arial"/>
            </a:endParaRPr>
          </a:p>
        </p:txBody>
      </p:sp>
      <p:sp>
        <p:nvSpPr>
          <p:cNvPr id="24579" name="Text Placeholder 2"/>
          <p:cNvSpPr>
            <a:spLocks noGrp="1"/>
          </p:cNvSpPr>
          <p:nvPr>
            <p:ph type="body" sz="quarter" idx="10"/>
          </p:nvPr>
        </p:nvSpPr>
        <p:spPr>
          <a:xfrm>
            <a:off x="1016000" y="6245225"/>
            <a:ext cx="5530850" cy="265113"/>
          </a:xfrm>
        </p:spPr>
        <p:txBody>
          <a:bodyPr/>
          <a:lstStyle/>
          <a:p>
            <a:pPr eaLnBrk="1" hangingPunct="1">
              <a:spcBef>
                <a:spcPct val="0"/>
              </a:spcBef>
            </a:pPr>
            <a:r>
              <a:rPr lang="en-US" dirty="0">
                <a:cs typeface="MS PGothic" charset="0"/>
              </a:rPr>
              <a:t>2.1.4: </a:t>
            </a:r>
            <a:r>
              <a:rPr lang="en-US" dirty="0"/>
              <a:t>Solving Exponential Equations</a:t>
            </a:r>
          </a:p>
          <a:p>
            <a:pPr eaLnBrk="1" hangingPunct="1">
              <a:spcBef>
                <a:spcPct val="0"/>
              </a:spcBef>
            </a:pPr>
            <a:endParaRPr lang="en-US" dirty="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oordinate Algebra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Instruction TEMPLATE.potx</Template>
  <TotalTime>7466</TotalTime>
  <Words>815</Words>
  <Application>Microsoft Macintosh PowerPoint</Application>
  <PresentationFormat>On-screen Show (4:3)</PresentationFormat>
  <Paragraphs>143</Paragraphs>
  <Slides>19</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Coordinate Algebra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Martie Harmon</cp:lastModifiedBy>
  <cp:revision>126</cp:revision>
  <cp:lastPrinted>2012-03-22T14:14:30Z</cp:lastPrinted>
  <dcterms:created xsi:type="dcterms:W3CDTF">2012-02-22T19:14:19Z</dcterms:created>
  <dcterms:modified xsi:type="dcterms:W3CDTF">2012-09-19T14:33:50Z</dcterms:modified>
  <cp:category/>
</cp:coreProperties>
</file>