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7" r:id="rId2"/>
    <p:sldId id="266" r:id="rId3"/>
    <p:sldId id="268" r:id="rId4"/>
    <p:sldId id="269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C7B39F01-2A80-534E-A30D-BD4A80E83009}" type="datetimeFigureOut">
              <a:rPr lang="en-US">
                <a:latin typeface="Arial"/>
                <a:cs typeface="Arial"/>
              </a:rPr>
              <a:pPr>
                <a:defRPr/>
              </a:pPr>
              <a:t>6/5/12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DA5AC5C8-C15D-C84B-9256-F5A47CD2205C}" type="slidenum">
              <a:rPr lang="en-US">
                <a:latin typeface="Arial"/>
                <a:cs typeface="Arial"/>
              </a:rPr>
              <a:pPr>
                <a:defRPr/>
              </a:pPr>
              <a:t>‹#›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35886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9947A7F4-4817-0C48-83DC-2ED7979F37DE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45C677B5-BECF-1042-9FA3-6B36BAD46AE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5047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>
                <a:solidFill>
                  <a:srgbClr val="3366FF"/>
                </a:solidFill>
              </a:rPr>
              <a:t>http://</a:t>
            </a:r>
            <a:r>
              <a:rPr lang="en-US" u="none" dirty="0" err="1" smtClean="0">
                <a:solidFill>
                  <a:srgbClr val="3366FF"/>
                </a:solidFill>
              </a:rPr>
              <a:t>walch.com</a:t>
            </a:r>
            <a:r>
              <a:rPr lang="en-US" u="none" dirty="0" smtClean="0">
                <a:solidFill>
                  <a:srgbClr val="3366FF"/>
                </a:solidFill>
              </a:rPr>
              <a:t>/</a:t>
            </a:r>
            <a:r>
              <a:rPr lang="en-US" u="none" dirty="0" err="1" smtClean="0">
                <a:solidFill>
                  <a:srgbClr val="3366FF"/>
                </a:solidFill>
              </a:rPr>
              <a:t>wu</a:t>
            </a:r>
            <a:r>
              <a:rPr lang="en-US" u="none" dirty="0" smtClean="0">
                <a:solidFill>
                  <a:srgbClr val="3366FF"/>
                </a:solidFill>
              </a:rPr>
              <a:t>/CAU2L1S3BeatlesBirthday</a:t>
            </a:r>
            <a:endParaRPr lang="en-US" u="none" dirty="0">
              <a:solidFill>
                <a:srgbClr val="3366FF"/>
              </a:solidFill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9F1348C-6410-B245-85A7-48FD687EAB6C}" type="slidenum">
              <a:rPr lang="en-US" sz="1200">
                <a:latin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/>
              <a:t>Common Core Georgia Performance Standard: </a:t>
            </a:r>
            <a:r>
              <a:rPr lang="en-US" dirty="0"/>
              <a:t>MCC9–12.A.REI.3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269F200-044B-854D-B613-DAEFCA442ED0}" type="slidenum">
              <a:rPr lang="en-US" sz="1200">
                <a:latin typeface="Arial"/>
                <a:cs typeface="Arial"/>
              </a:rPr>
              <a:pPr eaLnBrk="1" hangingPunct="1"/>
              <a:t>2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173A89F-2E73-BC4E-BA4B-39387A1A2A83}" type="slidenum">
              <a:rPr lang="en-US" sz="1200">
                <a:latin typeface="Arial"/>
                <a:cs typeface="Arial"/>
              </a:rPr>
              <a:pPr eaLnBrk="1" hangingPunct="1"/>
              <a:t>3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Connection to the Lesson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Students will continue to find solutions to inequalities and apply their knowledge to more complex inequalities.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7291061-5E00-F145-8267-2C6C73D23E2C}" type="slidenum">
              <a:rPr lang="en-US" sz="1200">
                <a:latin typeface="Arial"/>
                <a:cs typeface="Arial"/>
              </a:rPr>
              <a:pPr eaLnBrk="1" hangingPunct="1"/>
              <a:t>4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378250F6-F2CD-3E43-A816-19C1884C6ED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86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0E126-48F9-AC4D-AC38-C2AB0BEB9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189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729D7-C8DC-7147-AE58-F1E4E6A792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927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D2668-DA52-FD4D-ABB2-66B91D89C1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614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B277-BC37-F24A-9674-DFC199BE5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44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5CDAA-D19F-6749-9B12-3026E45469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538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D1E53-7C3F-3F47-8304-167F5C0B1B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36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AE0CC-F7F9-4643-AB57-365FC48E11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508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FD869-41B7-2C49-86D6-4C0988455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42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40223-E867-AA43-9C85-268758CA77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75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0D614-EE40-0E47-94A5-6CB874B263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190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6CD3905-04BB-974C-B6A1-1CB11239165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Arial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Arial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Arial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2L1S3BeatlesBirthday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2.1.3: Solving Linear Inequalities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98C9C4-1780-9142-8E93-6A5859A227A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2.1.3: Solving Linear Inequalities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592137" y="641350"/>
            <a:ext cx="7910679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Luc received $50 from his grandparents for his birthday. He makes $75 each week as a cashier at </a:t>
            </a:r>
            <a:r>
              <a:rPr lang="en-US" dirty="0" smtClean="0">
                <a:latin typeface="Arial"/>
                <a:cs typeface="Arial"/>
              </a:rPr>
              <a:t>the supermarket</a:t>
            </a:r>
            <a:r>
              <a:rPr lang="en-US" dirty="0">
                <a:latin typeface="Arial"/>
                <a:cs typeface="Arial"/>
              </a:rPr>
              <a:t>. Since his birthday, he has saved more than enough money to buy a game system that costs $450.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592138" y="2555875"/>
            <a:ext cx="78073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</a:rPr>
              <a:t>How many weeks ago was Luc’s birthday?</a:t>
            </a:r>
          </a:p>
          <a:p>
            <a:pPr>
              <a:buFont typeface="Calibri" charset="0"/>
              <a:buAutoNum type="arabicPeriod"/>
            </a:pPr>
            <a:endParaRPr lang="en-US" dirty="0">
              <a:latin typeface="Arial"/>
            </a:endParaRPr>
          </a:p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</a:rPr>
              <a:t>After purchasing the game system, will Luc have any money left over? How do you know?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92D9DB-6622-9646-BC27-5F8D490800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/>
            </a:pPr>
            <a:r>
              <a:rPr lang="en-US" dirty="0"/>
              <a:t>How many weeks ago was Luc’s birthday?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Set up and solve an inequality to find how many weeks ago Luc had his birthday.</a:t>
            </a:r>
          </a:p>
          <a:p>
            <a:pPr lvl="2" algn="l"/>
            <a:r>
              <a:rPr lang="pl-PL" dirty="0">
                <a:solidFill>
                  <a:srgbClr val="660066"/>
                </a:solidFill>
              </a:rPr>
              <a:t>50 + 75</a:t>
            </a:r>
            <a:r>
              <a:rPr lang="pl-PL" i="1" dirty="0">
                <a:solidFill>
                  <a:srgbClr val="660066"/>
                </a:solidFill>
              </a:rPr>
              <a:t>w </a:t>
            </a:r>
            <a:r>
              <a:rPr lang="pl-PL" dirty="0">
                <a:solidFill>
                  <a:srgbClr val="660066"/>
                </a:solidFill>
              </a:rPr>
              <a:t>&gt; 450</a:t>
            </a:r>
          </a:p>
          <a:p>
            <a:pPr lvl="2" algn="l"/>
            <a:r>
              <a:rPr lang="pl-PL" dirty="0">
                <a:solidFill>
                  <a:srgbClr val="660066"/>
                </a:solidFill>
              </a:rPr>
              <a:t>75</a:t>
            </a:r>
            <a:r>
              <a:rPr lang="pl-PL" i="1" dirty="0">
                <a:solidFill>
                  <a:srgbClr val="660066"/>
                </a:solidFill>
              </a:rPr>
              <a:t>w </a:t>
            </a:r>
            <a:r>
              <a:rPr lang="pl-PL" dirty="0">
                <a:solidFill>
                  <a:srgbClr val="660066"/>
                </a:solidFill>
              </a:rPr>
              <a:t>&gt; 400</a:t>
            </a:r>
          </a:p>
          <a:p>
            <a:pPr lvl="2" algn="l"/>
            <a:endParaRPr lang="en-US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Luc is paid for whole weeks of work, not partial weeks, so round up to the nearest whole week. 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Luc has been saving for at least 6 weeks.</a:t>
            </a:r>
          </a:p>
        </p:txBody>
      </p:sp>
      <p:sp>
        <p:nvSpPr>
          <p:cNvPr id="1945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2.1.3: Solving Linear Inequalities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CF5185-EBA8-1B4D-852A-C795CC4844D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494335"/>
              </p:ext>
            </p:extLst>
          </p:nvPr>
        </p:nvGraphicFramePr>
        <p:xfrm>
          <a:off x="1603375" y="2792413"/>
          <a:ext cx="9525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8" name="Equation" r:id="rId4" imgW="952500" imgH="355600" progId="Equation.DSMT4">
                  <p:embed/>
                </p:oleObj>
              </mc:Choice>
              <mc:Fallback>
                <p:oleObj name="Equation" r:id="rId4" imgW="952500" imgH="355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75" y="2792413"/>
                        <a:ext cx="9525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 startAt="2"/>
            </a:pPr>
            <a:r>
              <a:rPr lang="en-US" dirty="0"/>
              <a:t>After purchasing the game system, will Luc have any money left over? How do you know?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If Luc saved his wages of $75 a week for 6 weeks, he would have saved $450 plus the $50 from his grandparents, for a total of $500. 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game system costs $450, so Luc would have $50 left after his purchase.</a:t>
            </a: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2.1.3: Solving Linear Inequalities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E6AC073-9270-DF4D-B4FE-BC0BD0403C9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1651</TotalTime>
  <Words>284</Words>
  <Application>Microsoft Macintosh PowerPoint</Application>
  <PresentationFormat>On-screen Show (4:3)</PresentationFormat>
  <Paragraphs>31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67</cp:revision>
  <dcterms:created xsi:type="dcterms:W3CDTF">2012-02-22T19:14:19Z</dcterms:created>
  <dcterms:modified xsi:type="dcterms:W3CDTF">2012-06-05T18:19:50Z</dcterms:modified>
  <cp:category/>
</cp:coreProperties>
</file>