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2.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Lst>
  <p:notesMasterIdLst>
    <p:notesMasterId r:id="rId26"/>
  </p:notesMasterIdLst>
  <p:handoutMasterIdLst>
    <p:handoutMasterId r:id="rId27"/>
  </p:handoutMasterIdLst>
  <p:sldIdLst>
    <p:sldId id="256" r:id="rId2"/>
    <p:sldId id="258" r:id="rId3"/>
    <p:sldId id="259" r:id="rId4"/>
    <p:sldId id="257" r:id="rId5"/>
    <p:sldId id="287" r:id="rId6"/>
    <p:sldId id="288" r:id="rId7"/>
    <p:sldId id="289" r:id="rId8"/>
    <p:sldId id="290" r:id="rId9"/>
    <p:sldId id="261" r:id="rId10"/>
    <p:sldId id="262" r:id="rId11"/>
    <p:sldId id="263" r:id="rId12"/>
    <p:sldId id="265" r:id="rId13"/>
    <p:sldId id="293" r:id="rId14"/>
    <p:sldId id="294" r:id="rId15"/>
    <p:sldId id="295" r:id="rId16"/>
    <p:sldId id="299" r:id="rId17"/>
    <p:sldId id="300" r:id="rId18"/>
    <p:sldId id="266" r:id="rId19"/>
    <p:sldId id="267" r:id="rId20"/>
    <p:sldId id="268" r:id="rId21"/>
    <p:sldId id="296" r:id="rId22"/>
    <p:sldId id="297" r:id="rId23"/>
    <p:sldId id="298" r:id="rId24"/>
    <p:sldId id="301" r:id="rId2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p:scale>
          <a:sx n="100" d="100"/>
          <a:sy n="100" d="100"/>
        </p:scale>
        <p:origin x="-128" y="-808"/>
      </p:cViewPr>
      <p:guideLst>
        <p:guide orient="horz" pos="1968"/>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1" Type="http://schemas.openxmlformats.org/officeDocument/2006/relationships/image" Target="../media/image7.emf"/><Relationship Id="rId2"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 Id="rId2"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ea typeface="MS PGothic" charset="0"/>
                <a:cs typeface="MS PGothic" charset="0"/>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Myriad pro" charset="0"/>
                <a:ea typeface="MS PGothic" charset="0"/>
                <a:cs typeface="MS PGothic" charset="0"/>
              </a:defRPr>
            </a:lvl1pPr>
          </a:lstStyle>
          <a:p>
            <a:fld id="{60B60B91-77B6-3A4D-8AE6-CE8F8302FBF6}" type="datetime1">
              <a:rPr lang="en-US">
                <a:latin typeface="Arial"/>
              </a:rPr>
              <a:pPr/>
              <a:t>9/19/12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ea typeface="MS PGothic" charset="0"/>
                <a:cs typeface="MS PGothic" charset="0"/>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Myriad pro" charset="0"/>
                <a:ea typeface="MS PGothic" charset="0"/>
                <a:cs typeface="MS PGothic" charset="0"/>
              </a:defRPr>
            </a:lvl1pPr>
          </a:lstStyle>
          <a:p>
            <a:fld id="{4280CA3C-CC5B-B642-854E-6A496BFD0F1F}" type="slidenum">
              <a:rPr lang="en-US">
                <a:latin typeface="Arial"/>
              </a:rPr>
              <a:pPr/>
              <a:t>‹#›</a:t>
            </a:fld>
            <a:endParaRPr lang="en-US" dirty="0">
              <a:latin typeface="Arial"/>
            </a:endParaRPr>
          </a:p>
        </p:txBody>
      </p:sp>
    </p:spTree>
    <p:extLst>
      <p:ext uri="{BB962C8B-B14F-4D97-AF65-F5344CB8AC3E}">
        <p14:creationId xmlns:p14="http://schemas.microsoft.com/office/powerpoint/2010/main" val="2410074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ea typeface="MS PGothic" charset="0"/>
                <a:cs typeface="MS PGothic" charset="0"/>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a:ea typeface="MS PGothic" charset="0"/>
                <a:cs typeface="MS PGothic" charset="0"/>
              </a:defRPr>
            </a:lvl1pPr>
          </a:lstStyle>
          <a:p>
            <a:fld id="{CFF49850-62F0-BF46-A5FA-A5C2918C55BB}" type="datetime1">
              <a:rPr lang="en-US" smtClean="0"/>
              <a:pPr/>
              <a:t>9/19/12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ea typeface="MS PGothic" charset="0"/>
                <a:cs typeface="MS PGothic" charset="0"/>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a:ea typeface="MS PGothic" charset="0"/>
                <a:cs typeface="MS PGothic" charset="0"/>
              </a:defRPr>
            </a:lvl1pPr>
          </a:lstStyle>
          <a:p>
            <a:fld id="{3212A139-50D2-8F4C-AB6A-517FADA20E42}" type="slidenum">
              <a:rPr lang="en-US" smtClean="0"/>
              <a:pPr/>
              <a:t>‹#›</a:t>
            </a:fld>
            <a:endParaRPr lang="en-US" dirty="0"/>
          </a:p>
        </p:txBody>
      </p:sp>
    </p:spTree>
    <p:extLst>
      <p:ext uri="{BB962C8B-B14F-4D97-AF65-F5344CB8AC3E}">
        <p14:creationId xmlns:p14="http://schemas.microsoft.com/office/powerpoint/2010/main" val="2612614399"/>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Arial"/>
        <a:cs typeface="Arial"/>
      </a:defRPr>
    </a:lvl1pPr>
    <a:lvl2pPr marL="457200" algn="l" defTabSz="457200" rtl="0" eaLnBrk="0" fontAlgn="base" hangingPunct="0">
      <a:spcBef>
        <a:spcPct val="30000"/>
      </a:spcBef>
      <a:spcAft>
        <a:spcPct val="0"/>
      </a:spcAft>
      <a:defRPr sz="1200" kern="1200">
        <a:solidFill>
          <a:schemeClr val="tx1"/>
        </a:solidFill>
        <a:latin typeface="Arial"/>
        <a:ea typeface="Arial"/>
        <a:cs typeface="+mn-cs"/>
      </a:defRPr>
    </a:lvl2pPr>
    <a:lvl3pPr marL="914400" algn="l" defTabSz="457200" rtl="0" eaLnBrk="0" fontAlgn="base" hangingPunct="0">
      <a:spcBef>
        <a:spcPct val="30000"/>
      </a:spcBef>
      <a:spcAft>
        <a:spcPct val="0"/>
      </a:spcAft>
      <a:defRPr sz="1200" kern="1200">
        <a:solidFill>
          <a:schemeClr val="tx1"/>
        </a:solidFill>
        <a:latin typeface="Arial"/>
        <a:ea typeface="Arial"/>
        <a:cs typeface="+mn-cs"/>
      </a:defRPr>
    </a:lvl3pPr>
    <a:lvl4pPr marL="1371600" algn="l" defTabSz="457200" rtl="0" eaLnBrk="0" fontAlgn="base" hangingPunct="0">
      <a:spcBef>
        <a:spcPct val="30000"/>
      </a:spcBef>
      <a:spcAft>
        <a:spcPct val="0"/>
      </a:spcAft>
      <a:defRPr sz="1200" kern="1200">
        <a:solidFill>
          <a:schemeClr val="tx1"/>
        </a:solidFill>
        <a:latin typeface="Arial"/>
        <a:ea typeface="Arial"/>
        <a:cs typeface="+mn-cs"/>
      </a:defRPr>
    </a:lvl4pPr>
    <a:lvl5pPr marL="1828800" algn="l" defTabSz="457200" rtl="0" eaLnBrk="0" fontAlgn="base" hangingPunct="0">
      <a:spcBef>
        <a:spcPct val="30000"/>
      </a:spcBef>
      <a:spcAft>
        <a:spcPct val="0"/>
      </a:spcAft>
      <a:defRPr sz="1200" kern="1200">
        <a:solidFill>
          <a:schemeClr val="tx1"/>
        </a:solidFill>
        <a:latin typeface="Arial"/>
        <a:ea typeface="Arial"/>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37656C0-9CDA-3245-B697-9FD86C1366B2}" type="slidenum">
              <a:rPr lang="en-US" sz="1200">
                <a:latin typeface="Arial"/>
                <a:ea typeface="Arial"/>
                <a:cs typeface="Arial"/>
              </a:rPr>
              <a:pPr eaLnBrk="1" hangingPunct="1"/>
              <a:t>1</a:t>
            </a:fld>
            <a:endParaRPr lang="en-US" sz="1200" dirty="0">
              <a:latin typeface="Arial"/>
              <a:ea typeface="Arial"/>
              <a:cs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/CAU2L1S3/</a:t>
            </a:r>
            <a:r>
              <a:rPr lang="en-US" smtClean="0"/>
              <a:t>SolveInequal</a:t>
            </a:r>
            <a:endParaRPr lang="en-US"/>
          </a:p>
        </p:txBody>
      </p:sp>
      <p:sp>
        <p:nvSpPr>
          <p:cNvPr id="4" name="Slide Number Placeholder 3"/>
          <p:cNvSpPr>
            <a:spLocks noGrp="1"/>
          </p:cNvSpPr>
          <p:nvPr>
            <p:ph type="sldNum" sz="quarter" idx="10"/>
          </p:nvPr>
        </p:nvSpPr>
        <p:spPr/>
        <p:txBody>
          <a:bodyPr/>
          <a:lstStyle/>
          <a:p>
            <a:fld id="{3212A139-50D2-8F4C-AB6A-517FADA20E42}" type="slidenum">
              <a:rPr lang="en-US" smtClean="0"/>
              <a:pPr/>
              <a:t>17</a:t>
            </a:fld>
            <a:endParaRPr lang="en-US" dirty="0"/>
          </a:p>
        </p:txBody>
      </p:sp>
    </p:spTree>
    <p:extLst>
      <p:ext uri="{BB962C8B-B14F-4D97-AF65-F5344CB8AC3E}">
        <p14:creationId xmlns:p14="http://schemas.microsoft.com/office/powerpoint/2010/main" val="2817438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/CAU2L1S3/SolveInequal2</a:t>
            </a:r>
            <a:endParaRPr lang="en-US" dirty="0"/>
          </a:p>
        </p:txBody>
      </p:sp>
      <p:sp>
        <p:nvSpPr>
          <p:cNvPr id="4" name="Slide Number Placeholder 3"/>
          <p:cNvSpPr>
            <a:spLocks noGrp="1"/>
          </p:cNvSpPr>
          <p:nvPr>
            <p:ph type="sldNum" sz="quarter" idx="10"/>
          </p:nvPr>
        </p:nvSpPr>
        <p:spPr/>
        <p:txBody>
          <a:bodyPr/>
          <a:lstStyle/>
          <a:p>
            <a:fld id="{3212A139-50D2-8F4C-AB6A-517FADA20E42}" type="slidenum">
              <a:rPr lang="en-US" smtClean="0"/>
              <a:pPr/>
              <a:t>24</a:t>
            </a:fld>
            <a:endParaRPr lang="en-US" dirty="0"/>
          </a:p>
        </p:txBody>
      </p:sp>
    </p:spTree>
    <p:extLst>
      <p:ext uri="{BB962C8B-B14F-4D97-AF65-F5344CB8AC3E}">
        <p14:creationId xmlns:p14="http://schemas.microsoft.com/office/powerpoint/2010/main" val="868930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hasCustomPrompt="1"/>
          </p:nvPr>
        </p:nvSpPr>
        <p:spPr>
          <a:xfrm>
            <a:off x="1015283" y="6303114"/>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err="1" smtClean="0"/>
              <a:t>Cli</a:t>
            </a:r>
            <a:r>
              <a:rPr lang="en-US" dirty="0" smtClean="0"/>
              <a:t> </a:t>
            </a:r>
            <a:r>
              <a:rPr lang="en-US" dirty="0" err="1" smtClean="0"/>
              <a:t>ck</a:t>
            </a:r>
            <a:r>
              <a:rPr lang="en-US" dirty="0" smtClean="0"/>
              <a:t>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ea typeface="Arial"/>
                <a:cs typeface="Arial"/>
              </a:defRPr>
            </a:lvl1pPr>
          </a:lstStyle>
          <a:p>
            <a:pPr>
              <a:defRPr/>
            </a:pPr>
            <a:fld id="{4FA6447B-DA73-4348-B65C-2919BCDCF66F}" type="slidenum">
              <a:rPr lang="en-US" smtClean="0"/>
              <a:pPr>
                <a:defRPr/>
              </a:pPr>
              <a:t>‹#›</a:t>
            </a:fld>
            <a:endParaRPr lang="en-US" dirty="0"/>
          </a:p>
        </p:txBody>
      </p:sp>
    </p:spTree>
    <p:extLst>
      <p:ext uri="{BB962C8B-B14F-4D97-AF65-F5344CB8AC3E}">
        <p14:creationId xmlns:p14="http://schemas.microsoft.com/office/powerpoint/2010/main" val="1808338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81B37CF-ADF0-474E-8877-9DAC451B2A5B}" type="slidenum">
              <a:rPr lang="en-US"/>
              <a:pPr/>
              <a:t>‹#›</a:t>
            </a:fld>
            <a:endParaRPr lang="en-US"/>
          </a:p>
        </p:txBody>
      </p:sp>
    </p:spTree>
    <p:extLst>
      <p:ext uri="{BB962C8B-B14F-4D97-AF65-F5344CB8AC3E}">
        <p14:creationId xmlns:p14="http://schemas.microsoft.com/office/powerpoint/2010/main" val="3161297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07302E6-5595-7541-81E2-E3A0D70D8D20}" type="slidenum">
              <a:rPr lang="en-US"/>
              <a:pPr/>
              <a:t>‹#›</a:t>
            </a:fld>
            <a:endParaRPr lang="en-US"/>
          </a:p>
        </p:txBody>
      </p:sp>
    </p:spTree>
    <p:extLst>
      <p:ext uri="{BB962C8B-B14F-4D97-AF65-F5344CB8AC3E}">
        <p14:creationId xmlns:p14="http://schemas.microsoft.com/office/powerpoint/2010/main" val="24988615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2883707869"/>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045BB10-67C8-4B42-A479-EB66DB8220E0}" type="slidenum">
              <a:rPr lang="en-US"/>
              <a:pPr/>
              <a:t>‹#›</a:t>
            </a:fld>
            <a:endParaRPr lang="en-US"/>
          </a:p>
        </p:txBody>
      </p:sp>
    </p:spTree>
    <p:extLst>
      <p:ext uri="{BB962C8B-B14F-4D97-AF65-F5344CB8AC3E}">
        <p14:creationId xmlns:p14="http://schemas.microsoft.com/office/powerpoint/2010/main" val="2275579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FD33EA8-AD66-7741-9791-687FA85EA669}" type="slidenum">
              <a:rPr lang="en-US"/>
              <a:pPr/>
              <a:t>‹#›</a:t>
            </a:fld>
            <a:endParaRPr lang="en-US"/>
          </a:p>
        </p:txBody>
      </p:sp>
    </p:spTree>
    <p:extLst>
      <p:ext uri="{BB962C8B-B14F-4D97-AF65-F5344CB8AC3E}">
        <p14:creationId xmlns:p14="http://schemas.microsoft.com/office/powerpoint/2010/main" val="930046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67E7335-C149-9F4D-A741-3C71EF34A840}" type="slidenum">
              <a:rPr lang="en-US"/>
              <a:pPr/>
              <a:t>‹#›</a:t>
            </a:fld>
            <a:endParaRPr lang="en-US"/>
          </a:p>
        </p:txBody>
      </p:sp>
    </p:spTree>
    <p:extLst>
      <p:ext uri="{BB962C8B-B14F-4D97-AF65-F5344CB8AC3E}">
        <p14:creationId xmlns:p14="http://schemas.microsoft.com/office/powerpoint/2010/main" val="780664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BA151FF-0649-9647-97B1-2199A8B859E4}" type="slidenum">
              <a:rPr lang="en-US"/>
              <a:pPr/>
              <a:t>‹#›</a:t>
            </a:fld>
            <a:endParaRPr lang="en-US"/>
          </a:p>
        </p:txBody>
      </p:sp>
    </p:spTree>
    <p:extLst>
      <p:ext uri="{BB962C8B-B14F-4D97-AF65-F5344CB8AC3E}">
        <p14:creationId xmlns:p14="http://schemas.microsoft.com/office/powerpoint/2010/main" val="842620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CBB3C25-E335-874E-A5D5-38067F84F70F}" type="slidenum">
              <a:rPr lang="en-US"/>
              <a:pPr/>
              <a:t>‹#›</a:t>
            </a:fld>
            <a:endParaRPr lang="en-US"/>
          </a:p>
        </p:txBody>
      </p:sp>
    </p:spTree>
    <p:extLst>
      <p:ext uri="{BB962C8B-B14F-4D97-AF65-F5344CB8AC3E}">
        <p14:creationId xmlns:p14="http://schemas.microsoft.com/office/powerpoint/2010/main" val="1003509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948878CC-4089-DC41-8E44-406FCF3B4D57}" type="slidenum">
              <a:rPr lang="en-US"/>
              <a:pPr/>
              <a:t>‹#›</a:t>
            </a:fld>
            <a:endParaRPr lang="en-US"/>
          </a:p>
        </p:txBody>
      </p:sp>
    </p:spTree>
    <p:extLst>
      <p:ext uri="{BB962C8B-B14F-4D97-AF65-F5344CB8AC3E}">
        <p14:creationId xmlns:p14="http://schemas.microsoft.com/office/powerpoint/2010/main" val="286947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AA11ABF-01AE-244D-8FF6-D82FB2AD02C8}" type="slidenum">
              <a:rPr lang="en-US"/>
              <a:pPr/>
              <a:t>‹#›</a:t>
            </a:fld>
            <a:endParaRPr lang="en-US"/>
          </a:p>
        </p:txBody>
      </p:sp>
    </p:spTree>
    <p:extLst>
      <p:ext uri="{BB962C8B-B14F-4D97-AF65-F5344CB8AC3E}">
        <p14:creationId xmlns:p14="http://schemas.microsoft.com/office/powerpoint/2010/main" val="3499648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E3946F7-34D5-9F48-9C8B-7B6BCF3CB78C}" type="slidenum">
              <a:rPr lang="en-US"/>
              <a:pPr/>
              <a:t>‹#›</a:t>
            </a:fld>
            <a:endParaRPr lang="en-US"/>
          </a:p>
        </p:txBody>
      </p:sp>
    </p:spTree>
    <p:extLst>
      <p:ext uri="{BB962C8B-B14F-4D97-AF65-F5344CB8AC3E}">
        <p14:creationId xmlns:p14="http://schemas.microsoft.com/office/powerpoint/2010/main" val="21420209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a:ea typeface="MS PGothic" charset="0"/>
                <a:cs typeface="MS PGothic"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a:ea typeface="MS PGothic" charset="0"/>
                <a:cs typeface="MS PGothic" charset="0"/>
              </a:defRPr>
            </a:lvl1pPr>
          </a:lstStyle>
          <a:p>
            <a:fld id="{A7A8BF17-51C9-B740-A1BB-AAC68B6F0C0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99"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900" r:id="rId12"/>
  </p:sldLayoutIdLst>
  <p:hf hdr="0" ftr="0" dt="0"/>
  <p:txStyles>
    <p:titleStyle>
      <a:lvl1pPr algn="ctr" defTabSz="457200" rtl="0" eaLnBrk="0" fontAlgn="base" hangingPunct="0">
        <a:spcBef>
          <a:spcPct val="0"/>
        </a:spcBef>
        <a:spcAft>
          <a:spcPct val="0"/>
        </a:spcAft>
        <a:defRPr sz="4400" kern="1200">
          <a:solidFill>
            <a:schemeClr val="tx1"/>
          </a:solidFill>
          <a:latin typeface="Arial"/>
          <a:ea typeface="Arial"/>
          <a:cs typeface="MS PGothic"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Arial"/>
          <a:cs typeface="MS PGothic"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MS PGothic" charset="0"/>
          <a:cs typeface="MS PGothic" charset="0"/>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MS PGothic" charset="0"/>
          <a:cs typeface="MS PGothic" charset="0"/>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4.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5.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6.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7.emf"/><Relationship Id="rId5" Type="http://schemas.openxmlformats.org/officeDocument/2006/relationships/oleObject" Target="../embeddings/oleObject7.bin"/><Relationship Id="rId6" Type="http://schemas.openxmlformats.org/officeDocument/2006/relationships/image" Target="../media/image8.emf"/><Relationship Id="rId7" Type="http://schemas.openxmlformats.org/officeDocument/2006/relationships/oleObject" Target="../embeddings/oleObject8.bin"/><Relationship Id="rId8" Type="http://schemas.openxmlformats.org/officeDocument/2006/relationships/image" Target="../media/image9.emf"/><Relationship Id="rId9" Type="http://schemas.openxmlformats.org/officeDocument/2006/relationships/oleObject" Target="../embeddings/oleObject9.bin"/><Relationship Id="rId10" Type="http://schemas.openxmlformats.org/officeDocument/2006/relationships/image" Target="../media/image10.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walch.com/ei/CAU2L1S3/SolveInequal" TargetMode="External"/><Relationship Id="rId4" Type="http://schemas.openxmlformats.org/officeDocument/2006/relationships/image" Target="../media/image11.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12.emf"/><Relationship Id="rId5" Type="http://schemas.openxmlformats.org/officeDocument/2006/relationships/oleObject" Target="../embeddings/oleObject11.bin"/><Relationship Id="rId6" Type="http://schemas.openxmlformats.org/officeDocument/2006/relationships/image" Target="../media/image13.emf"/><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14.emf"/><Relationship Id="rId1" Type="http://schemas.openxmlformats.org/officeDocument/2006/relationships/vmlDrawing" Target="../drawings/vmlDrawing8.vml"/><Relationship Id="rId2"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3.bin"/><Relationship Id="rId4" Type="http://schemas.openxmlformats.org/officeDocument/2006/relationships/image" Target="../media/image15.emf"/><Relationship Id="rId1" Type="http://schemas.openxmlformats.org/officeDocument/2006/relationships/vmlDrawing" Target="../drawings/vmlDrawing9.vml"/><Relationship Id="rId2"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walch.com/ei/CAU2L1S3/SolveInequal2" TargetMode="External"/><Relationship Id="rId4" Type="http://schemas.openxmlformats.org/officeDocument/2006/relationships/image" Target="../media/image11.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2"/>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Introduction</a:t>
            </a:r>
          </a:p>
          <a:p>
            <a:pPr algn="l"/>
            <a:r>
              <a:rPr lang="en-US" dirty="0"/>
              <a:t>Solving inequalities is similar to solving equations. To find the solution to an inequality, use methods similar to those used in solving equations. In addition to using properties of equality, we will also use properties of inequalities to change inequalities into simpler equivalent inequalities.</a:t>
            </a:r>
            <a:endParaRPr lang="en-US" dirty="0">
              <a:cs typeface="MS PGothic" charset="0"/>
            </a:endParaRPr>
          </a:p>
        </p:txBody>
      </p:sp>
      <p:sp>
        <p:nvSpPr>
          <p:cNvPr id="15362"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
        <p:nvSpPr>
          <p:cNvPr id="15363"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E582981-8EB1-7340-AD11-5A12DEAC312C}" type="slidenum">
              <a:rPr lang="en-US" sz="1800">
                <a:solidFill>
                  <a:srgbClr val="000000"/>
                </a:solidFill>
                <a:latin typeface="Arial"/>
                <a:ea typeface="Arial"/>
                <a:cs typeface="Arial"/>
              </a:rPr>
              <a:pPr eaLnBrk="1" hangingPunct="1"/>
              <a:t>1</a:t>
            </a:fld>
            <a:endParaRPr lang="en-US" sz="1800" dirty="0">
              <a:solidFill>
                <a:srgbClr val="000000"/>
              </a:solidFill>
              <a:latin typeface="Arial"/>
              <a:ea typeface="Arial"/>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6950075" cy="4997450"/>
          </a:xfrm>
        </p:spPr>
        <p:txBody>
          <a:bodyPr/>
          <a:lstStyle/>
          <a:p>
            <a:pPr algn="l" eaLnBrk="1" hangingPunct="1"/>
            <a:r>
              <a:rPr lang="en-US" sz="2800" b="1" dirty="0">
                <a:cs typeface="MS PGothic" charset="0"/>
              </a:rPr>
              <a:t>Guided Practice</a:t>
            </a:r>
            <a:endParaRPr lang="en-US" sz="2000" dirty="0">
              <a:cs typeface="MS PGothic" charset="0"/>
            </a:endParaRPr>
          </a:p>
          <a:p>
            <a:pPr algn="l" eaLnBrk="1" hangingPunct="1"/>
            <a:r>
              <a:rPr lang="en-US" sz="2800" b="1" dirty="0">
                <a:solidFill>
                  <a:srgbClr val="000090"/>
                </a:solidFill>
                <a:cs typeface="MS PGothic" charset="0"/>
              </a:rPr>
              <a:t>Example 1</a:t>
            </a:r>
          </a:p>
          <a:p>
            <a:endParaRPr lang="en-US" baseline="30000" dirty="0"/>
          </a:p>
          <a:p>
            <a:pPr algn="l"/>
            <a:r>
              <a:rPr lang="en-US" dirty="0"/>
              <a:t>Solve the inequality                    </a:t>
            </a:r>
            <a:r>
              <a:rPr lang="en-US" dirty="0" smtClean="0"/>
              <a:t>.</a:t>
            </a:r>
            <a:endParaRPr lang="en-US" dirty="0"/>
          </a:p>
        </p:txBody>
      </p:sp>
      <p:sp>
        <p:nvSpPr>
          <p:cNvPr id="25602"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5475279-3D83-3B48-BD0F-061A89E70B77}" type="slidenum">
              <a:rPr lang="en-US" sz="1800">
                <a:solidFill>
                  <a:srgbClr val="000000"/>
                </a:solidFill>
                <a:latin typeface="Arial"/>
                <a:ea typeface="Arial"/>
                <a:cs typeface="Arial"/>
              </a:rPr>
              <a:pPr eaLnBrk="1" hangingPunct="1"/>
              <a:t>10</a:t>
            </a:fld>
            <a:endParaRPr lang="en-US" sz="1800" dirty="0">
              <a:solidFill>
                <a:srgbClr val="000000"/>
              </a:solidFill>
              <a:latin typeface="Arial"/>
              <a:ea typeface="Arial"/>
              <a:cs typeface="Arial"/>
            </a:endParaRPr>
          </a:p>
        </p:txBody>
      </p:sp>
      <p:sp>
        <p:nvSpPr>
          <p:cNvPr id="25603"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graphicFrame>
        <p:nvGraphicFramePr>
          <p:cNvPr id="25604" name="Object 5"/>
          <p:cNvGraphicFramePr>
            <a:graphicFrameLocks noChangeAspect="1"/>
          </p:cNvGraphicFramePr>
          <p:nvPr>
            <p:extLst>
              <p:ext uri="{D42A27DB-BD31-4B8C-83A1-F6EECF244321}">
                <p14:modId xmlns:p14="http://schemas.microsoft.com/office/powerpoint/2010/main" val="2182396355"/>
              </p:ext>
            </p:extLst>
          </p:nvPr>
        </p:nvGraphicFramePr>
        <p:xfrm>
          <a:off x="3554348" y="1765597"/>
          <a:ext cx="1457325" cy="788987"/>
        </p:xfrm>
        <a:graphic>
          <a:graphicData uri="http://schemas.openxmlformats.org/presentationml/2006/ole">
            <mc:AlternateContent xmlns:mc="http://schemas.openxmlformats.org/markup-compatibility/2006">
              <mc:Choice xmlns:v="urn:schemas-microsoft-com:vml" Requires="v">
                <p:oleObj spid="_x0000_s25614" name="Equation" r:id="rId3" imgW="1473200" imgH="800100" progId="Equation.DSMT4">
                  <p:embed/>
                </p:oleObj>
              </mc:Choice>
              <mc:Fallback>
                <p:oleObj name="Equation" r:id="rId3" imgW="1473200" imgH="800100" progId="Equation.DSMT4">
                  <p:embed/>
                  <p:pic>
                    <p:nvPicPr>
                      <p:cNvPr id="0" name="Object 5"/>
                      <p:cNvPicPr>
                        <a:picLocks noChangeAspect="1" noChangeArrowheads="1"/>
                      </p:cNvPicPr>
                      <p:nvPr/>
                    </p:nvPicPr>
                    <p:blipFill>
                      <a:blip r:embed="rId4"/>
                      <a:srcRect/>
                      <a:stretch>
                        <a:fillRect/>
                      </a:stretch>
                    </p:blipFill>
                    <p:spPr bwMode="auto">
                      <a:xfrm>
                        <a:off x="3554348" y="1765597"/>
                        <a:ext cx="1457325"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ubtitle 1"/>
          <p:cNvSpPr>
            <a:spLocks noGrp="1"/>
          </p:cNvSpPr>
          <p:nvPr>
            <p:ph type="subTitle" idx="1"/>
          </p:nvPr>
        </p:nvSpPr>
        <p:spPr>
          <a:xfrm>
            <a:off x="641350" y="641350"/>
            <a:ext cx="8008938" cy="4856163"/>
          </a:xfrm>
        </p:spPr>
        <p:txBody>
          <a:bodyPr/>
          <a:lstStyle/>
          <a:p>
            <a:pPr algn="l" eaLnBrk="1" hangingPunct="1">
              <a:defRPr/>
            </a:pPr>
            <a:r>
              <a:rPr lang="en-US" sz="2800" b="1" dirty="0">
                <a:ea typeface="MS PGothic" charset="0"/>
              </a:rPr>
              <a:t>Guided Practice: </a:t>
            </a:r>
            <a:r>
              <a:rPr lang="en-US" sz="2800" b="1" dirty="0">
                <a:solidFill>
                  <a:srgbClr val="000090"/>
                </a:solidFill>
                <a:ea typeface="MS PGothic" charset="0"/>
              </a:rPr>
              <a:t>Example 1, </a:t>
            </a:r>
            <a:r>
              <a:rPr lang="en-US" sz="2800" b="1" i="1" dirty="0">
                <a:solidFill>
                  <a:srgbClr val="000090"/>
                </a:solidFill>
                <a:ea typeface="MS PGothic" charset="0"/>
              </a:rPr>
              <a:t>continued</a:t>
            </a:r>
            <a:endParaRPr lang="en-US" sz="2800" b="1" dirty="0">
              <a:solidFill>
                <a:srgbClr val="000090"/>
              </a:solidFill>
              <a:ea typeface="MS PGothic" charset="0"/>
            </a:endParaRPr>
          </a:p>
          <a:p>
            <a:pPr algn="l" eaLnBrk="1" hangingPunct="1">
              <a:defRPr/>
            </a:pPr>
            <a:endParaRPr lang="en-US" sz="1100" baseline="30000" dirty="0">
              <a:ea typeface="MS PGothic" charset="0"/>
            </a:endParaRPr>
          </a:p>
          <a:p>
            <a:pPr marL="457200" indent="-557784" algn="l">
              <a:buFont typeface="+mj-lt"/>
              <a:buAutoNum type="arabicPeriod"/>
              <a:defRPr/>
            </a:pPr>
            <a:r>
              <a:rPr lang="en-US" sz="2800" b="1" dirty="0">
                <a:solidFill>
                  <a:srgbClr val="660066"/>
                </a:solidFill>
              </a:rPr>
              <a:t>Isolate the variable by eliminating the denominator.</a:t>
            </a:r>
          </a:p>
          <a:p>
            <a:pPr marL="512064" lvl="1" algn="l">
              <a:defRPr/>
            </a:pPr>
            <a:r>
              <a:rPr lang="en-US" sz="2400" dirty="0" smtClean="0">
                <a:solidFill>
                  <a:schemeClr val="tx1"/>
                </a:solidFill>
              </a:rPr>
              <a:t>In </a:t>
            </a:r>
            <a:r>
              <a:rPr lang="en-US" sz="2400" dirty="0">
                <a:solidFill>
                  <a:schemeClr val="tx1"/>
                </a:solidFill>
              </a:rPr>
              <a:t>this inequality, the denominator means “divide by 7.” Eliminate it by performing the inverse operation, multiplication. Multiply both expressions of the inequality by 7.</a:t>
            </a:r>
          </a:p>
          <a:p>
            <a:pPr algn="l" eaLnBrk="1" hangingPunct="1">
              <a:defRPr/>
            </a:pPr>
            <a:endParaRPr lang="en-US" dirty="0">
              <a:cs typeface="MS PGothic" charset="0"/>
            </a:endParaRPr>
          </a:p>
        </p:txBody>
      </p:sp>
      <p:sp>
        <p:nvSpPr>
          <p:cNvPr id="26626"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5A9920D-F6A0-9D48-9DE1-0FF131682564}" type="slidenum">
              <a:rPr lang="en-US" sz="1800">
                <a:solidFill>
                  <a:srgbClr val="000000"/>
                </a:solidFill>
                <a:latin typeface="Arial"/>
                <a:ea typeface="Arial"/>
                <a:cs typeface="Arial"/>
              </a:rPr>
              <a:pPr eaLnBrk="1" hangingPunct="1"/>
              <a:t>11</a:t>
            </a:fld>
            <a:endParaRPr lang="en-US" sz="1800" dirty="0">
              <a:solidFill>
                <a:srgbClr val="000000"/>
              </a:solidFill>
              <a:latin typeface="Arial"/>
              <a:ea typeface="Arial"/>
              <a:cs typeface="Arial"/>
            </a:endParaRPr>
          </a:p>
        </p:txBody>
      </p:sp>
      <p:sp>
        <p:nvSpPr>
          <p:cNvPr id="26627"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graphicFrame>
        <p:nvGraphicFramePr>
          <p:cNvPr id="26628" name="Object 5"/>
          <p:cNvGraphicFramePr>
            <a:graphicFrameLocks noChangeAspect="1"/>
          </p:cNvGraphicFramePr>
          <p:nvPr>
            <p:extLst>
              <p:ext uri="{D42A27DB-BD31-4B8C-83A1-F6EECF244321}">
                <p14:modId xmlns:p14="http://schemas.microsoft.com/office/powerpoint/2010/main" val="2099353194"/>
              </p:ext>
            </p:extLst>
          </p:nvPr>
        </p:nvGraphicFramePr>
        <p:xfrm>
          <a:off x="1457497" y="4036454"/>
          <a:ext cx="2212975" cy="1181100"/>
        </p:xfrm>
        <a:graphic>
          <a:graphicData uri="http://schemas.openxmlformats.org/presentationml/2006/ole">
            <mc:AlternateContent xmlns:mc="http://schemas.openxmlformats.org/markup-compatibility/2006">
              <mc:Choice xmlns:v="urn:schemas-microsoft-com:vml" Requires="v">
                <p:oleObj spid="_x0000_s26638" name="Equation" r:id="rId3" imgW="2235200" imgH="1193800" progId="Equation.DSMT4">
                  <p:embed/>
                </p:oleObj>
              </mc:Choice>
              <mc:Fallback>
                <p:oleObj name="Equation" r:id="rId3" imgW="2235200" imgH="1193800" progId="Equation.DSMT4">
                  <p:embed/>
                  <p:pic>
                    <p:nvPicPr>
                      <p:cNvPr id="0" name="Object 5"/>
                      <p:cNvPicPr>
                        <a:picLocks noChangeAspect="1" noChangeArrowheads="1"/>
                      </p:cNvPicPr>
                      <p:nvPr/>
                    </p:nvPicPr>
                    <p:blipFill>
                      <a:blip r:embed="rId4"/>
                      <a:srcRect/>
                      <a:stretch>
                        <a:fillRect/>
                      </a:stretch>
                    </p:blipFill>
                    <p:spPr bwMode="auto">
                      <a:xfrm>
                        <a:off x="1457497" y="4036454"/>
                        <a:ext cx="2212975"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latin typeface="Arial"/>
                <a:ea typeface="MS PGothic" charset="0"/>
                <a:cs typeface="Arial"/>
              </a:rPr>
              <a:t>Guided Practice: </a:t>
            </a:r>
            <a:r>
              <a:rPr lang="en-US" sz="2800" b="1" dirty="0">
                <a:solidFill>
                  <a:srgbClr val="000090"/>
                </a:solidFill>
                <a:latin typeface="Arial"/>
                <a:ea typeface="MS PGothic" charset="0"/>
                <a:cs typeface="Arial"/>
              </a:rPr>
              <a:t>Example 1, </a:t>
            </a:r>
            <a:r>
              <a:rPr lang="en-US" sz="2800" b="1" i="1" dirty="0" smtClean="0">
                <a:solidFill>
                  <a:srgbClr val="000090"/>
                </a:solidFill>
                <a:latin typeface="Arial"/>
                <a:ea typeface="MS PGothic" charset="0"/>
                <a:cs typeface="Arial"/>
              </a:rPr>
              <a:t>continued</a:t>
            </a:r>
            <a:endParaRPr lang="en-US" sz="2800" b="1" dirty="0">
              <a:solidFill>
                <a:srgbClr val="000090"/>
              </a:solidFill>
              <a:latin typeface="Arial"/>
              <a:ea typeface="MS PGothic" charset="0"/>
              <a:cs typeface="Arial"/>
            </a:endParaRPr>
          </a:p>
          <a:p>
            <a:pPr algn="l" eaLnBrk="1" hangingPunct="1">
              <a:defRPr/>
            </a:pPr>
            <a:endParaRPr lang="en-US" sz="1100" baseline="30000" dirty="0">
              <a:latin typeface="Arial"/>
              <a:ea typeface="MS PGothic" charset="0"/>
              <a:cs typeface="Arial"/>
            </a:endParaRPr>
          </a:p>
          <a:p>
            <a:pPr marL="512064" indent="-557784" algn="l">
              <a:buFont typeface="+mj-lt"/>
              <a:buAutoNum type="arabicPeriod" startAt="2"/>
              <a:defRPr/>
            </a:pPr>
            <a:r>
              <a:rPr lang="en-US" sz="2800" b="1" dirty="0">
                <a:solidFill>
                  <a:srgbClr val="660066"/>
                </a:solidFill>
              </a:rPr>
              <a:t>Isolate the variable. </a:t>
            </a:r>
          </a:p>
          <a:p>
            <a:pPr marL="512064" lvl="1" algn="l">
              <a:defRPr/>
            </a:pPr>
            <a:r>
              <a:rPr lang="en-US" sz="2400" dirty="0" smtClean="0">
                <a:solidFill>
                  <a:schemeClr val="tx1"/>
                </a:solidFill>
              </a:rPr>
              <a:t>Perform </a:t>
            </a:r>
            <a:r>
              <a:rPr lang="en-US" sz="2400" dirty="0">
                <a:solidFill>
                  <a:schemeClr val="tx1"/>
                </a:solidFill>
              </a:rPr>
              <a:t>the inverse operation of adding 4 to both expressions of </a:t>
            </a:r>
            <a:r>
              <a:rPr lang="en-US" sz="2400" dirty="0" smtClean="0">
                <a:solidFill>
                  <a:schemeClr val="tx1"/>
                </a:solidFill>
              </a:rPr>
              <a:t>the </a:t>
            </a:r>
            <a:r>
              <a:rPr lang="en-US" sz="2400" dirty="0">
                <a:solidFill>
                  <a:schemeClr val="tx1"/>
                </a:solidFill>
              </a:rPr>
              <a:t>inequality. </a:t>
            </a:r>
            <a:endParaRPr lang="en-US" sz="2400" dirty="0" smtClean="0">
              <a:solidFill>
                <a:schemeClr val="tx1"/>
              </a:solidFill>
            </a:endParaRPr>
          </a:p>
          <a:p>
            <a:pPr lvl="1" algn="l">
              <a:defRPr/>
            </a:pPr>
            <a:endParaRPr lang="en-US" sz="2400" dirty="0">
              <a:solidFill>
                <a:schemeClr val="tx1"/>
              </a:solidFill>
            </a:endParaRPr>
          </a:p>
          <a:p>
            <a:pPr lvl="1" algn="l">
              <a:defRPr/>
            </a:pPr>
            <a:endParaRPr lang="en-US" sz="2400" dirty="0" smtClean="0">
              <a:solidFill>
                <a:schemeClr val="tx1"/>
              </a:solidFill>
            </a:endParaRPr>
          </a:p>
          <a:p>
            <a:pPr lvl="1" algn="l">
              <a:defRPr/>
            </a:pPr>
            <a:endParaRPr lang="en-US" sz="2400" dirty="0">
              <a:solidFill>
                <a:schemeClr val="tx1"/>
              </a:solidFill>
            </a:endParaRPr>
          </a:p>
          <a:p>
            <a:pPr lvl="1" algn="l">
              <a:defRPr/>
            </a:pPr>
            <a:endParaRPr lang="en-US" sz="2400" dirty="0" smtClean="0">
              <a:solidFill>
                <a:schemeClr val="tx1"/>
              </a:solidFill>
            </a:endParaRPr>
          </a:p>
          <a:p>
            <a:pPr marL="512064" lvl="1" algn="l">
              <a:defRPr/>
            </a:pPr>
            <a:r>
              <a:rPr lang="en-US" sz="2400" dirty="0" smtClean="0">
                <a:solidFill>
                  <a:schemeClr val="tx1"/>
                </a:solidFill>
              </a:rPr>
              <a:t>Now solve.</a:t>
            </a:r>
            <a:endParaRPr lang="en-US" sz="2400" dirty="0">
              <a:solidFill>
                <a:schemeClr val="tx1"/>
              </a:solidFill>
            </a:endParaRPr>
          </a:p>
          <a:p>
            <a:pPr lvl="1" algn="l">
              <a:defRPr/>
            </a:pPr>
            <a:endParaRPr lang="en-US" sz="2400" dirty="0">
              <a:solidFill>
                <a:schemeClr val="tx1"/>
              </a:solidFill>
              <a:cs typeface="Arial"/>
            </a:endParaRPr>
          </a:p>
          <a:p>
            <a:pPr lvl="1" algn="l">
              <a:defRPr/>
            </a:pPr>
            <a:endParaRPr lang="en-US" sz="2400" dirty="0">
              <a:solidFill>
                <a:schemeClr val="tx1"/>
              </a:solidFill>
            </a:endParaRPr>
          </a:p>
        </p:txBody>
      </p:sp>
      <p:sp>
        <p:nvSpPr>
          <p:cNvPr id="27650"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6C52888-ACB3-9142-B975-6ACDBD1A6DD9}" type="slidenum">
              <a:rPr lang="en-US" sz="1800">
                <a:solidFill>
                  <a:srgbClr val="000000"/>
                </a:solidFill>
                <a:latin typeface="Arial"/>
                <a:ea typeface="Arial"/>
                <a:cs typeface="Arial"/>
              </a:rPr>
              <a:pPr eaLnBrk="1" hangingPunct="1"/>
              <a:t>12</a:t>
            </a:fld>
            <a:endParaRPr lang="en-US" sz="1800" dirty="0">
              <a:solidFill>
                <a:srgbClr val="000000"/>
              </a:solidFill>
              <a:latin typeface="Arial"/>
              <a:ea typeface="Arial"/>
              <a:cs typeface="Arial"/>
            </a:endParaRPr>
          </a:p>
        </p:txBody>
      </p:sp>
      <p:sp>
        <p:nvSpPr>
          <p:cNvPr id="27651"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graphicFrame>
        <p:nvGraphicFramePr>
          <p:cNvPr id="27652" name="Object 1"/>
          <p:cNvGraphicFramePr>
            <a:graphicFrameLocks noChangeAspect="1"/>
          </p:cNvGraphicFramePr>
          <p:nvPr>
            <p:extLst>
              <p:ext uri="{D42A27DB-BD31-4B8C-83A1-F6EECF244321}">
                <p14:modId xmlns:p14="http://schemas.microsoft.com/office/powerpoint/2010/main" val="2258871409"/>
              </p:ext>
            </p:extLst>
          </p:nvPr>
        </p:nvGraphicFramePr>
        <p:xfrm>
          <a:off x="1417163" y="2881591"/>
          <a:ext cx="1955800" cy="1193800"/>
        </p:xfrm>
        <a:graphic>
          <a:graphicData uri="http://schemas.openxmlformats.org/presentationml/2006/ole">
            <mc:AlternateContent xmlns:mc="http://schemas.openxmlformats.org/markup-compatibility/2006">
              <mc:Choice xmlns:v="urn:schemas-microsoft-com:vml" Requires="v">
                <p:oleObj spid="_x0000_s27662" name="Equation" r:id="rId3" imgW="1955800" imgH="1193800" progId="Equation.DSMT4">
                  <p:embed/>
                </p:oleObj>
              </mc:Choice>
              <mc:Fallback>
                <p:oleObj name="Equation" r:id="rId3" imgW="1955800" imgH="1193800" progId="Equation.DSMT4">
                  <p:embed/>
                  <p:pic>
                    <p:nvPicPr>
                      <p:cNvPr id="0" name="Object 1"/>
                      <p:cNvPicPr>
                        <a:picLocks noChangeAspect="1" noChangeArrowheads="1"/>
                      </p:cNvPicPr>
                      <p:nvPr/>
                    </p:nvPicPr>
                    <p:blipFill>
                      <a:blip r:embed="rId4"/>
                      <a:srcRect/>
                      <a:stretch>
                        <a:fillRect/>
                      </a:stretch>
                    </p:blipFill>
                    <p:spPr bwMode="auto">
                      <a:xfrm>
                        <a:off x="1417163" y="2881591"/>
                        <a:ext cx="19558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latin typeface="Arial"/>
                <a:ea typeface="MS PGothic" charset="0"/>
                <a:cs typeface="Arial"/>
              </a:rPr>
              <a:t>Guided Practice: </a:t>
            </a:r>
            <a:r>
              <a:rPr lang="en-US" sz="2800" b="1" dirty="0">
                <a:solidFill>
                  <a:srgbClr val="000090"/>
                </a:solidFill>
                <a:latin typeface="Arial"/>
                <a:ea typeface="MS PGothic" charset="0"/>
                <a:cs typeface="Arial"/>
              </a:rPr>
              <a:t>Example 1, </a:t>
            </a:r>
            <a:r>
              <a:rPr lang="en-US" sz="2800" b="1" i="1" dirty="0">
                <a:solidFill>
                  <a:srgbClr val="000090"/>
                </a:solidFill>
                <a:latin typeface="Arial"/>
                <a:ea typeface="MS PGothic" charset="0"/>
                <a:cs typeface="Arial"/>
              </a:rPr>
              <a:t>continued</a:t>
            </a:r>
            <a:endParaRPr lang="en-US" sz="2800" b="1" dirty="0">
              <a:solidFill>
                <a:srgbClr val="000090"/>
              </a:solidFill>
              <a:latin typeface="Arial"/>
              <a:ea typeface="MS PGothic" charset="0"/>
              <a:cs typeface="Arial"/>
            </a:endParaRPr>
          </a:p>
          <a:p>
            <a:pPr algn="l" eaLnBrk="1" hangingPunct="1">
              <a:defRPr/>
            </a:pPr>
            <a:endParaRPr lang="en-US" sz="1100" baseline="30000" dirty="0">
              <a:latin typeface="Arial"/>
              <a:ea typeface="MS PGothic" charset="0"/>
              <a:cs typeface="Arial"/>
            </a:endParaRPr>
          </a:p>
          <a:p>
            <a:pPr marL="514350" indent="-557784" algn="l">
              <a:buFont typeface="+mj-lt"/>
              <a:buAutoNum type="arabicPeriod" startAt="3"/>
              <a:defRPr/>
            </a:pPr>
            <a:r>
              <a:rPr lang="en-US" sz="2800" b="1" dirty="0" smtClean="0">
                <a:solidFill>
                  <a:srgbClr val="660066"/>
                </a:solidFill>
              </a:rPr>
              <a:t>Divide </a:t>
            </a:r>
            <a:r>
              <a:rPr lang="en-US" sz="2800" b="1" dirty="0">
                <a:solidFill>
                  <a:srgbClr val="660066"/>
                </a:solidFill>
              </a:rPr>
              <a:t>both sides of the inequality by the coefficient, –3.</a:t>
            </a:r>
          </a:p>
          <a:p>
            <a:pPr lvl="1" algn="l">
              <a:defRPr/>
            </a:pPr>
            <a:endParaRPr lang="en-US" sz="2400" dirty="0" smtClean="0">
              <a:solidFill>
                <a:schemeClr val="tx1"/>
              </a:solidFill>
            </a:endParaRPr>
          </a:p>
          <a:p>
            <a:pPr lvl="1" algn="l">
              <a:defRPr/>
            </a:pPr>
            <a:endParaRPr lang="en-US" sz="2400" dirty="0">
              <a:solidFill>
                <a:schemeClr val="tx1"/>
              </a:solidFill>
            </a:endParaRPr>
          </a:p>
          <a:p>
            <a:pPr lvl="1" algn="l">
              <a:defRPr/>
            </a:pPr>
            <a:endParaRPr lang="en-US" sz="2400" dirty="0" smtClean="0">
              <a:solidFill>
                <a:schemeClr val="tx1"/>
              </a:solidFill>
            </a:endParaRPr>
          </a:p>
          <a:p>
            <a:pPr lvl="1" algn="l">
              <a:defRPr/>
            </a:pPr>
            <a:endParaRPr lang="en-US" sz="2400" dirty="0" smtClean="0">
              <a:solidFill>
                <a:schemeClr val="tx1"/>
              </a:solidFill>
            </a:endParaRPr>
          </a:p>
          <a:p>
            <a:pPr marL="512064" lvl="1" algn="l">
              <a:defRPr/>
            </a:pPr>
            <a:r>
              <a:rPr lang="en-US" sz="2400" dirty="0">
                <a:solidFill>
                  <a:schemeClr val="tx1"/>
                </a:solidFill>
                <a:cs typeface="Arial"/>
              </a:rPr>
              <a:t>Notice that the direction of the inequality symbol changed because we divided by –3.</a:t>
            </a:r>
          </a:p>
        </p:txBody>
      </p:sp>
      <p:sp>
        <p:nvSpPr>
          <p:cNvPr id="28674"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925F7F5-474D-EF4A-A015-E9A214824387}" type="slidenum">
              <a:rPr lang="en-US" sz="1800">
                <a:solidFill>
                  <a:srgbClr val="000000"/>
                </a:solidFill>
                <a:latin typeface="Arial"/>
                <a:ea typeface="Arial"/>
                <a:cs typeface="Arial"/>
              </a:rPr>
              <a:pPr eaLnBrk="1" hangingPunct="1"/>
              <a:t>13</a:t>
            </a:fld>
            <a:endParaRPr lang="en-US" sz="1800" dirty="0">
              <a:solidFill>
                <a:srgbClr val="000000"/>
              </a:solidFill>
              <a:latin typeface="Arial"/>
              <a:ea typeface="Arial"/>
              <a:cs typeface="Arial"/>
            </a:endParaRPr>
          </a:p>
        </p:txBody>
      </p:sp>
      <p:graphicFrame>
        <p:nvGraphicFramePr>
          <p:cNvPr id="28675" name="Object 4"/>
          <p:cNvGraphicFramePr>
            <a:graphicFrameLocks noChangeAspect="1"/>
          </p:cNvGraphicFramePr>
          <p:nvPr>
            <p:extLst>
              <p:ext uri="{D42A27DB-BD31-4B8C-83A1-F6EECF244321}">
                <p14:modId xmlns:p14="http://schemas.microsoft.com/office/powerpoint/2010/main" val="1547928165"/>
              </p:ext>
            </p:extLst>
          </p:nvPr>
        </p:nvGraphicFramePr>
        <p:xfrm>
          <a:off x="1455738" y="2339975"/>
          <a:ext cx="1219200" cy="1193800"/>
        </p:xfrm>
        <a:graphic>
          <a:graphicData uri="http://schemas.openxmlformats.org/presentationml/2006/ole">
            <mc:AlternateContent xmlns:mc="http://schemas.openxmlformats.org/markup-compatibility/2006">
              <mc:Choice xmlns:v="urn:schemas-microsoft-com:vml" Requires="v">
                <p:oleObj spid="_x0000_s28686" name="Equation" r:id="rId3" imgW="1219200" imgH="1193800" progId="Equation.DSMT4">
                  <p:embed/>
                </p:oleObj>
              </mc:Choice>
              <mc:Fallback>
                <p:oleObj name="Equation" r:id="rId3" imgW="1219200" imgH="1193800" progId="Equation.DSMT4">
                  <p:embed/>
                  <p:pic>
                    <p:nvPicPr>
                      <p:cNvPr id="0" name="Object 4"/>
                      <p:cNvPicPr>
                        <a:picLocks noChangeAspect="1" noChangeArrowheads="1"/>
                      </p:cNvPicPr>
                      <p:nvPr/>
                    </p:nvPicPr>
                    <p:blipFill>
                      <a:blip r:embed="rId4"/>
                      <a:srcRect/>
                      <a:stretch>
                        <a:fillRect/>
                      </a:stretch>
                    </p:blipFill>
                    <p:spPr bwMode="auto">
                      <a:xfrm>
                        <a:off x="1455738" y="2339975"/>
                        <a:ext cx="12192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6"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a:t>
            </a:r>
            <a:r>
              <a:rPr lang="en-US" sz="2800" b="1" dirty="0" smtClean="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050" baseline="30000" dirty="0">
              <a:ea typeface="MS PGothic" charset="0"/>
              <a:cs typeface="MS PGothic" charset="0"/>
            </a:endParaRPr>
          </a:p>
          <a:p>
            <a:pPr marL="514350" indent="-557784" algn="l">
              <a:spcAft>
                <a:spcPts val="1200"/>
              </a:spcAft>
              <a:buFont typeface="+mj-lt"/>
              <a:buAutoNum type="arabicPeriod" startAt="4"/>
              <a:defRPr/>
            </a:pPr>
            <a:r>
              <a:rPr lang="en-US" sz="2800" b="1" dirty="0">
                <a:solidFill>
                  <a:srgbClr val="660066"/>
                </a:solidFill>
              </a:rPr>
              <a:t>The solution to the original inequality  </a:t>
            </a:r>
            <a:r>
              <a:rPr lang="en-US" sz="2800" b="1" dirty="0" smtClean="0">
                <a:solidFill>
                  <a:srgbClr val="660066"/>
                </a:solidFill>
              </a:rPr>
              <a:t>   </a:t>
            </a:r>
          </a:p>
          <a:p>
            <a:pPr algn="l">
              <a:defRPr/>
            </a:pPr>
            <a:r>
              <a:rPr lang="en-US" sz="2800" b="1" dirty="0" smtClean="0">
                <a:solidFill>
                  <a:srgbClr val="660066"/>
                </a:solidFill>
              </a:rPr>
              <a:t>                         is </a:t>
            </a:r>
            <a:r>
              <a:rPr lang="en-US" sz="2800" b="1" dirty="0">
                <a:solidFill>
                  <a:srgbClr val="660066"/>
                </a:solidFill>
              </a:rPr>
              <a:t>all numbers less than –13</a:t>
            </a:r>
            <a:r>
              <a:rPr lang="en-US" sz="2800" b="1" dirty="0" smtClean="0">
                <a:solidFill>
                  <a:srgbClr val="660066"/>
                </a:solidFill>
              </a:rPr>
              <a:t>.</a:t>
            </a:r>
          </a:p>
          <a:p>
            <a:pPr algn="l">
              <a:defRPr/>
            </a:pPr>
            <a:endParaRPr lang="en-US" sz="2800" b="1" dirty="0">
              <a:solidFill>
                <a:srgbClr val="660066"/>
              </a:solidFill>
            </a:endParaRPr>
          </a:p>
          <a:p>
            <a:pPr marL="512064" lvl="1" algn="l">
              <a:defRPr/>
            </a:pPr>
            <a:r>
              <a:rPr lang="en-US" sz="2400" dirty="0">
                <a:solidFill>
                  <a:schemeClr val="tx1"/>
                </a:solidFill>
              </a:rPr>
              <a:t>To check this, choose any number less than –13 to show a true statement. Let’s try –20. Be sure to substitute the value into the original inequality.</a:t>
            </a:r>
          </a:p>
          <a:p>
            <a:pPr algn="l">
              <a:defRPr/>
            </a:pPr>
            <a:endParaRPr lang="en-US" sz="2800" b="1" dirty="0">
              <a:solidFill>
                <a:srgbClr val="660066"/>
              </a:solidFill>
            </a:endParaRPr>
          </a:p>
        </p:txBody>
      </p:sp>
      <p:sp>
        <p:nvSpPr>
          <p:cNvPr id="29698"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E9C831C-8AED-5548-B5E2-F968396DD474}" type="slidenum">
              <a:rPr lang="en-US" sz="1800">
                <a:solidFill>
                  <a:srgbClr val="000000"/>
                </a:solidFill>
                <a:latin typeface="Arial"/>
                <a:ea typeface="Arial"/>
                <a:cs typeface="Arial"/>
              </a:rPr>
              <a:pPr eaLnBrk="1" hangingPunct="1"/>
              <a:t>14</a:t>
            </a:fld>
            <a:endParaRPr lang="en-US" sz="1800" dirty="0">
              <a:solidFill>
                <a:srgbClr val="000000"/>
              </a:solidFill>
              <a:latin typeface="Arial"/>
              <a:ea typeface="Arial"/>
              <a:cs typeface="Arial"/>
            </a:endParaRPr>
          </a:p>
        </p:txBody>
      </p:sp>
      <p:graphicFrame>
        <p:nvGraphicFramePr>
          <p:cNvPr id="29699" name="Object 5"/>
          <p:cNvGraphicFramePr>
            <a:graphicFrameLocks noChangeAspect="1"/>
          </p:cNvGraphicFramePr>
          <p:nvPr>
            <p:extLst>
              <p:ext uri="{D42A27DB-BD31-4B8C-83A1-F6EECF244321}">
                <p14:modId xmlns:p14="http://schemas.microsoft.com/office/powerpoint/2010/main" val="4228890441"/>
              </p:ext>
            </p:extLst>
          </p:nvPr>
        </p:nvGraphicFramePr>
        <p:xfrm>
          <a:off x="1230428" y="1717972"/>
          <a:ext cx="1835150" cy="962025"/>
        </p:xfrm>
        <a:graphic>
          <a:graphicData uri="http://schemas.openxmlformats.org/presentationml/2006/ole">
            <mc:AlternateContent xmlns:mc="http://schemas.openxmlformats.org/markup-compatibility/2006">
              <mc:Choice xmlns:v="urn:schemas-microsoft-com:vml" Requires="v">
                <p:oleObj spid="_x0000_s29710" name="Equation" r:id="rId3" imgW="1524000" imgH="800100" progId="Equation.DSMT4">
                  <p:embed/>
                </p:oleObj>
              </mc:Choice>
              <mc:Fallback>
                <p:oleObj name="Equation" r:id="rId3" imgW="1524000" imgH="800100" progId="Equation.DSMT4">
                  <p:embed/>
                  <p:pic>
                    <p:nvPicPr>
                      <p:cNvPr id="0" name="Object 5"/>
                      <p:cNvPicPr>
                        <a:picLocks noChangeAspect="1" noChangeArrowheads="1"/>
                      </p:cNvPicPr>
                      <p:nvPr/>
                    </p:nvPicPr>
                    <p:blipFill>
                      <a:blip r:embed="rId4"/>
                      <a:srcRect/>
                      <a:stretch>
                        <a:fillRect/>
                      </a:stretch>
                    </p:blipFill>
                    <p:spPr bwMode="auto">
                      <a:xfrm>
                        <a:off x="1230428" y="1717972"/>
                        <a:ext cx="183515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0"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ubtitle 1"/>
          <p:cNvSpPr>
            <a:spLocks noGrp="1"/>
          </p:cNvSpPr>
          <p:nvPr>
            <p:ph type="subTitle" idx="1"/>
          </p:nvPr>
        </p:nvSpPr>
        <p:spPr>
          <a:xfrm>
            <a:off x="641350" y="641350"/>
            <a:ext cx="7854950" cy="4997450"/>
          </a:xfrm>
        </p:spPr>
        <p:txBody>
          <a:bodyPr/>
          <a:lstStyle/>
          <a:p>
            <a:pPr algn="l"/>
            <a:r>
              <a:rPr lang="en-US" sz="2800" b="1" dirty="0">
                <a:latin typeface="Arial"/>
                <a:ea typeface="MS PGothic" charset="0"/>
              </a:rPr>
              <a:t>Guided Practice: </a:t>
            </a:r>
            <a:r>
              <a:rPr lang="en-US" sz="2800" b="1" dirty="0">
                <a:solidFill>
                  <a:srgbClr val="000090"/>
                </a:solidFill>
                <a:latin typeface="Arial"/>
                <a:ea typeface="MS PGothic" charset="0"/>
              </a:rPr>
              <a:t>Example 1, </a:t>
            </a:r>
            <a:r>
              <a:rPr lang="en-US" sz="2800" b="1" i="1" dirty="0">
                <a:solidFill>
                  <a:srgbClr val="000090"/>
                </a:solidFill>
                <a:latin typeface="Arial"/>
                <a:ea typeface="MS PGothic" charset="0"/>
              </a:rPr>
              <a:t>continued</a:t>
            </a:r>
            <a:endParaRPr lang="en-US" sz="2800" b="1" dirty="0">
              <a:solidFill>
                <a:srgbClr val="000090"/>
              </a:solidFill>
              <a:latin typeface="Arial"/>
              <a:ea typeface="MS PGothic" charset="0"/>
            </a:endParaRPr>
          </a:p>
          <a:p>
            <a:pPr algn="l"/>
            <a:endParaRPr lang="en-US" dirty="0"/>
          </a:p>
          <a:p>
            <a:pPr algn="l">
              <a:spcAft>
                <a:spcPts val="600"/>
              </a:spcAft>
            </a:pPr>
            <a:r>
              <a:rPr lang="en-US" dirty="0"/>
              <a:t>								</a:t>
            </a:r>
            <a:r>
              <a:rPr lang="en-US" dirty="0" smtClean="0"/>
              <a:t>Original </a:t>
            </a:r>
            <a:r>
              <a:rPr lang="en-US" dirty="0"/>
              <a:t>inequality</a:t>
            </a:r>
          </a:p>
          <a:p>
            <a:pPr algn="l">
              <a:spcAft>
                <a:spcPts val="600"/>
              </a:spcAft>
            </a:pPr>
            <a:endParaRPr lang="en-US" dirty="0"/>
          </a:p>
          <a:p>
            <a:pPr algn="l">
              <a:spcAft>
                <a:spcPts val="600"/>
              </a:spcAft>
            </a:pPr>
            <a:r>
              <a:rPr lang="en-US" dirty="0"/>
              <a:t>								</a:t>
            </a:r>
            <a:r>
              <a:rPr lang="en-US" dirty="0" smtClean="0"/>
              <a:t>Substitute </a:t>
            </a:r>
            <a:r>
              <a:rPr lang="en-US" dirty="0"/>
              <a:t>–20 for </a:t>
            </a:r>
            <a:r>
              <a:rPr lang="en-US" i="1" dirty="0"/>
              <a:t>x</a:t>
            </a:r>
            <a:r>
              <a:rPr lang="en-US" dirty="0"/>
              <a:t>.</a:t>
            </a:r>
          </a:p>
          <a:p>
            <a:pPr algn="l">
              <a:spcAft>
                <a:spcPts val="600"/>
              </a:spcAft>
            </a:pPr>
            <a:endParaRPr lang="en-US" dirty="0"/>
          </a:p>
          <a:p>
            <a:pPr algn="l">
              <a:spcAft>
                <a:spcPts val="600"/>
              </a:spcAft>
            </a:pPr>
            <a:r>
              <a:rPr lang="en-US" dirty="0"/>
              <a:t>								</a:t>
            </a:r>
            <a:r>
              <a:rPr lang="en-US" dirty="0" smtClean="0"/>
              <a:t>Multiply</a:t>
            </a:r>
            <a:r>
              <a:rPr lang="en-US" dirty="0"/>
              <a:t>, then subtract.</a:t>
            </a:r>
          </a:p>
          <a:p>
            <a:pPr algn="l"/>
            <a:endParaRPr lang="en-US" dirty="0"/>
          </a:p>
          <a:p>
            <a:pPr algn="l"/>
            <a:r>
              <a:rPr lang="en-US" dirty="0"/>
              <a:t>								</a:t>
            </a:r>
            <a:r>
              <a:rPr lang="en-US" dirty="0" smtClean="0"/>
              <a:t>Simplify </a:t>
            </a:r>
            <a:r>
              <a:rPr lang="en-US" dirty="0"/>
              <a:t>the fraction.</a:t>
            </a:r>
          </a:p>
          <a:p>
            <a:pPr algn="l"/>
            <a:endParaRPr lang="en-US" sz="1800" dirty="0">
              <a:solidFill>
                <a:srgbClr val="000000"/>
              </a:solidFill>
            </a:endParaRPr>
          </a:p>
          <a:p>
            <a:pPr algn="l"/>
            <a:r>
              <a:rPr lang="en-US" dirty="0">
                <a:solidFill>
                  <a:srgbClr val="000000"/>
                </a:solidFill>
              </a:rPr>
              <a:t>     8 &gt; 5</a:t>
            </a:r>
          </a:p>
          <a:p>
            <a:pPr algn="l"/>
            <a:endParaRPr lang="en-US" dirty="0"/>
          </a:p>
        </p:txBody>
      </p:sp>
      <p:sp>
        <p:nvSpPr>
          <p:cNvPr id="3072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0E0E352-74FF-314C-B405-57FB4380D3B5}" type="slidenum">
              <a:rPr lang="en-US" sz="1800">
                <a:solidFill>
                  <a:srgbClr val="000000"/>
                </a:solidFill>
                <a:latin typeface="Arial"/>
                <a:ea typeface="Arial"/>
                <a:cs typeface="Arial"/>
              </a:rPr>
              <a:pPr eaLnBrk="1" hangingPunct="1"/>
              <a:t>15</a:t>
            </a:fld>
            <a:endParaRPr lang="en-US" sz="1800" dirty="0">
              <a:solidFill>
                <a:srgbClr val="000000"/>
              </a:solidFill>
              <a:latin typeface="Arial"/>
              <a:ea typeface="Arial"/>
              <a:cs typeface="Arial"/>
            </a:endParaRPr>
          </a:p>
        </p:txBody>
      </p:sp>
      <p:graphicFrame>
        <p:nvGraphicFramePr>
          <p:cNvPr id="30723" name="Object 4"/>
          <p:cNvGraphicFramePr>
            <a:graphicFrameLocks noChangeAspect="1"/>
          </p:cNvGraphicFramePr>
          <p:nvPr>
            <p:extLst>
              <p:ext uri="{D42A27DB-BD31-4B8C-83A1-F6EECF244321}">
                <p14:modId xmlns:p14="http://schemas.microsoft.com/office/powerpoint/2010/main" val="3858670838"/>
              </p:ext>
            </p:extLst>
          </p:nvPr>
        </p:nvGraphicFramePr>
        <p:xfrm>
          <a:off x="958850" y="1427163"/>
          <a:ext cx="1473200" cy="800100"/>
        </p:xfrm>
        <a:graphic>
          <a:graphicData uri="http://schemas.openxmlformats.org/presentationml/2006/ole">
            <mc:AlternateContent xmlns:mc="http://schemas.openxmlformats.org/markup-compatibility/2006">
              <mc:Choice xmlns:v="urn:schemas-microsoft-com:vml" Requires="v">
                <p:oleObj spid="_x0000_s30752" name="Equation" r:id="rId3" imgW="1473200" imgH="800100" progId="Equation.DSMT4">
                  <p:embed/>
                </p:oleObj>
              </mc:Choice>
              <mc:Fallback>
                <p:oleObj name="Equation" r:id="rId3" imgW="1473200" imgH="800100" progId="Equation.DSMT4">
                  <p:embed/>
                  <p:pic>
                    <p:nvPicPr>
                      <p:cNvPr id="0" name="Object 4"/>
                      <p:cNvPicPr>
                        <a:picLocks noChangeAspect="1" noChangeArrowheads="1"/>
                      </p:cNvPicPr>
                      <p:nvPr/>
                    </p:nvPicPr>
                    <p:blipFill>
                      <a:blip r:embed="rId4"/>
                      <a:srcRect/>
                      <a:stretch>
                        <a:fillRect/>
                      </a:stretch>
                    </p:blipFill>
                    <p:spPr bwMode="auto">
                      <a:xfrm>
                        <a:off x="958850" y="1427163"/>
                        <a:ext cx="14732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24" name="Object 5"/>
          <p:cNvGraphicFramePr>
            <a:graphicFrameLocks noChangeAspect="1"/>
          </p:cNvGraphicFramePr>
          <p:nvPr>
            <p:extLst>
              <p:ext uri="{D42A27DB-BD31-4B8C-83A1-F6EECF244321}">
                <p14:modId xmlns:p14="http://schemas.microsoft.com/office/powerpoint/2010/main" val="4097671678"/>
              </p:ext>
            </p:extLst>
          </p:nvPr>
        </p:nvGraphicFramePr>
        <p:xfrm>
          <a:off x="939800" y="2468563"/>
          <a:ext cx="1981200" cy="800100"/>
        </p:xfrm>
        <a:graphic>
          <a:graphicData uri="http://schemas.openxmlformats.org/presentationml/2006/ole">
            <mc:AlternateContent xmlns:mc="http://schemas.openxmlformats.org/markup-compatibility/2006">
              <mc:Choice xmlns:v="urn:schemas-microsoft-com:vml" Requires="v">
                <p:oleObj spid="_x0000_s30753" name="Equation" r:id="rId5" imgW="1981200" imgH="800100" progId="Equation.DSMT4">
                  <p:embed/>
                </p:oleObj>
              </mc:Choice>
              <mc:Fallback>
                <p:oleObj name="Equation" r:id="rId5" imgW="1981200" imgH="800100" progId="Equation.DSMT4">
                  <p:embed/>
                  <p:pic>
                    <p:nvPicPr>
                      <p:cNvPr id="0" name="Object 5"/>
                      <p:cNvPicPr>
                        <a:picLocks noChangeAspect="1" noChangeArrowheads="1"/>
                      </p:cNvPicPr>
                      <p:nvPr/>
                    </p:nvPicPr>
                    <p:blipFill>
                      <a:blip r:embed="rId6"/>
                      <a:srcRect/>
                      <a:stretch>
                        <a:fillRect/>
                      </a:stretch>
                    </p:blipFill>
                    <p:spPr bwMode="auto">
                      <a:xfrm>
                        <a:off x="939800" y="2468563"/>
                        <a:ext cx="19812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25" name="Object 6"/>
          <p:cNvGraphicFramePr>
            <a:graphicFrameLocks noChangeAspect="1"/>
          </p:cNvGraphicFramePr>
          <p:nvPr>
            <p:extLst>
              <p:ext uri="{D42A27DB-BD31-4B8C-83A1-F6EECF244321}">
                <p14:modId xmlns:p14="http://schemas.microsoft.com/office/powerpoint/2010/main" val="48561531"/>
              </p:ext>
            </p:extLst>
          </p:nvPr>
        </p:nvGraphicFramePr>
        <p:xfrm>
          <a:off x="958850" y="3476625"/>
          <a:ext cx="1295400" cy="800100"/>
        </p:xfrm>
        <a:graphic>
          <a:graphicData uri="http://schemas.openxmlformats.org/presentationml/2006/ole">
            <mc:AlternateContent xmlns:mc="http://schemas.openxmlformats.org/markup-compatibility/2006">
              <mc:Choice xmlns:v="urn:schemas-microsoft-com:vml" Requires="v">
                <p:oleObj spid="_x0000_s30754" name="Equation" r:id="rId7" imgW="1295400" imgH="800100" progId="Equation.DSMT4">
                  <p:embed/>
                </p:oleObj>
              </mc:Choice>
              <mc:Fallback>
                <p:oleObj name="Equation" r:id="rId7" imgW="1295400" imgH="800100" progId="Equation.DSMT4">
                  <p:embed/>
                  <p:pic>
                    <p:nvPicPr>
                      <p:cNvPr id="0" name="Object 6"/>
                      <p:cNvPicPr>
                        <a:picLocks noChangeAspect="1" noChangeArrowheads="1"/>
                      </p:cNvPicPr>
                      <p:nvPr/>
                    </p:nvPicPr>
                    <p:blipFill>
                      <a:blip r:embed="rId8"/>
                      <a:srcRect/>
                      <a:stretch>
                        <a:fillRect/>
                      </a:stretch>
                    </p:blipFill>
                    <p:spPr bwMode="auto">
                      <a:xfrm>
                        <a:off x="958850" y="3476625"/>
                        <a:ext cx="12954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26" name="Object 7"/>
          <p:cNvGraphicFramePr>
            <a:graphicFrameLocks noChangeAspect="1"/>
          </p:cNvGraphicFramePr>
          <p:nvPr>
            <p:extLst>
              <p:ext uri="{D42A27DB-BD31-4B8C-83A1-F6EECF244321}">
                <p14:modId xmlns:p14="http://schemas.microsoft.com/office/powerpoint/2010/main" val="27314420"/>
              </p:ext>
            </p:extLst>
          </p:nvPr>
        </p:nvGraphicFramePr>
        <p:xfrm>
          <a:off x="977900" y="4429125"/>
          <a:ext cx="850900" cy="800100"/>
        </p:xfrm>
        <a:graphic>
          <a:graphicData uri="http://schemas.openxmlformats.org/presentationml/2006/ole">
            <mc:AlternateContent xmlns:mc="http://schemas.openxmlformats.org/markup-compatibility/2006">
              <mc:Choice xmlns:v="urn:schemas-microsoft-com:vml" Requires="v">
                <p:oleObj spid="_x0000_s30755" name="Equation" r:id="rId9" imgW="850900" imgH="800100" progId="Equation.DSMT4">
                  <p:embed/>
                </p:oleObj>
              </mc:Choice>
              <mc:Fallback>
                <p:oleObj name="Equation" r:id="rId9" imgW="850900" imgH="800100" progId="Equation.DSMT4">
                  <p:embed/>
                  <p:pic>
                    <p:nvPicPr>
                      <p:cNvPr id="0" name="Object 7"/>
                      <p:cNvPicPr>
                        <a:picLocks noChangeAspect="1" noChangeArrowheads="1"/>
                      </p:cNvPicPr>
                      <p:nvPr/>
                    </p:nvPicPr>
                    <p:blipFill>
                      <a:blip r:embed="rId10"/>
                      <a:srcRect/>
                      <a:stretch>
                        <a:fillRect/>
                      </a:stretch>
                    </p:blipFill>
                    <p:spPr bwMode="auto">
                      <a:xfrm>
                        <a:off x="977900" y="4429125"/>
                        <a:ext cx="8509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7"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ubtitle 1"/>
          <p:cNvSpPr>
            <a:spLocks noGrp="1"/>
          </p:cNvSpPr>
          <p:nvPr>
            <p:ph type="subTitle" idx="1"/>
          </p:nvPr>
        </p:nvSpPr>
        <p:spPr>
          <a:xfrm>
            <a:off x="641350" y="641350"/>
            <a:ext cx="7854950" cy="4997450"/>
          </a:xfrm>
        </p:spPr>
        <p:txBody>
          <a:bodyPr/>
          <a:lstStyle/>
          <a:p>
            <a:pPr algn="l"/>
            <a:r>
              <a:rPr lang="en-US" sz="2800" b="1" dirty="0">
                <a:latin typeface="Arial"/>
                <a:ea typeface="MS PGothic" charset="0"/>
              </a:rPr>
              <a:t>Guided Practice: </a:t>
            </a:r>
            <a:r>
              <a:rPr lang="en-US" sz="2800" b="1" dirty="0">
                <a:solidFill>
                  <a:srgbClr val="000090"/>
                </a:solidFill>
                <a:latin typeface="Arial"/>
                <a:ea typeface="MS PGothic" charset="0"/>
              </a:rPr>
              <a:t>Example 1, </a:t>
            </a:r>
            <a:r>
              <a:rPr lang="en-US" sz="2800" b="1" i="1" dirty="0">
                <a:solidFill>
                  <a:srgbClr val="000090"/>
                </a:solidFill>
                <a:latin typeface="Arial"/>
                <a:ea typeface="MS PGothic" charset="0"/>
              </a:rPr>
              <a:t>continued</a:t>
            </a:r>
            <a:endParaRPr lang="en-US" sz="2800" b="1" dirty="0">
              <a:solidFill>
                <a:srgbClr val="000090"/>
              </a:solidFill>
              <a:latin typeface="Arial"/>
              <a:ea typeface="MS PGothic" charset="0"/>
            </a:endParaRPr>
          </a:p>
          <a:p>
            <a:pPr algn="l"/>
            <a:endParaRPr lang="en-US" dirty="0"/>
          </a:p>
          <a:p>
            <a:pPr lvl="1" algn="l">
              <a:spcAft>
                <a:spcPts val="600"/>
              </a:spcAft>
            </a:pPr>
            <a:r>
              <a:rPr lang="en-US" sz="2400" dirty="0">
                <a:solidFill>
                  <a:srgbClr val="000000"/>
                </a:solidFill>
                <a:cs typeface="Arial"/>
              </a:rPr>
              <a:t>8 &gt; 5 is a true statement; therefore, all numbers less than –13 will result in a true statement.</a:t>
            </a:r>
          </a:p>
        </p:txBody>
      </p:sp>
      <p:sp>
        <p:nvSpPr>
          <p:cNvPr id="3174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A687A66-9654-1648-BBC5-A53F03ED7035}" type="slidenum">
              <a:rPr lang="en-US" sz="1800">
                <a:solidFill>
                  <a:srgbClr val="000000"/>
                </a:solidFill>
                <a:latin typeface="Arial"/>
                <a:ea typeface="Arial"/>
                <a:cs typeface="Arial"/>
              </a:rPr>
              <a:pPr eaLnBrk="1" hangingPunct="1"/>
              <a:t>16</a:t>
            </a:fld>
            <a:endParaRPr lang="en-US" sz="1800" dirty="0">
              <a:solidFill>
                <a:srgbClr val="000000"/>
              </a:solidFill>
              <a:latin typeface="Arial"/>
              <a:ea typeface="Arial"/>
              <a:cs typeface="Arial"/>
            </a:endParaRPr>
          </a:p>
        </p:txBody>
      </p:sp>
      <p:sp>
        <p:nvSpPr>
          <p:cNvPr id="31747"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Arial"/>
                <a:cs typeface="Arial"/>
                <a:sym typeface="Zapf Dingbats" charset="0"/>
              </a:rPr>
              <a:t>✔</a:t>
            </a:r>
            <a:endParaRPr lang="en-US" sz="9600" dirty="0">
              <a:solidFill>
                <a:srgbClr val="000090"/>
              </a:solidFill>
              <a:latin typeface="Arial"/>
              <a:ea typeface="Arial"/>
              <a:cs typeface="Arial"/>
            </a:endParaRPr>
          </a:p>
        </p:txBody>
      </p:sp>
      <p:sp>
        <p:nvSpPr>
          <p:cNvPr id="31748"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17</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r>
              <a:rPr lang="en-US" dirty="0">
                <a:cs typeface="MS PGothic" charset="0"/>
              </a:rPr>
              <a:t>2.1.3: </a:t>
            </a:r>
            <a:r>
              <a:rPr lang="en-US" dirty="0"/>
              <a:t>Solving Linear Inequalities</a:t>
            </a:r>
          </a:p>
          <a:p>
            <a:endParaRPr lang="en-US" dirty="0"/>
          </a:p>
        </p:txBody>
      </p:sp>
    </p:spTree>
    <p:extLst>
      <p:ext uri="{BB962C8B-B14F-4D97-AF65-F5344CB8AC3E}">
        <p14:creationId xmlns:p14="http://schemas.microsoft.com/office/powerpoint/2010/main" val="1775142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ubtitle 1"/>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Guided Practice </a:t>
            </a:r>
          </a:p>
          <a:p>
            <a:pPr algn="l" eaLnBrk="1" hangingPunct="1"/>
            <a:r>
              <a:rPr lang="en-US" sz="2800" b="1" dirty="0">
                <a:solidFill>
                  <a:srgbClr val="000090"/>
                </a:solidFill>
                <a:cs typeface="MS PGothic" charset="0"/>
              </a:rPr>
              <a:t>Example 2</a:t>
            </a:r>
          </a:p>
          <a:p>
            <a:pPr algn="l"/>
            <a:r>
              <a:rPr lang="en-US" dirty="0"/>
              <a:t>Solve the inequality 5</a:t>
            </a:r>
            <a:r>
              <a:rPr lang="en-US" i="1" dirty="0"/>
              <a:t>x</a:t>
            </a:r>
            <a:r>
              <a:rPr lang="en-US" dirty="0"/>
              <a:t> + 4 ≥ 11 – 2</a:t>
            </a:r>
            <a:r>
              <a:rPr lang="en-US" i="1" dirty="0"/>
              <a:t>x</a:t>
            </a:r>
            <a:r>
              <a:rPr lang="en-US" dirty="0"/>
              <a:t>.</a:t>
            </a:r>
          </a:p>
        </p:txBody>
      </p:sp>
      <p:sp>
        <p:nvSpPr>
          <p:cNvPr id="32770"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E8AEB73-63E9-7749-87A5-DD82D85FE249}" type="slidenum">
              <a:rPr lang="en-US" sz="1800">
                <a:solidFill>
                  <a:srgbClr val="000000"/>
                </a:solidFill>
                <a:latin typeface="Arial"/>
                <a:ea typeface="Arial"/>
                <a:cs typeface="Arial"/>
              </a:rPr>
              <a:pPr eaLnBrk="1" hangingPunct="1"/>
              <a:t>18</a:t>
            </a:fld>
            <a:endParaRPr lang="en-US" sz="1800" dirty="0">
              <a:solidFill>
                <a:srgbClr val="000000"/>
              </a:solidFill>
              <a:latin typeface="Arial"/>
              <a:ea typeface="Arial"/>
              <a:cs typeface="Arial"/>
            </a:endParaRPr>
          </a:p>
        </p:txBody>
      </p:sp>
      <p:sp>
        <p:nvSpPr>
          <p:cNvPr id="32771"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2</a:t>
            </a:r>
            <a:r>
              <a:rPr lang="en-US" sz="2800" b="1" dirty="0" smtClean="0">
                <a:solidFill>
                  <a:srgbClr val="000090"/>
                </a:solidFill>
                <a:ea typeface="MS PGothic" charset="0"/>
              </a:rPr>
              <a:t>, </a:t>
            </a:r>
            <a:r>
              <a:rPr lang="en-US" sz="2800" b="1" i="1" dirty="0" smtClean="0">
                <a:solidFill>
                  <a:srgbClr val="000090"/>
                </a:solidFill>
                <a:ea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100" baseline="30000" dirty="0">
              <a:ea typeface="MS PGothic" charset="0"/>
              <a:cs typeface="MS PGothic" charset="0"/>
            </a:endParaRPr>
          </a:p>
          <a:p>
            <a:pPr marL="512064" indent="-557784" algn="l">
              <a:buFont typeface="+mj-lt"/>
              <a:buAutoNum type="arabicPeriod"/>
              <a:defRPr/>
            </a:pPr>
            <a:r>
              <a:rPr lang="en-US" sz="2800" b="1" dirty="0">
                <a:solidFill>
                  <a:srgbClr val="660066"/>
                </a:solidFill>
              </a:rPr>
              <a:t>Move the variable to one side of the inequality. </a:t>
            </a:r>
          </a:p>
          <a:p>
            <a:pPr marL="512064" lvl="1" algn="l">
              <a:defRPr/>
            </a:pPr>
            <a:r>
              <a:rPr lang="en-US" sz="2400" dirty="0">
                <a:solidFill>
                  <a:schemeClr val="tx1"/>
                </a:solidFill>
              </a:rPr>
              <a:t>Notice the variable </a:t>
            </a:r>
            <a:r>
              <a:rPr lang="en-US" sz="2400" i="1" dirty="0">
                <a:solidFill>
                  <a:schemeClr val="tx1"/>
                </a:solidFill>
              </a:rPr>
              <a:t>x</a:t>
            </a:r>
            <a:r>
              <a:rPr lang="en-US" sz="2400" dirty="0">
                <a:solidFill>
                  <a:schemeClr val="tx1"/>
                </a:solidFill>
              </a:rPr>
              <a:t> is in both expressions of the inequality. Begin by choosing which side you want your variable to appear on. Just like with equations, this is a choice, but most people choose to have all variables on the left side of the inequality. Continue by adding 2</a:t>
            </a:r>
            <a:r>
              <a:rPr lang="en-US" sz="2400" i="1" dirty="0">
                <a:solidFill>
                  <a:schemeClr val="tx1"/>
                </a:solidFill>
              </a:rPr>
              <a:t>x</a:t>
            </a:r>
            <a:r>
              <a:rPr lang="en-US" sz="2400" dirty="0">
                <a:solidFill>
                  <a:schemeClr val="tx1"/>
                </a:solidFill>
              </a:rPr>
              <a:t> to both expressions of the inequality. </a:t>
            </a:r>
          </a:p>
          <a:p>
            <a:pPr algn="l">
              <a:defRPr/>
            </a:pPr>
            <a:endParaRPr lang="en-US" dirty="0">
              <a:ea typeface="MS PGothic" charset="0"/>
            </a:endParaRPr>
          </a:p>
        </p:txBody>
      </p:sp>
      <p:sp>
        <p:nvSpPr>
          <p:cNvPr id="3379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4668D98-C350-E340-B18E-87C85EAEDA6B}" type="slidenum">
              <a:rPr lang="en-US" sz="1800">
                <a:solidFill>
                  <a:srgbClr val="000000"/>
                </a:solidFill>
                <a:latin typeface="Arial"/>
                <a:ea typeface="Arial"/>
                <a:cs typeface="Arial"/>
              </a:rPr>
              <a:pPr eaLnBrk="1" hangingPunct="1"/>
              <a:t>19</a:t>
            </a:fld>
            <a:endParaRPr lang="en-US" sz="1800" dirty="0">
              <a:solidFill>
                <a:srgbClr val="000000"/>
              </a:solidFill>
              <a:latin typeface="Arial"/>
              <a:ea typeface="Arial"/>
              <a:cs typeface="Arial"/>
            </a:endParaRPr>
          </a:p>
        </p:txBody>
      </p:sp>
      <p:sp>
        <p:nvSpPr>
          <p:cNvPr id="33795"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graphicFrame>
        <p:nvGraphicFramePr>
          <p:cNvPr id="33796" name="Object 1"/>
          <p:cNvGraphicFramePr>
            <a:graphicFrameLocks noChangeAspect="1"/>
          </p:cNvGraphicFramePr>
          <p:nvPr/>
        </p:nvGraphicFramePr>
        <p:xfrm>
          <a:off x="5384800" y="4165600"/>
          <a:ext cx="165100" cy="266700"/>
        </p:xfrm>
        <a:graphic>
          <a:graphicData uri="http://schemas.openxmlformats.org/presentationml/2006/ole">
            <mc:AlternateContent xmlns:mc="http://schemas.openxmlformats.org/markup-compatibility/2006">
              <mc:Choice xmlns:v="urn:schemas-microsoft-com:vml" Requires="v">
                <p:oleObj spid="_x0000_s33812" name="Equation" r:id="rId3" imgW="165100" imgH="266700" progId="Equation.DSMT4">
                  <p:embed/>
                </p:oleObj>
              </mc:Choice>
              <mc:Fallback>
                <p:oleObj name="Equation" r:id="rId3" imgW="165100" imgH="2667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4800" y="4165600"/>
                        <a:ext cx="1651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797" name="Object 7"/>
          <p:cNvGraphicFramePr>
            <a:graphicFrameLocks noChangeAspect="1"/>
          </p:cNvGraphicFramePr>
          <p:nvPr>
            <p:extLst>
              <p:ext uri="{D42A27DB-BD31-4B8C-83A1-F6EECF244321}">
                <p14:modId xmlns:p14="http://schemas.microsoft.com/office/powerpoint/2010/main" val="4049247337"/>
              </p:ext>
            </p:extLst>
          </p:nvPr>
        </p:nvGraphicFramePr>
        <p:xfrm>
          <a:off x="1536399" y="4546600"/>
          <a:ext cx="2565400" cy="1257300"/>
        </p:xfrm>
        <a:graphic>
          <a:graphicData uri="http://schemas.openxmlformats.org/presentationml/2006/ole">
            <mc:AlternateContent xmlns:mc="http://schemas.openxmlformats.org/markup-compatibility/2006">
              <mc:Choice xmlns:v="urn:schemas-microsoft-com:vml" Requires="v">
                <p:oleObj spid="_x0000_s33813" name="Equation" r:id="rId5" imgW="2565400" imgH="1257300" progId="Equation.DSMT4">
                  <p:embed/>
                </p:oleObj>
              </mc:Choice>
              <mc:Fallback>
                <p:oleObj name="Equation" r:id="rId5" imgW="2565400" imgH="1257300" progId="Equation.DSMT4">
                  <p:embed/>
                  <p:pic>
                    <p:nvPicPr>
                      <p:cNvPr id="0" name="Object 7"/>
                      <p:cNvPicPr>
                        <a:picLocks noChangeAspect="1" noChangeArrowheads="1"/>
                      </p:cNvPicPr>
                      <p:nvPr/>
                    </p:nvPicPr>
                    <p:blipFill>
                      <a:blip r:embed="rId6"/>
                      <a:srcRect/>
                      <a:stretch>
                        <a:fillRect/>
                      </a:stretch>
                    </p:blipFill>
                    <p:spPr bwMode="auto">
                      <a:xfrm>
                        <a:off x="1536399" y="4546600"/>
                        <a:ext cx="256540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80363" cy="4997450"/>
          </a:xfrm>
        </p:spPr>
        <p:txBody>
          <a:bodyPr rtlCol="0"/>
          <a:lstStyle/>
          <a:p>
            <a:pPr algn="l"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lgn="l">
              <a:buFont typeface="Arial"/>
              <a:buChar char="•"/>
              <a:defRPr/>
            </a:pPr>
            <a:r>
              <a:rPr lang="en-US" dirty="0"/>
              <a:t>The </a:t>
            </a:r>
            <a:r>
              <a:rPr lang="en-US" b="1" dirty="0"/>
              <a:t>properties of inequality </a:t>
            </a:r>
            <a:r>
              <a:rPr lang="en-US" dirty="0"/>
              <a:t>are the rules that allow you to balance, manipulate, and </a:t>
            </a:r>
            <a:r>
              <a:rPr lang="en-US" dirty="0" smtClean="0"/>
              <a:t>solve inequalities</a:t>
            </a:r>
            <a:r>
              <a:rPr lang="en-US" dirty="0"/>
              <a:t>. The properties are summarized in the following table</a:t>
            </a:r>
            <a:r>
              <a:rPr lang="en-US" dirty="0" smtClean="0"/>
              <a:t>. </a:t>
            </a:r>
            <a:endParaRPr lang="en-US" dirty="0">
              <a:ea typeface="+mn-ea"/>
            </a:endParaRPr>
          </a:p>
        </p:txBody>
      </p:sp>
      <p:sp>
        <p:nvSpPr>
          <p:cNvPr id="17410"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F72E958-D7C2-0041-B6DD-7F67563B88C0}" type="slidenum">
              <a:rPr lang="en-US" sz="1800">
                <a:solidFill>
                  <a:srgbClr val="000000"/>
                </a:solidFill>
                <a:latin typeface="Arial"/>
                <a:ea typeface="Arial"/>
                <a:cs typeface="Arial"/>
              </a:rPr>
              <a:pPr eaLnBrk="1" hangingPunct="1"/>
              <a:t>2</a:t>
            </a:fld>
            <a:endParaRPr lang="en-US" sz="1800" dirty="0">
              <a:solidFill>
                <a:srgbClr val="000000"/>
              </a:solidFill>
              <a:latin typeface="Arial"/>
              <a:ea typeface="Arial"/>
              <a:cs typeface="Arial"/>
            </a:endParaRPr>
          </a:p>
        </p:txBody>
      </p:sp>
      <p:sp>
        <p:nvSpPr>
          <p:cNvPr id="17411"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2</a:t>
            </a:r>
            <a:r>
              <a:rPr lang="en-US" sz="2800" b="1" dirty="0" smtClean="0">
                <a:solidFill>
                  <a:srgbClr val="000090"/>
                </a:solidFill>
                <a:ea typeface="MS PGothic" charset="0"/>
              </a:rPr>
              <a:t>, </a:t>
            </a:r>
            <a:r>
              <a:rPr lang="en-US" sz="2800" b="1" i="1" dirty="0" smtClean="0">
                <a:solidFill>
                  <a:srgbClr val="000090"/>
                </a:solidFill>
                <a:ea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100" baseline="30000" dirty="0">
              <a:ea typeface="MS PGothic" charset="0"/>
              <a:cs typeface="MS PGothic" charset="0"/>
            </a:endParaRPr>
          </a:p>
          <a:p>
            <a:pPr marL="514350" indent="-557784" algn="l" eaLnBrk="1" hangingPunct="1">
              <a:buFont typeface="+mj-lt"/>
              <a:buAutoNum type="arabicPeriod" startAt="2"/>
              <a:defRPr/>
            </a:pPr>
            <a:r>
              <a:rPr lang="en-US" sz="2800" b="1" dirty="0">
                <a:solidFill>
                  <a:srgbClr val="660066"/>
                </a:solidFill>
              </a:rPr>
              <a:t>Isolate the variable. </a:t>
            </a:r>
          </a:p>
          <a:p>
            <a:pPr marL="512064" lvl="1" algn="l">
              <a:defRPr/>
            </a:pPr>
            <a:r>
              <a:rPr lang="en-US" sz="2400" dirty="0">
                <a:solidFill>
                  <a:schemeClr val="tx1"/>
                </a:solidFill>
              </a:rPr>
              <a:t>Subtract 4 from both expressions</a:t>
            </a:r>
            <a:r>
              <a:rPr lang="en-US" sz="2400" dirty="0" smtClean="0">
                <a:solidFill>
                  <a:schemeClr val="tx1"/>
                </a:solidFill>
              </a:rPr>
              <a:t>.</a:t>
            </a:r>
          </a:p>
          <a:p>
            <a:pPr lvl="1" algn="l">
              <a:defRPr/>
            </a:pPr>
            <a:endParaRPr lang="en-US" sz="2400" dirty="0">
              <a:solidFill>
                <a:schemeClr val="tx1"/>
              </a:solidFill>
            </a:endParaRPr>
          </a:p>
        </p:txBody>
      </p:sp>
      <p:sp>
        <p:nvSpPr>
          <p:cNvPr id="34818"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7055722-081F-744A-8E4E-3498FA0EC60E}" type="slidenum">
              <a:rPr lang="en-US" sz="1800">
                <a:solidFill>
                  <a:srgbClr val="000000"/>
                </a:solidFill>
                <a:latin typeface="Arial"/>
                <a:ea typeface="Arial"/>
                <a:cs typeface="Arial"/>
              </a:rPr>
              <a:pPr eaLnBrk="1" hangingPunct="1"/>
              <a:t>20</a:t>
            </a:fld>
            <a:endParaRPr lang="en-US" sz="1800" dirty="0">
              <a:solidFill>
                <a:srgbClr val="000000"/>
              </a:solidFill>
              <a:latin typeface="Arial"/>
              <a:ea typeface="Arial"/>
              <a:cs typeface="Arial"/>
            </a:endParaRPr>
          </a:p>
        </p:txBody>
      </p:sp>
      <p:sp>
        <p:nvSpPr>
          <p:cNvPr id="34819"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graphicFrame>
        <p:nvGraphicFramePr>
          <p:cNvPr id="34820" name="Object 1"/>
          <p:cNvGraphicFramePr>
            <a:graphicFrameLocks noChangeAspect="1"/>
          </p:cNvGraphicFramePr>
          <p:nvPr>
            <p:extLst>
              <p:ext uri="{D42A27DB-BD31-4B8C-83A1-F6EECF244321}">
                <p14:modId xmlns:p14="http://schemas.microsoft.com/office/powerpoint/2010/main" val="2882098702"/>
              </p:ext>
            </p:extLst>
          </p:nvPr>
        </p:nvGraphicFramePr>
        <p:xfrm>
          <a:off x="1304925" y="2354263"/>
          <a:ext cx="1638300" cy="1257300"/>
        </p:xfrm>
        <a:graphic>
          <a:graphicData uri="http://schemas.openxmlformats.org/presentationml/2006/ole">
            <mc:AlternateContent xmlns:mc="http://schemas.openxmlformats.org/markup-compatibility/2006">
              <mc:Choice xmlns:v="urn:schemas-microsoft-com:vml" Requires="v">
                <p:oleObj spid="_x0000_s34830" name="Equation" r:id="rId3" imgW="1638300" imgH="1257300" progId="Equation.DSMT4">
                  <p:embed/>
                </p:oleObj>
              </mc:Choice>
              <mc:Fallback>
                <p:oleObj name="Equation" r:id="rId3" imgW="1638300" imgH="1257300" progId="Equation.DSMT4">
                  <p:embed/>
                  <p:pic>
                    <p:nvPicPr>
                      <p:cNvPr id="0" name="Object 1"/>
                      <p:cNvPicPr>
                        <a:picLocks noChangeAspect="1" noChangeArrowheads="1"/>
                      </p:cNvPicPr>
                      <p:nvPr/>
                    </p:nvPicPr>
                    <p:blipFill>
                      <a:blip r:embed="rId4"/>
                      <a:srcRect/>
                      <a:stretch>
                        <a:fillRect/>
                      </a:stretch>
                    </p:blipFill>
                    <p:spPr bwMode="auto">
                      <a:xfrm>
                        <a:off x="1304925" y="2354263"/>
                        <a:ext cx="163830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2</a:t>
            </a:r>
            <a:r>
              <a:rPr lang="en-US" sz="2800" b="1" dirty="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100" baseline="30000" dirty="0">
              <a:ea typeface="MS PGothic" charset="0"/>
              <a:cs typeface="MS PGothic" charset="0"/>
            </a:endParaRPr>
          </a:p>
          <a:p>
            <a:pPr marL="514350" indent="-557784" algn="l" eaLnBrk="1" hangingPunct="1">
              <a:buFont typeface="+mj-lt"/>
              <a:buAutoNum type="arabicPeriod" startAt="3"/>
              <a:defRPr/>
            </a:pPr>
            <a:r>
              <a:rPr lang="en-US" sz="2800" b="1" dirty="0">
                <a:solidFill>
                  <a:srgbClr val="660066"/>
                </a:solidFill>
              </a:rPr>
              <a:t>Finally, divide both sides of the inequality by the coefficient </a:t>
            </a:r>
            <a:r>
              <a:rPr lang="en-US" sz="2800" b="1" dirty="0" smtClean="0">
                <a:solidFill>
                  <a:srgbClr val="660066"/>
                </a:solidFill>
              </a:rPr>
              <a:t>of </a:t>
            </a:r>
            <a:r>
              <a:rPr lang="en-US" sz="2800" b="1" i="1" dirty="0" smtClean="0">
                <a:solidFill>
                  <a:srgbClr val="660066"/>
                </a:solidFill>
              </a:rPr>
              <a:t>x</a:t>
            </a:r>
            <a:r>
              <a:rPr lang="en-US" sz="2800" b="1" dirty="0" smtClean="0">
                <a:solidFill>
                  <a:srgbClr val="660066"/>
                </a:solidFill>
              </a:rPr>
              <a:t>, </a:t>
            </a:r>
            <a:r>
              <a:rPr lang="en-US" sz="2800" b="1" dirty="0">
                <a:solidFill>
                  <a:srgbClr val="660066"/>
                </a:solidFill>
              </a:rPr>
              <a:t>7</a:t>
            </a:r>
            <a:r>
              <a:rPr lang="en-US" sz="2800" b="1" dirty="0" smtClean="0">
                <a:solidFill>
                  <a:srgbClr val="660066"/>
                </a:solidFill>
              </a:rPr>
              <a:t>.</a:t>
            </a:r>
          </a:p>
          <a:p>
            <a:pPr algn="l" eaLnBrk="1" hangingPunct="1">
              <a:defRPr/>
            </a:pPr>
            <a:endParaRPr lang="en-US" sz="2800" b="1" dirty="0">
              <a:solidFill>
                <a:srgbClr val="660066"/>
              </a:solidFill>
            </a:endParaRPr>
          </a:p>
          <a:p>
            <a:pPr>
              <a:defRPr/>
            </a:pPr>
            <a:endParaRPr lang="en-US" dirty="0"/>
          </a:p>
        </p:txBody>
      </p:sp>
      <p:sp>
        <p:nvSpPr>
          <p:cNvPr id="3584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5F5ED3A-8325-B144-8AD1-B1C2219F5E20}" type="slidenum">
              <a:rPr lang="en-US" sz="1800">
                <a:solidFill>
                  <a:srgbClr val="000000"/>
                </a:solidFill>
                <a:latin typeface="Arial"/>
                <a:ea typeface="Arial"/>
                <a:cs typeface="Arial"/>
              </a:rPr>
              <a:pPr eaLnBrk="1" hangingPunct="1"/>
              <a:t>21</a:t>
            </a:fld>
            <a:endParaRPr lang="en-US" sz="1800" dirty="0">
              <a:solidFill>
                <a:srgbClr val="000000"/>
              </a:solidFill>
              <a:latin typeface="Arial"/>
              <a:ea typeface="Arial"/>
              <a:cs typeface="Arial"/>
            </a:endParaRPr>
          </a:p>
        </p:txBody>
      </p:sp>
      <p:graphicFrame>
        <p:nvGraphicFramePr>
          <p:cNvPr id="35843" name="Object 4"/>
          <p:cNvGraphicFramePr>
            <a:graphicFrameLocks noChangeAspect="1"/>
          </p:cNvGraphicFramePr>
          <p:nvPr>
            <p:extLst>
              <p:ext uri="{D42A27DB-BD31-4B8C-83A1-F6EECF244321}">
                <p14:modId xmlns:p14="http://schemas.microsoft.com/office/powerpoint/2010/main" val="1841638002"/>
              </p:ext>
            </p:extLst>
          </p:nvPr>
        </p:nvGraphicFramePr>
        <p:xfrm>
          <a:off x="1439863" y="2341563"/>
          <a:ext cx="1003300" cy="1257300"/>
        </p:xfrm>
        <a:graphic>
          <a:graphicData uri="http://schemas.openxmlformats.org/presentationml/2006/ole">
            <mc:AlternateContent xmlns:mc="http://schemas.openxmlformats.org/markup-compatibility/2006">
              <mc:Choice xmlns:v="urn:schemas-microsoft-com:vml" Requires="v">
                <p:oleObj spid="_x0000_s35854" name="Equation" r:id="rId3" imgW="1003300" imgH="1257300" progId="Equation.DSMT4">
                  <p:embed/>
                </p:oleObj>
              </mc:Choice>
              <mc:Fallback>
                <p:oleObj name="Equation" r:id="rId3" imgW="1003300" imgH="1257300" progId="Equation.DSMT4">
                  <p:embed/>
                  <p:pic>
                    <p:nvPicPr>
                      <p:cNvPr id="0" name="Object 4"/>
                      <p:cNvPicPr>
                        <a:picLocks noChangeAspect="1" noChangeArrowheads="1"/>
                      </p:cNvPicPr>
                      <p:nvPr/>
                    </p:nvPicPr>
                    <p:blipFill>
                      <a:blip r:embed="rId4"/>
                      <a:srcRect/>
                      <a:stretch>
                        <a:fillRect/>
                      </a:stretch>
                    </p:blipFill>
                    <p:spPr bwMode="auto">
                      <a:xfrm>
                        <a:off x="1439863" y="2341563"/>
                        <a:ext cx="100330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4"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2</a:t>
            </a:r>
            <a:r>
              <a:rPr lang="en-US" sz="2800" b="1" dirty="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100" baseline="30000" dirty="0">
              <a:ea typeface="MS PGothic" charset="0"/>
              <a:cs typeface="MS PGothic" charset="0"/>
            </a:endParaRPr>
          </a:p>
          <a:p>
            <a:pPr marL="514350" indent="-557784" algn="l">
              <a:buFont typeface="+mj-lt"/>
              <a:buAutoNum type="arabicPeriod" startAt="4"/>
              <a:defRPr/>
            </a:pPr>
            <a:r>
              <a:rPr lang="en-US" sz="2800" b="1" dirty="0" smtClean="0">
                <a:solidFill>
                  <a:srgbClr val="660066"/>
                </a:solidFill>
              </a:rPr>
              <a:t>The </a:t>
            </a:r>
            <a:r>
              <a:rPr lang="en-US" sz="2800" b="1" dirty="0">
                <a:solidFill>
                  <a:srgbClr val="660066"/>
                </a:solidFill>
              </a:rPr>
              <a:t>solution to the original inequality, </a:t>
            </a:r>
            <a:r>
              <a:rPr lang="en-US" sz="2800" b="1" dirty="0" smtClean="0">
                <a:solidFill>
                  <a:srgbClr val="660066"/>
                </a:solidFill>
              </a:rPr>
              <a:t/>
            </a:r>
            <a:br>
              <a:rPr lang="en-US" sz="2800" b="1" dirty="0" smtClean="0">
                <a:solidFill>
                  <a:srgbClr val="660066"/>
                </a:solidFill>
              </a:rPr>
            </a:br>
            <a:r>
              <a:rPr lang="en-US" sz="2800" b="1" dirty="0" smtClean="0">
                <a:solidFill>
                  <a:srgbClr val="660066"/>
                </a:solidFill>
              </a:rPr>
              <a:t>5</a:t>
            </a:r>
            <a:r>
              <a:rPr lang="en-US" sz="2800" b="1" i="1" dirty="0" smtClean="0">
                <a:solidFill>
                  <a:srgbClr val="660066"/>
                </a:solidFill>
              </a:rPr>
              <a:t>x</a:t>
            </a:r>
            <a:r>
              <a:rPr lang="en-US" sz="2800" b="1" dirty="0" smtClean="0">
                <a:solidFill>
                  <a:srgbClr val="660066"/>
                </a:solidFill>
              </a:rPr>
              <a:t> </a:t>
            </a:r>
            <a:r>
              <a:rPr lang="en-US" sz="2800" b="1" dirty="0">
                <a:solidFill>
                  <a:srgbClr val="660066"/>
                </a:solidFill>
              </a:rPr>
              <a:t>+ 4 ≥ 11 – 2</a:t>
            </a:r>
            <a:r>
              <a:rPr lang="en-US" sz="2800" b="1" i="1" dirty="0">
                <a:solidFill>
                  <a:srgbClr val="660066"/>
                </a:solidFill>
              </a:rPr>
              <a:t>x</a:t>
            </a:r>
            <a:r>
              <a:rPr lang="en-US" sz="2800" b="1" dirty="0">
                <a:solidFill>
                  <a:srgbClr val="660066"/>
                </a:solidFill>
              </a:rPr>
              <a:t>, is all numbers greater than or equal to 1.</a:t>
            </a:r>
          </a:p>
          <a:p>
            <a:pPr>
              <a:defRPr/>
            </a:pPr>
            <a:endParaRPr lang="en-US" dirty="0"/>
          </a:p>
        </p:txBody>
      </p:sp>
      <p:sp>
        <p:nvSpPr>
          <p:cNvPr id="3686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7153B4C-B13E-3445-A194-53099FCD47C4}" type="slidenum">
              <a:rPr lang="en-US" sz="1800">
                <a:solidFill>
                  <a:srgbClr val="000000"/>
                </a:solidFill>
                <a:latin typeface="Arial"/>
                <a:ea typeface="Arial"/>
                <a:cs typeface="Arial"/>
              </a:rPr>
              <a:pPr eaLnBrk="1" hangingPunct="1"/>
              <a:t>22</a:t>
            </a:fld>
            <a:endParaRPr lang="en-US" sz="1800" dirty="0">
              <a:solidFill>
                <a:srgbClr val="000000"/>
              </a:solidFill>
              <a:latin typeface="Arial"/>
              <a:ea typeface="Arial"/>
              <a:cs typeface="Arial"/>
            </a:endParaRPr>
          </a:p>
        </p:txBody>
      </p:sp>
      <p:sp>
        <p:nvSpPr>
          <p:cNvPr id="36867"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2</a:t>
            </a:r>
            <a:r>
              <a:rPr lang="en-US" sz="2800" b="1" dirty="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100" baseline="30000" dirty="0">
              <a:ea typeface="MS PGothic" charset="0"/>
              <a:cs typeface="MS PGothic" charset="0"/>
            </a:endParaRPr>
          </a:p>
          <a:p>
            <a:pPr marL="514350" indent="-557784" algn="l" eaLnBrk="1" hangingPunct="1">
              <a:buFont typeface="+mj-lt"/>
              <a:buAutoNum type="arabicPeriod" startAt="5"/>
              <a:defRPr/>
            </a:pPr>
            <a:r>
              <a:rPr lang="en-US" sz="2800" b="1" dirty="0">
                <a:solidFill>
                  <a:srgbClr val="660066"/>
                </a:solidFill>
              </a:rPr>
              <a:t>T</a:t>
            </a:r>
            <a:r>
              <a:rPr lang="en-US" sz="2800" b="1" dirty="0" smtClean="0">
                <a:solidFill>
                  <a:srgbClr val="660066"/>
                </a:solidFill>
              </a:rPr>
              <a:t>o </a:t>
            </a:r>
            <a:r>
              <a:rPr lang="en-US" sz="2800" b="1" dirty="0">
                <a:solidFill>
                  <a:srgbClr val="660066"/>
                </a:solidFill>
              </a:rPr>
              <a:t>check this solution, choose a number greater than or equal t</a:t>
            </a:r>
            <a:r>
              <a:rPr lang="en-US" sz="2800" b="1" dirty="0" smtClean="0">
                <a:solidFill>
                  <a:srgbClr val="660066"/>
                </a:solidFill>
              </a:rPr>
              <a:t>o </a:t>
            </a:r>
            <a:r>
              <a:rPr lang="en-US" sz="2800" b="1" dirty="0">
                <a:solidFill>
                  <a:srgbClr val="660066"/>
                </a:solidFill>
              </a:rPr>
              <a:t>1, such as 2, and substitute it for all instances of </a:t>
            </a:r>
            <a:r>
              <a:rPr lang="en-US" sz="2800" b="1" i="1" dirty="0">
                <a:solidFill>
                  <a:srgbClr val="660066"/>
                </a:solidFill>
              </a:rPr>
              <a:t>x</a:t>
            </a:r>
            <a:r>
              <a:rPr lang="en-US" sz="2800" b="1" dirty="0">
                <a:solidFill>
                  <a:srgbClr val="660066"/>
                </a:solidFill>
              </a:rPr>
              <a:t> in the </a:t>
            </a:r>
            <a:r>
              <a:rPr lang="en-US" sz="2800" b="1" dirty="0" smtClean="0">
                <a:solidFill>
                  <a:srgbClr val="660066"/>
                </a:solidFill>
              </a:rPr>
              <a:t>original </a:t>
            </a:r>
            <a:r>
              <a:rPr lang="en-US" sz="2800" b="1" dirty="0">
                <a:solidFill>
                  <a:srgbClr val="660066"/>
                </a:solidFill>
              </a:rPr>
              <a:t>inequality. </a:t>
            </a:r>
            <a:endParaRPr lang="en-US" sz="2800" b="1" dirty="0" smtClean="0">
              <a:solidFill>
                <a:srgbClr val="660066"/>
              </a:solidFill>
            </a:endParaRPr>
          </a:p>
          <a:p>
            <a:pPr marL="514350" indent="-514350" algn="l" eaLnBrk="1" hangingPunct="1">
              <a:buFont typeface="+mj-lt"/>
              <a:buAutoNum type="arabicPeriod" startAt="5"/>
              <a:defRPr/>
            </a:pPr>
            <a:endParaRPr lang="en-US" sz="2800" b="1" dirty="0">
              <a:solidFill>
                <a:srgbClr val="660066"/>
              </a:solidFill>
            </a:endParaRPr>
          </a:p>
          <a:p>
            <a:pPr marL="514350" indent="-514350" algn="l" eaLnBrk="1" hangingPunct="1">
              <a:buFont typeface="+mj-lt"/>
              <a:buAutoNum type="arabicPeriod" startAt="5"/>
              <a:defRPr/>
            </a:pPr>
            <a:endParaRPr lang="en-US" sz="2800" b="1" dirty="0" smtClean="0">
              <a:solidFill>
                <a:srgbClr val="660066"/>
              </a:solidFill>
            </a:endParaRPr>
          </a:p>
          <a:p>
            <a:pPr algn="l" eaLnBrk="1" hangingPunct="1">
              <a:spcAft>
                <a:spcPts val="1800"/>
              </a:spcAft>
              <a:defRPr/>
            </a:pPr>
            <a:endParaRPr lang="en-US" sz="2800" b="1" dirty="0">
              <a:solidFill>
                <a:srgbClr val="660066"/>
              </a:solidFill>
            </a:endParaRPr>
          </a:p>
          <a:p>
            <a:pPr marL="512064" lvl="1" algn="l" eaLnBrk="1" hangingPunct="1">
              <a:defRPr/>
            </a:pPr>
            <a:r>
              <a:rPr lang="en-US" sz="2400" dirty="0">
                <a:solidFill>
                  <a:srgbClr val="000000"/>
                </a:solidFill>
              </a:rPr>
              <a:t>Our check proved true, so we can be sure </a:t>
            </a:r>
            <a:endParaRPr lang="en-US" sz="2400" dirty="0" smtClean="0">
              <a:solidFill>
                <a:srgbClr val="000000"/>
              </a:solidFill>
            </a:endParaRPr>
          </a:p>
          <a:p>
            <a:pPr marL="512064" lvl="1" algn="l" eaLnBrk="1" hangingPunct="1">
              <a:defRPr/>
            </a:pPr>
            <a:r>
              <a:rPr lang="en-US" sz="2400" dirty="0" smtClean="0">
                <a:solidFill>
                  <a:srgbClr val="000000"/>
                </a:solidFill>
              </a:rPr>
              <a:t>that our </a:t>
            </a:r>
            <a:r>
              <a:rPr lang="en-US" sz="2400" dirty="0">
                <a:solidFill>
                  <a:srgbClr val="000000"/>
                </a:solidFill>
              </a:rPr>
              <a:t>solution o</a:t>
            </a:r>
            <a:r>
              <a:rPr lang="en-US" sz="2400" dirty="0" smtClean="0">
                <a:solidFill>
                  <a:srgbClr val="000000"/>
                </a:solidFill>
              </a:rPr>
              <a:t>f </a:t>
            </a:r>
            <a:r>
              <a:rPr lang="en-US" sz="2400" i="1" dirty="0">
                <a:solidFill>
                  <a:srgbClr val="000000"/>
                </a:solidFill>
              </a:rPr>
              <a:t>x</a:t>
            </a:r>
            <a:r>
              <a:rPr lang="en-US" sz="2400" dirty="0">
                <a:solidFill>
                  <a:srgbClr val="000000"/>
                </a:solidFill>
              </a:rPr>
              <a:t> ≥ 1 is accurate.</a:t>
            </a:r>
          </a:p>
          <a:p>
            <a:pPr algn="l" eaLnBrk="1" hangingPunct="1">
              <a:defRPr/>
            </a:pPr>
            <a:endParaRPr lang="en-US" sz="2800" b="1" dirty="0">
              <a:solidFill>
                <a:srgbClr val="660066"/>
              </a:solidFill>
            </a:endParaRPr>
          </a:p>
          <a:p>
            <a:pPr>
              <a:defRPr/>
            </a:pPr>
            <a:endParaRPr lang="en-US" dirty="0"/>
          </a:p>
        </p:txBody>
      </p:sp>
      <p:sp>
        <p:nvSpPr>
          <p:cNvPr id="37890"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281B0EB-13D7-4F47-8AF5-0B5591933B98}" type="slidenum">
              <a:rPr lang="en-US" sz="1800">
                <a:solidFill>
                  <a:srgbClr val="000000"/>
                </a:solidFill>
                <a:latin typeface="Arial"/>
                <a:ea typeface="Arial"/>
                <a:cs typeface="Arial"/>
              </a:rPr>
              <a:pPr eaLnBrk="1" hangingPunct="1"/>
              <a:t>23</a:t>
            </a:fld>
            <a:endParaRPr lang="en-US" sz="1800" dirty="0">
              <a:solidFill>
                <a:srgbClr val="000000"/>
              </a:solidFill>
              <a:latin typeface="Arial"/>
              <a:ea typeface="Arial"/>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3756477913"/>
              </p:ext>
            </p:extLst>
          </p:nvPr>
        </p:nvGraphicFramePr>
        <p:xfrm>
          <a:off x="1261890" y="3221038"/>
          <a:ext cx="6651835" cy="1585912"/>
        </p:xfrm>
        <a:graphic>
          <a:graphicData uri="http://schemas.openxmlformats.org/drawingml/2006/table">
            <a:tbl>
              <a:tblPr firstCol="1" lastRow="1">
                <a:tableStyleId>{5C22544A-7EE6-4342-B048-85BDC9FD1C3A}</a:tableStyleId>
              </a:tblPr>
              <a:tblGrid>
                <a:gridCol w="2442156"/>
                <a:gridCol w="4209679"/>
              </a:tblGrid>
              <a:tr h="396478">
                <a:tc>
                  <a:txBody>
                    <a:bodyPr/>
                    <a:lstStyle/>
                    <a:p>
                      <a:pPr rtl="0"/>
                      <a:r>
                        <a:rPr lang="fr-FR" sz="2000" b="0" i="0" u="none" strike="noStrike" kern="1200" baseline="0" dirty="0" smtClean="0">
                          <a:solidFill>
                            <a:schemeClr val="tx1"/>
                          </a:solidFill>
                          <a:latin typeface="Arial"/>
                          <a:ea typeface="+mn-ea"/>
                          <a:cs typeface="+mn-cs"/>
                        </a:rPr>
                        <a:t>5</a:t>
                      </a:r>
                      <a:r>
                        <a:rPr lang="fr-FR" sz="2000" b="0" i="1" u="none" strike="noStrike" kern="1200" baseline="0" dirty="0" smtClean="0">
                          <a:solidFill>
                            <a:schemeClr val="tx1"/>
                          </a:solidFill>
                          <a:latin typeface="Arial"/>
                          <a:ea typeface="+mn-ea"/>
                          <a:cs typeface="+mn-cs"/>
                        </a:rPr>
                        <a:t>x</a:t>
                      </a:r>
                      <a:r>
                        <a:rPr lang="fr-FR" sz="2000" b="0" i="0" u="none" strike="noStrike" kern="1200" baseline="0" dirty="0" smtClean="0">
                          <a:solidFill>
                            <a:schemeClr val="tx1"/>
                          </a:solidFill>
                          <a:latin typeface="Arial"/>
                          <a:ea typeface="+mn-ea"/>
                          <a:cs typeface="+mn-cs"/>
                        </a:rPr>
                        <a:t> + 4 ≥ 11 – 2</a:t>
                      </a:r>
                      <a:r>
                        <a:rPr lang="fr-FR" sz="2000" b="0" i="1" u="none" strike="noStrike" kern="1200" baseline="0" dirty="0" smtClean="0">
                          <a:solidFill>
                            <a:schemeClr val="tx1"/>
                          </a:solidFill>
                          <a:latin typeface="Arial"/>
                          <a:ea typeface="+mn-ea"/>
                          <a:cs typeface="+mn-cs"/>
                        </a:rPr>
                        <a:t>x</a:t>
                      </a:r>
                    </a:p>
                  </a:txBody>
                  <a:tcPr marL="91412" marR="91425" marT="45760" marB="457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US" sz="2000" b="0" i="0" u="none" strike="noStrike" kern="1200" baseline="0" dirty="0" smtClean="0">
                          <a:solidFill>
                            <a:schemeClr val="tx1"/>
                          </a:solidFill>
                          <a:latin typeface="Arial"/>
                          <a:ea typeface="+mn-ea"/>
                          <a:cs typeface="+mn-cs"/>
                        </a:rPr>
                        <a:t>Original inequality</a:t>
                      </a:r>
                    </a:p>
                  </a:txBody>
                  <a:tcPr marL="91412" marR="91425" marT="45760" marB="457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96478">
                <a:tc>
                  <a:txBody>
                    <a:bodyPr/>
                    <a:lstStyle/>
                    <a:p>
                      <a:pPr rtl="0"/>
                      <a:r>
                        <a:rPr lang="en-US" sz="2000" b="0" i="0" u="none" strike="noStrike" kern="1200" baseline="0" dirty="0" smtClean="0">
                          <a:solidFill>
                            <a:schemeClr val="tx1"/>
                          </a:solidFill>
                          <a:latin typeface="Arial"/>
                          <a:ea typeface="+mn-ea"/>
                          <a:cs typeface="+mn-cs"/>
                        </a:rPr>
                        <a:t>5(2) + 4 ≥ 11 – 2(2)</a:t>
                      </a:r>
                    </a:p>
                  </a:txBody>
                  <a:tcPr marL="91412" marR="91425" marT="45760" marB="457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US" sz="2000" b="0" i="0" u="none" strike="noStrike" kern="1200" baseline="0" dirty="0" smtClean="0">
                          <a:solidFill>
                            <a:schemeClr val="tx1"/>
                          </a:solidFill>
                          <a:latin typeface="Arial"/>
                          <a:ea typeface="+mn-ea"/>
                          <a:cs typeface="+mn-cs"/>
                        </a:rPr>
                        <a:t>Substitute 2 for each instance of </a:t>
                      </a:r>
                      <a:r>
                        <a:rPr lang="en-US" sz="2000" b="0" i="1" u="none" strike="noStrike" kern="1200" baseline="0" dirty="0" smtClean="0">
                          <a:solidFill>
                            <a:schemeClr val="tx1"/>
                          </a:solidFill>
                          <a:latin typeface="Arial"/>
                          <a:ea typeface="+mn-ea"/>
                          <a:cs typeface="+mn-cs"/>
                        </a:rPr>
                        <a:t>x</a:t>
                      </a:r>
                      <a:r>
                        <a:rPr lang="en-US" sz="2000" b="0" i="0" u="none" strike="noStrike" kern="1200" baseline="0" dirty="0" smtClean="0">
                          <a:solidFill>
                            <a:schemeClr val="tx1"/>
                          </a:solidFill>
                          <a:latin typeface="Arial"/>
                          <a:ea typeface="+mn-ea"/>
                          <a:cs typeface="+mn-cs"/>
                        </a:rPr>
                        <a:t>. </a:t>
                      </a:r>
                    </a:p>
                  </a:txBody>
                  <a:tcPr marL="91412" marR="91425" marT="45760" marB="457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96478">
                <a:tc>
                  <a:txBody>
                    <a:bodyPr/>
                    <a:lstStyle/>
                    <a:p>
                      <a:pPr rtl="0"/>
                      <a:r>
                        <a:rPr lang="en-US" sz="2000" b="0" i="0" u="none" strike="noStrike" kern="1200" baseline="0" dirty="0" smtClean="0">
                          <a:solidFill>
                            <a:schemeClr val="tx1"/>
                          </a:solidFill>
                          <a:latin typeface="Arial"/>
                          <a:ea typeface="+mn-ea"/>
                          <a:cs typeface="+mn-cs"/>
                        </a:rPr>
                        <a:t>10 + 4 ≥ 11 – 4</a:t>
                      </a:r>
                    </a:p>
                  </a:txBody>
                  <a:tcPr marL="91412" marR="91425" marT="45760" marB="457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US" sz="2000" b="0" i="0" u="none" strike="noStrike" kern="1200" baseline="0" dirty="0" smtClean="0">
                          <a:solidFill>
                            <a:schemeClr val="tx1"/>
                          </a:solidFill>
                          <a:latin typeface="Arial"/>
                          <a:ea typeface="+mn-ea"/>
                          <a:cs typeface="+mn-cs"/>
                        </a:rPr>
                        <a:t>Simplify each expression. </a:t>
                      </a:r>
                    </a:p>
                  </a:txBody>
                  <a:tcPr marL="91412" marR="91425" marT="45760" marB="457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96478">
                <a:tc>
                  <a:txBody>
                    <a:bodyPr/>
                    <a:lstStyle/>
                    <a:p>
                      <a:pPr rtl="0"/>
                      <a:r>
                        <a:rPr lang="en-US" sz="2000" b="0" i="0" u="none" strike="noStrike" kern="1200" baseline="0" dirty="0" smtClean="0">
                          <a:solidFill>
                            <a:schemeClr val="tx1"/>
                          </a:solidFill>
                          <a:latin typeface="Arial"/>
                          <a:ea typeface="+mn-ea"/>
                          <a:cs typeface="+mn-cs"/>
                        </a:rPr>
                        <a:t>14 ≥ 7</a:t>
                      </a:r>
                    </a:p>
                  </a:txBody>
                  <a:tcPr marL="91412" marR="91425" marT="45760" marB="457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US" sz="2000" b="0" i="0" u="none" strike="noStrike" kern="1200" baseline="0" dirty="0" smtClean="0">
                          <a:solidFill>
                            <a:schemeClr val="tx1"/>
                          </a:solidFill>
                          <a:latin typeface="Arial"/>
                          <a:ea typeface="+mn-ea"/>
                          <a:cs typeface="+mn-cs"/>
                        </a:rPr>
                        <a:t>This is a true statement.</a:t>
                      </a:r>
                    </a:p>
                  </a:txBody>
                  <a:tcPr marL="91412" marR="91425" marT="45760" marB="457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
        <p:nvSpPr>
          <p:cNvPr id="37908" name="TextBox 4"/>
          <p:cNvSpPr txBox="1">
            <a:spLocks noChangeArrowheads="1"/>
          </p:cNvSpPr>
          <p:nvPr/>
        </p:nvSpPr>
        <p:spPr bwMode="auto">
          <a:xfrm>
            <a:off x="6881813" y="4235450"/>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Arial"/>
                <a:cs typeface="Arial"/>
                <a:sym typeface="Zapf Dingbats" charset="0"/>
              </a:rPr>
              <a:t>✔</a:t>
            </a:r>
            <a:endParaRPr lang="en-US" sz="9600" dirty="0">
              <a:solidFill>
                <a:srgbClr val="000090"/>
              </a:solidFill>
              <a:latin typeface="Arial"/>
              <a:ea typeface="Arial"/>
              <a:cs typeface="Arial"/>
            </a:endParaRPr>
          </a:p>
        </p:txBody>
      </p:sp>
      <p:sp>
        <p:nvSpPr>
          <p:cNvPr id="37909"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2,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24</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r>
              <a:rPr lang="en-US" dirty="0">
                <a:cs typeface="MS PGothic" charset="0"/>
              </a:rPr>
              <a:t>2.1.3: </a:t>
            </a:r>
            <a:r>
              <a:rPr lang="en-US" dirty="0"/>
              <a:t>Solving Linear Inequalities</a:t>
            </a:r>
          </a:p>
          <a:p>
            <a:endParaRPr lang="en-US" dirty="0"/>
          </a:p>
        </p:txBody>
      </p:sp>
    </p:spTree>
    <p:extLst>
      <p:ext uri="{BB962C8B-B14F-4D97-AF65-F5344CB8AC3E}">
        <p14:creationId xmlns:p14="http://schemas.microsoft.com/office/powerpoint/2010/main" val="2094942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title 1"/>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Key Concepts, </a:t>
            </a:r>
            <a:r>
              <a:rPr lang="en-US" sz="2800" b="1" i="1" dirty="0">
                <a:cs typeface="MS PGothic" charset="0"/>
              </a:rPr>
              <a:t>continued</a:t>
            </a:r>
          </a:p>
          <a:p>
            <a:pPr eaLnBrk="1" hangingPunct="1">
              <a:lnSpc>
                <a:spcPct val="150000"/>
              </a:lnSpc>
            </a:pPr>
            <a:r>
              <a:rPr lang="en-US" sz="2000" b="1" dirty="0">
                <a:cs typeface="MS PGothic" charset="0"/>
              </a:rPr>
              <a:t>Properties of Inequality</a:t>
            </a:r>
          </a:p>
          <a:p>
            <a:pPr algn="l" eaLnBrk="1" hangingPunct="1"/>
            <a:endParaRPr lang="en-US" dirty="0">
              <a:cs typeface="MS PGothic" charset="0"/>
            </a:endParaRPr>
          </a:p>
          <a:p>
            <a:pPr algn="l" eaLnBrk="1" hangingPunct="1"/>
            <a:endParaRPr lang="en-US" sz="3000" b="1" dirty="0">
              <a:cs typeface="MS PGothic" charset="0"/>
            </a:endParaRPr>
          </a:p>
        </p:txBody>
      </p:sp>
      <p:sp>
        <p:nvSpPr>
          <p:cNvPr id="18434"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BC3D356-4FE9-D346-8438-B3328B9D7248}" type="slidenum">
              <a:rPr lang="en-US" sz="1800">
                <a:solidFill>
                  <a:srgbClr val="000000"/>
                </a:solidFill>
                <a:latin typeface="Arial"/>
                <a:ea typeface="Arial"/>
                <a:cs typeface="Arial"/>
              </a:rPr>
              <a:pPr eaLnBrk="1" hangingPunct="1"/>
              <a:t>3</a:t>
            </a:fld>
            <a:endParaRPr lang="en-US" sz="1800" dirty="0">
              <a:solidFill>
                <a:srgbClr val="000000"/>
              </a:solidFill>
              <a:latin typeface="Arial"/>
              <a:ea typeface="Arial"/>
              <a:cs typeface="Arial"/>
            </a:endParaRPr>
          </a:p>
        </p:txBody>
      </p:sp>
      <p:sp>
        <p:nvSpPr>
          <p:cNvPr id="18435"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793901817"/>
              </p:ext>
            </p:extLst>
          </p:nvPr>
        </p:nvGraphicFramePr>
        <p:xfrm>
          <a:off x="641350" y="1735138"/>
          <a:ext cx="7854950" cy="3781430"/>
        </p:xfrm>
        <a:graphic>
          <a:graphicData uri="http://schemas.openxmlformats.org/drawingml/2006/table">
            <a:tbl>
              <a:tblPr firstCol="1" lastRow="1">
                <a:tableStyleId>{5C22544A-7EE6-4342-B048-85BDC9FD1C3A}</a:tableStyleId>
              </a:tblPr>
              <a:tblGrid>
                <a:gridCol w="3474258"/>
                <a:gridCol w="4380692"/>
              </a:tblGrid>
              <a:tr h="457188">
                <a:tc>
                  <a:txBody>
                    <a:bodyPr/>
                    <a:lstStyle/>
                    <a:p>
                      <a:pPr algn="ctr"/>
                      <a:r>
                        <a:rPr lang="en-US" sz="2400" dirty="0" smtClean="0">
                          <a:solidFill>
                            <a:srgbClr val="000000"/>
                          </a:solidFill>
                          <a:latin typeface="Arial"/>
                          <a:cs typeface="Arial"/>
                        </a:rPr>
                        <a:t>Property</a:t>
                      </a:r>
                      <a:endParaRPr lang="en-US" sz="24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b="1" dirty="0" smtClean="0">
                          <a:solidFill>
                            <a:srgbClr val="000000"/>
                          </a:solidFill>
                          <a:latin typeface="Arial"/>
                          <a:cs typeface="Arial"/>
                        </a:rPr>
                        <a:t>Example</a:t>
                      </a:r>
                      <a:endParaRPr lang="en-US" sz="2400" b="1"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415530">
                <a:tc>
                  <a:txBody>
                    <a:bodyPr/>
                    <a:lstStyle/>
                    <a:p>
                      <a:pPr algn="l"/>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&gt;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and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&gt; </a:t>
                      </a:r>
                      <a:r>
                        <a:rPr lang="en-US" sz="1800" b="0" i="1" u="none" strike="noStrike" kern="1200" baseline="0" dirty="0" smtClean="0">
                          <a:solidFill>
                            <a:srgbClr val="000000"/>
                          </a:solidFill>
                          <a:latin typeface="Arial"/>
                          <a:ea typeface="+mn-ea"/>
                          <a:cs typeface="Arial"/>
                        </a:rPr>
                        <a:t>c</a:t>
                      </a:r>
                      <a:r>
                        <a:rPr lang="en-US" sz="1800" b="0" i="0" u="none" strike="noStrike" kern="1200" baseline="0" dirty="0" smtClean="0">
                          <a:solidFill>
                            <a:srgbClr val="000000"/>
                          </a:solidFill>
                          <a:latin typeface="Arial"/>
                          <a:ea typeface="+mn-ea"/>
                          <a:cs typeface="Arial"/>
                        </a:rPr>
                        <a:t>, then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&gt; </a:t>
                      </a:r>
                      <a:r>
                        <a:rPr lang="en-US" sz="1800" b="0" i="1" u="none" strike="noStrike" kern="1200" baseline="0" dirty="0" smtClean="0">
                          <a:solidFill>
                            <a:srgbClr val="000000"/>
                          </a:solidFill>
                          <a:latin typeface="Arial"/>
                          <a:ea typeface="+mn-ea"/>
                          <a:cs typeface="Arial"/>
                        </a:rPr>
                        <a:t>c</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0" u="none" strike="noStrike" kern="1200" baseline="0" dirty="0" smtClean="0">
                          <a:solidFill>
                            <a:srgbClr val="000000"/>
                          </a:solidFill>
                          <a:latin typeface="Arial"/>
                          <a:ea typeface="+mn-ea"/>
                          <a:cs typeface="Arial"/>
                        </a:rPr>
                        <a:t>If 10 &gt; 6 and 6 &gt; 2, then 10 &gt; 2.</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15530">
                <a:tc>
                  <a:txBody>
                    <a:bodyPr/>
                    <a:lstStyle/>
                    <a:p>
                      <a:pPr algn="l"/>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&gt; </a:t>
                      </a:r>
                      <a:r>
                        <a:rPr lang="en-US" sz="1800" b="0" i="1" u="none" strike="noStrike" kern="1200" baseline="0" dirty="0" smtClean="0">
                          <a:solidFill>
                            <a:srgbClr val="000000"/>
                          </a:solidFill>
                          <a:latin typeface="Arial"/>
                          <a:ea typeface="+mn-ea"/>
                          <a:cs typeface="Arial"/>
                        </a:rPr>
                        <a:t>b</a:t>
                      </a:r>
                      <a:r>
                        <a:rPr lang="en-US" sz="1800" b="0" i="0" u="none" strike="noStrike" kern="1200" baseline="0" dirty="0" smtClean="0">
                          <a:solidFill>
                            <a:srgbClr val="000000"/>
                          </a:solidFill>
                          <a:latin typeface="Arial"/>
                          <a:ea typeface="+mn-ea"/>
                          <a:cs typeface="Arial"/>
                        </a:rPr>
                        <a:t>, then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&lt; </a:t>
                      </a:r>
                      <a:r>
                        <a:rPr lang="en-US" sz="1800" b="0" i="1" u="none" strike="noStrike" kern="1200" baseline="0" dirty="0" smtClean="0">
                          <a:solidFill>
                            <a:srgbClr val="000000"/>
                          </a:solidFill>
                          <a:latin typeface="Arial"/>
                          <a:ea typeface="+mn-ea"/>
                          <a:cs typeface="Arial"/>
                        </a:rPr>
                        <a:t>a</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0" u="none" strike="noStrike" kern="1200" baseline="0" dirty="0" smtClean="0">
                          <a:solidFill>
                            <a:srgbClr val="000000"/>
                          </a:solidFill>
                          <a:latin typeface="Arial"/>
                          <a:ea typeface="+mn-ea"/>
                          <a:cs typeface="Arial"/>
                        </a:rPr>
                        <a:t>If 10 &gt; 6, then 6 &lt; 10.</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15530">
                <a:tc>
                  <a:txBody>
                    <a:bodyPr/>
                    <a:lstStyle/>
                    <a:p>
                      <a:pPr algn="l"/>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&gt; </a:t>
                      </a:r>
                      <a:r>
                        <a:rPr lang="en-US" sz="1800" b="0" i="1" u="none" strike="noStrike" kern="1200" baseline="0" dirty="0" smtClean="0">
                          <a:solidFill>
                            <a:srgbClr val="000000"/>
                          </a:solidFill>
                          <a:latin typeface="Arial"/>
                          <a:ea typeface="+mn-ea"/>
                          <a:cs typeface="Arial"/>
                        </a:rPr>
                        <a:t>b</a:t>
                      </a:r>
                      <a:r>
                        <a:rPr lang="en-US" sz="1800" b="0" i="0" u="none" strike="noStrike" kern="1200" baseline="0" dirty="0" smtClean="0">
                          <a:solidFill>
                            <a:srgbClr val="000000"/>
                          </a:solidFill>
                          <a:latin typeface="Arial"/>
                          <a:ea typeface="+mn-ea"/>
                          <a:cs typeface="Arial"/>
                        </a:rPr>
                        <a:t>, then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&lt; </a:t>
                      </a:r>
                      <a:r>
                        <a:rPr lang="en-US" sz="1800" b="0" i="0" u="none" strike="noStrike" kern="1200" baseline="0" dirty="0" smtClean="0">
                          <a:solidFill>
                            <a:srgbClr val="000000"/>
                          </a:solidFill>
                          <a:latin typeface="Arial"/>
                          <a:ea typeface="+mn-ea"/>
                          <a:cs typeface="Arial"/>
                        </a:rPr>
                        <a:t>–</a:t>
                      </a:r>
                      <a:r>
                        <a:rPr lang="en-US" sz="1800" b="0" i="1" u="none" strike="noStrike" kern="1200" baseline="0" dirty="0" smtClean="0">
                          <a:solidFill>
                            <a:srgbClr val="000000"/>
                          </a:solidFill>
                          <a:latin typeface="Arial"/>
                          <a:ea typeface="+mn-ea"/>
                          <a:cs typeface="Arial"/>
                        </a:rPr>
                        <a:t>b</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i="0" u="none" strike="noStrike" kern="1200" baseline="0" dirty="0" smtClean="0">
                          <a:solidFill>
                            <a:srgbClr val="000000"/>
                          </a:solidFill>
                          <a:latin typeface="Arial"/>
                          <a:ea typeface="+mn-ea"/>
                          <a:cs typeface="Arial"/>
                        </a:rPr>
                        <a:t>If 10 &gt; 6, then –10 &lt; –6.</a:t>
                      </a:r>
                      <a:endParaRPr lang="en-US" sz="1800" spc="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15530">
                <a:tc>
                  <a:txBody>
                    <a:bodyPr/>
                    <a:lstStyle/>
                    <a:p>
                      <a:pPr algn="l"/>
                      <a:r>
                        <a:rPr lang="en-US" sz="1800" b="0" i="0" u="none" strike="noStrike" kern="1200" baseline="0" dirty="0" smtClean="0">
                          <a:solidFill>
                            <a:srgbClr val="000000"/>
                          </a:solidFill>
                          <a:latin typeface="Arial"/>
                          <a:ea typeface="+mn-ea"/>
                          <a:cs typeface="Arial"/>
                        </a:rPr>
                        <a:t>If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&gt; </a:t>
                      </a:r>
                      <a:r>
                        <a:rPr lang="en-US" sz="1800" b="0" i="1" u="none" strike="noStrike" kern="1200" baseline="0" dirty="0" smtClean="0">
                          <a:solidFill>
                            <a:srgbClr val="000000"/>
                          </a:solidFill>
                          <a:latin typeface="Arial"/>
                          <a:ea typeface="+mn-ea"/>
                          <a:cs typeface="Arial"/>
                        </a:rPr>
                        <a:t>b</a:t>
                      </a:r>
                      <a:r>
                        <a:rPr lang="en-US" sz="1800" b="0" i="0" u="none" strike="noStrike" kern="1200" baseline="0" dirty="0" smtClean="0">
                          <a:solidFill>
                            <a:srgbClr val="000000"/>
                          </a:solidFill>
                          <a:latin typeface="Arial"/>
                          <a:ea typeface="+mn-ea"/>
                          <a:cs typeface="Arial"/>
                        </a:rPr>
                        <a:t>, then </a:t>
                      </a:r>
                      <a:r>
                        <a:rPr lang="en-US" sz="1800" b="0" i="1" u="none" strike="noStrike" kern="1200" baseline="0" dirty="0" smtClean="0">
                          <a:solidFill>
                            <a:srgbClr val="000000"/>
                          </a:solidFill>
                          <a:latin typeface="Arial"/>
                          <a:ea typeface="+mn-ea"/>
                          <a:cs typeface="Arial"/>
                        </a:rPr>
                        <a:t>a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 </a:t>
                      </a:r>
                      <a:r>
                        <a:rPr lang="en-US" sz="1800" b="0" i="0" u="none" strike="noStrike" kern="1200" baseline="0" dirty="0" smtClean="0">
                          <a:solidFill>
                            <a:srgbClr val="000000"/>
                          </a:solidFill>
                          <a:latin typeface="Arial"/>
                          <a:ea typeface="+mn-ea"/>
                          <a:cs typeface="Arial"/>
                        </a:rPr>
                        <a:t>&gt;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c</a:t>
                      </a:r>
                      <a:r>
                        <a:rPr lang="en-US" sz="1800" b="0" i="0" u="none" strike="noStrike" kern="1200" baseline="0" dirty="0" smtClean="0">
                          <a:solidFill>
                            <a:srgbClr val="000000"/>
                          </a:solidFill>
                          <a:latin typeface="Arial"/>
                          <a:ea typeface="+mn-ea"/>
                          <a:cs typeface="Arial"/>
                        </a:rPr>
                        <a:t>.</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rgbClr val="000000"/>
                          </a:solidFill>
                          <a:latin typeface="Arial"/>
                          <a:ea typeface="+mn-ea"/>
                          <a:cs typeface="Arial"/>
                        </a:rPr>
                        <a:t>If 10 &gt; 6, then 10 ± 2 &gt; 6 ± 2.</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15530">
                <a:tc>
                  <a:txBody>
                    <a:bodyPr/>
                    <a:lstStyle/>
                    <a:p>
                      <a:pPr algn="l"/>
                      <a:r>
                        <a:rPr lang="en-US" sz="1800" b="0" i="0" u="none" strike="noStrike" kern="1200" spc="-80" baseline="0" dirty="0" smtClean="0">
                          <a:solidFill>
                            <a:srgbClr val="000000"/>
                          </a:solidFill>
                          <a:latin typeface="Arial"/>
                          <a:ea typeface="+mn-ea"/>
                          <a:cs typeface="Arial"/>
                        </a:rPr>
                        <a:t>If </a:t>
                      </a:r>
                      <a:r>
                        <a:rPr lang="en-US" sz="1800" b="0" i="1" u="none" strike="noStrike" kern="1200" spc="-80" baseline="0" dirty="0" smtClean="0">
                          <a:solidFill>
                            <a:srgbClr val="000000"/>
                          </a:solidFill>
                          <a:latin typeface="Arial"/>
                          <a:ea typeface="+mn-ea"/>
                          <a:cs typeface="Arial"/>
                        </a:rPr>
                        <a:t>a </a:t>
                      </a:r>
                      <a:r>
                        <a:rPr lang="en-US" sz="1800" b="0" i="0" u="none" strike="noStrike" kern="1200" spc="-80" baseline="0" dirty="0" smtClean="0">
                          <a:solidFill>
                            <a:srgbClr val="000000"/>
                          </a:solidFill>
                          <a:latin typeface="Arial"/>
                          <a:ea typeface="+mn-ea"/>
                          <a:cs typeface="Arial"/>
                        </a:rPr>
                        <a:t>&gt; </a:t>
                      </a:r>
                      <a:r>
                        <a:rPr lang="en-US" sz="1800" b="0" i="1" u="none" strike="noStrike" kern="1200" spc="-80" baseline="0" dirty="0" smtClean="0">
                          <a:solidFill>
                            <a:srgbClr val="000000"/>
                          </a:solidFill>
                          <a:latin typeface="Arial"/>
                          <a:ea typeface="+mn-ea"/>
                          <a:cs typeface="Arial"/>
                        </a:rPr>
                        <a:t>b </a:t>
                      </a:r>
                      <a:r>
                        <a:rPr lang="en-US" sz="1800" b="0" i="0" u="none" strike="noStrike" kern="1200" spc="-80" baseline="0" dirty="0" smtClean="0">
                          <a:solidFill>
                            <a:srgbClr val="000000"/>
                          </a:solidFill>
                          <a:latin typeface="Arial"/>
                          <a:ea typeface="+mn-ea"/>
                          <a:cs typeface="Arial"/>
                        </a:rPr>
                        <a:t>and </a:t>
                      </a:r>
                      <a:r>
                        <a:rPr lang="en-US" sz="1800" b="0" i="1" u="none" strike="noStrike" kern="1200" spc="-80" baseline="0" dirty="0" smtClean="0">
                          <a:solidFill>
                            <a:srgbClr val="000000"/>
                          </a:solidFill>
                          <a:latin typeface="Arial"/>
                          <a:ea typeface="+mn-ea"/>
                          <a:cs typeface="Arial"/>
                        </a:rPr>
                        <a:t>c </a:t>
                      </a:r>
                      <a:r>
                        <a:rPr lang="en-US" sz="1800" b="0" i="0" u="none" strike="noStrike" kern="1200" spc="-80" baseline="0" dirty="0" smtClean="0">
                          <a:solidFill>
                            <a:srgbClr val="000000"/>
                          </a:solidFill>
                          <a:latin typeface="Arial"/>
                          <a:ea typeface="+mn-ea"/>
                          <a:cs typeface="Arial"/>
                        </a:rPr>
                        <a:t>&gt; 0, then </a:t>
                      </a:r>
                      <a:r>
                        <a:rPr lang="en-US" sz="1800" b="0" i="1" u="none" strike="noStrike" kern="1200" spc="-80" baseline="0" dirty="0" smtClean="0">
                          <a:solidFill>
                            <a:srgbClr val="000000"/>
                          </a:solidFill>
                          <a:latin typeface="Arial"/>
                          <a:ea typeface="+mn-ea"/>
                          <a:cs typeface="Arial"/>
                        </a:rPr>
                        <a:t>a </a:t>
                      </a:r>
                      <a:r>
                        <a:rPr lang="en-US" sz="1800" b="0" i="0" u="none" strike="noStrike" kern="1200" spc="-80" baseline="0" dirty="0" smtClean="0">
                          <a:solidFill>
                            <a:srgbClr val="000000"/>
                          </a:solidFill>
                          <a:latin typeface="Arial"/>
                          <a:ea typeface="+mn-ea"/>
                          <a:cs typeface="Arial"/>
                        </a:rPr>
                        <a:t>• </a:t>
                      </a:r>
                      <a:r>
                        <a:rPr lang="en-US" sz="1800" b="0" i="1" u="none" strike="noStrike" kern="1200" spc="-80" baseline="0" dirty="0" smtClean="0">
                          <a:solidFill>
                            <a:srgbClr val="000000"/>
                          </a:solidFill>
                          <a:latin typeface="Arial"/>
                          <a:ea typeface="+mn-ea"/>
                          <a:cs typeface="Arial"/>
                        </a:rPr>
                        <a:t>c </a:t>
                      </a:r>
                      <a:r>
                        <a:rPr lang="en-US" sz="1800" b="0" i="0" u="none" strike="noStrike" kern="1200" spc="-80" baseline="0" dirty="0" smtClean="0">
                          <a:solidFill>
                            <a:srgbClr val="000000"/>
                          </a:solidFill>
                          <a:latin typeface="Arial"/>
                          <a:ea typeface="+mn-ea"/>
                          <a:cs typeface="Arial"/>
                        </a:rPr>
                        <a:t>&gt; </a:t>
                      </a:r>
                      <a:r>
                        <a:rPr lang="en-US" sz="1800" b="0" i="1" u="none" strike="noStrike" kern="1200" spc="-80" baseline="0" dirty="0" smtClean="0">
                          <a:solidFill>
                            <a:srgbClr val="000000"/>
                          </a:solidFill>
                          <a:latin typeface="Arial"/>
                          <a:ea typeface="+mn-ea"/>
                          <a:cs typeface="Arial"/>
                        </a:rPr>
                        <a:t>b </a:t>
                      </a:r>
                      <a:r>
                        <a:rPr lang="en-US" sz="1800" b="0" i="0" u="none" strike="noStrike" kern="1200" spc="-80" baseline="0" dirty="0" smtClean="0">
                          <a:solidFill>
                            <a:srgbClr val="000000"/>
                          </a:solidFill>
                          <a:latin typeface="Arial"/>
                          <a:ea typeface="+mn-ea"/>
                          <a:cs typeface="Arial"/>
                        </a:rPr>
                        <a:t>• </a:t>
                      </a:r>
                      <a:r>
                        <a:rPr lang="en-US" sz="1800" b="0" i="1" u="none" strike="noStrike" kern="1200" spc="-80" baseline="0" dirty="0" smtClean="0">
                          <a:solidFill>
                            <a:srgbClr val="000000"/>
                          </a:solidFill>
                          <a:latin typeface="Arial"/>
                          <a:ea typeface="+mn-ea"/>
                          <a:cs typeface="Arial"/>
                        </a:rPr>
                        <a:t>c</a:t>
                      </a:r>
                      <a:r>
                        <a:rPr lang="en-US" sz="1800" b="0" i="0" u="none" strike="noStrike" kern="1200" spc="-80" baseline="0" dirty="0" smtClean="0">
                          <a:solidFill>
                            <a:srgbClr val="000000"/>
                          </a:solidFill>
                          <a:latin typeface="Arial"/>
                          <a:ea typeface="+mn-ea"/>
                          <a:cs typeface="Arial"/>
                        </a:rPr>
                        <a:t>.</a:t>
                      </a:r>
                      <a:endParaRPr lang="en-US" sz="1800" spc="-8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rgbClr val="000000"/>
                          </a:solidFill>
                          <a:latin typeface="Arial"/>
                          <a:ea typeface="+mn-ea"/>
                          <a:cs typeface="Arial"/>
                        </a:rPr>
                        <a:t>If 10 &gt; 6 and 2 &gt; 0, then 8 • 2 &gt; </a:t>
                      </a:r>
                      <a:r>
                        <a:rPr lang="en-US" sz="1800" b="0" i="1" u="none" strike="noStrike" kern="1200" baseline="0" dirty="0" smtClean="0">
                          <a:solidFill>
                            <a:srgbClr val="000000"/>
                          </a:solidFill>
                          <a:latin typeface="Arial"/>
                          <a:ea typeface="+mn-ea"/>
                          <a:cs typeface="Arial"/>
                        </a:rPr>
                        <a:t>b </a:t>
                      </a:r>
                      <a:r>
                        <a:rPr lang="en-US" sz="1800" b="0" i="0" u="none" strike="noStrike" kern="1200" baseline="0" dirty="0" smtClean="0">
                          <a:solidFill>
                            <a:srgbClr val="000000"/>
                          </a:solidFill>
                          <a:latin typeface="Arial"/>
                          <a:ea typeface="+mn-ea"/>
                          <a:cs typeface="Arial"/>
                        </a:rPr>
                        <a:t>• 2.</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15530">
                <a:tc>
                  <a:txBody>
                    <a:bodyPr/>
                    <a:lstStyle/>
                    <a:p>
                      <a:pPr algn="l"/>
                      <a:r>
                        <a:rPr lang="en-US" sz="1800" b="0" i="0" u="none" strike="noStrike" kern="1200" spc="-80" baseline="0" dirty="0" smtClean="0">
                          <a:solidFill>
                            <a:srgbClr val="000000"/>
                          </a:solidFill>
                          <a:latin typeface="Arial"/>
                          <a:ea typeface="+mn-ea"/>
                          <a:cs typeface="Arial"/>
                        </a:rPr>
                        <a:t>If </a:t>
                      </a:r>
                      <a:r>
                        <a:rPr lang="en-US" sz="1800" b="0" i="1" u="none" strike="noStrike" kern="1200" spc="-80" baseline="0" dirty="0" smtClean="0">
                          <a:solidFill>
                            <a:srgbClr val="000000"/>
                          </a:solidFill>
                          <a:latin typeface="Arial"/>
                          <a:ea typeface="+mn-ea"/>
                          <a:cs typeface="Arial"/>
                        </a:rPr>
                        <a:t>a </a:t>
                      </a:r>
                      <a:r>
                        <a:rPr lang="en-US" sz="1800" b="0" i="0" u="none" strike="noStrike" kern="1200" spc="-80" baseline="0" dirty="0" smtClean="0">
                          <a:solidFill>
                            <a:srgbClr val="000000"/>
                          </a:solidFill>
                          <a:latin typeface="Arial"/>
                          <a:ea typeface="+mn-ea"/>
                          <a:cs typeface="Arial"/>
                        </a:rPr>
                        <a:t>&gt; </a:t>
                      </a:r>
                      <a:r>
                        <a:rPr lang="en-US" sz="1800" b="0" i="1" u="none" strike="noStrike" kern="1200" spc="-80" baseline="0" dirty="0" smtClean="0">
                          <a:solidFill>
                            <a:srgbClr val="000000"/>
                          </a:solidFill>
                          <a:latin typeface="Arial"/>
                          <a:ea typeface="+mn-ea"/>
                          <a:cs typeface="Arial"/>
                        </a:rPr>
                        <a:t>b </a:t>
                      </a:r>
                      <a:r>
                        <a:rPr lang="en-US" sz="1800" b="0" i="0" u="none" strike="noStrike" kern="1200" spc="-80" baseline="0" dirty="0" smtClean="0">
                          <a:solidFill>
                            <a:srgbClr val="000000"/>
                          </a:solidFill>
                          <a:latin typeface="Arial"/>
                          <a:ea typeface="+mn-ea"/>
                          <a:cs typeface="Arial"/>
                        </a:rPr>
                        <a:t>and </a:t>
                      </a:r>
                      <a:r>
                        <a:rPr lang="en-US" sz="1800" b="0" i="1" u="none" strike="noStrike" kern="1200" spc="-80" baseline="0" dirty="0" smtClean="0">
                          <a:solidFill>
                            <a:srgbClr val="000000"/>
                          </a:solidFill>
                          <a:latin typeface="Arial"/>
                          <a:ea typeface="+mn-ea"/>
                          <a:cs typeface="Arial"/>
                        </a:rPr>
                        <a:t>c </a:t>
                      </a:r>
                      <a:r>
                        <a:rPr lang="en-US" sz="1800" b="0" i="0" u="none" strike="noStrike" kern="1200" spc="-80" baseline="0" dirty="0" smtClean="0">
                          <a:solidFill>
                            <a:srgbClr val="000000"/>
                          </a:solidFill>
                          <a:latin typeface="Arial"/>
                          <a:ea typeface="+mn-ea"/>
                          <a:cs typeface="Arial"/>
                        </a:rPr>
                        <a:t>&lt; 0, then </a:t>
                      </a:r>
                      <a:r>
                        <a:rPr lang="en-US" sz="1800" b="0" i="1" u="none" strike="noStrike" kern="1200" spc="-80" baseline="0" dirty="0" smtClean="0">
                          <a:solidFill>
                            <a:srgbClr val="000000"/>
                          </a:solidFill>
                          <a:latin typeface="Arial"/>
                          <a:ea typeface="+mn-ea"/>
                          <a:cs typeface="Arial"/>
                        </a:rPr>
                        <a:t>a </a:t>
                      </a:r>
                      <a:r>
                        <a:rPr lang="en-US" sz="1800" b="0" i="0" u="none" strike="noStrike" kern="1200" spc="-80" baseline="0" dirty="0" smtClean="0">
                          <a:solidFill>
                            <a:srgbClr val="000000"/>
                          </a:solidFill>
                          <a:latin typeface="Arial"/>
                          <a:ea typeface="+mn-ea"/>
                          <a:cs typeface="Arial"/>
                        </a:rPr>
                        <a:t>• </a:t>
                      </a:r>
                      <a:r>
                        <a:rPr lang="en-US" sz="1800" b="0" i="1" u="none" strike="noStrike" kern="1200" spc="-80" baseline="0" dirty="0" smtClean="0">
                          <a:solidFill>
                            <a:srgbClr val="000000"/>
                          </a:solidFill>
                          <a:latin typeface="Arial"/>
                          <a:ea typeface="+mn-ea"/>
                          <a:cs typeface="Arial"/>
                        </a:rPr>
                        <a:t>c </a:t>
                      </a:r>
                      <a:r>
                        <a:rPr lang="en-US" sz="1800" b="0" i="0" u="none" strike="noStrike" kern="1200" spc="-80" baseline="0" dirty="0" smtClean="0">
                          <a:solidFill>
                            <a:srgbClr val="000000"/>
                          </a:solidFill>
                          <a:latin typeface="Arial"/>
                          <a:ea typeface="+mn-ea"/>
                          <a:cs typeface="Arial"/>
                        </a:rPr>
                        <a:t>&lt; </a:t>
                      </a:r>
                      <a:r>
                        <a:rPr lang="en-US" sz="1800" b="0" i="1" u="none" strike="noStrike" kern="1200" spc="-80" baseline="0" dirty="0" smtClean="0">
                          <a:solidFill>
                            <a:srgbClr val="000000"/>
                          </a:solidFill>
                          <a:latin typeface="Arial"/>
                          <a:ea typeface="+mn-ea"/>
                          <a:cs typeface="Arial"/>
                        </a:rPr>
                        <a:t>b </a:t>
                      </a:r>
                      <a:r>
                        <a:rPr lang="en-US" sz="1800" b="0" i="0" u="none" strike="noStrike" kern="1200" spc="-80" baseline="0" dirty="0" smtClean="0">
                          <a:solidFill>
                            <a:srgbClr val="000000"/>
                          </a:solidFill>
                          <a:latin typeface="Arial"/>
                          <a:ea typeface="+mn-ea"/>
                          <a:cs typeface="Arial"/>
                        </a:rPr>
                        <a:t>• </a:t>
                      </a:r>
                      <a:r>
                        <a:rPr lang="en-US" sz="1800" b="0" i="1" u="none" strike="noStrike" kern="1200" spc="-80" baseline="0" dirty="0" smtClean="0">
                          <a:solidFill>
                            <a:srgbClr val="000000"/>
                          </a:solidFill>
                          <a:latin typeface="Arial"/>
                          <a:ea typeface="+mn-ea"/>
                          <a:cs typeface="Arial"/>
                        </a:rPr>
                        <a:t>c</a:t>
                      </a:r>
                      <a:r>
                        <a:rPr lang="en-US" sz="1800" b="0" i="0" u="none" strike="noStrike" kern="1200" spc="-80" baseline="0" dirty="0" smtClean="0">
                          <a:solidFill>
                            <a:srgbClr val="000000"/>
                          </a:solidFill>
                          <a:latin typeface="Arial"/>
                          <a:ea typeface="+mn-ea"/>
                          <a:cs typeface="Arial"/>
                        </a:rPr>
                        <a:t>.</a:t>
                      </a:r>
                      <a:endParaRPr lang="en-US" sz="1800" spc="-8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spc="-10" baseline="0" dirty="0" smtClean="0">
                          <a:solidFill>
                            <a:srgbClr val="000000"/>
                          </a:solidFill>
                          <a:latin typeface="Arial"/>
                          <a:ea typeface="+mn-ea"/>
                          <a:cs typeface="Arial"/>
                        </a:rPr>
                        <a:t>If 10 &gt; 6 and –1 &lt; 0, then 10 • –1 &lt; 6 • –1.</a:t>
                      </a:r>
                      <a:endParaRPr lang="en-US" sz="1800" spc="-1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15530">
                <a:tc>
                  <a:txBody>
                    <a:bodyPr/>
                    <a:lstStyle/>
                    <a:p>
                      <a:pPr algn="l"/>
                      <a:r>
                        <a:rPr lang="en-US" sz="1800" b="0" i="0" u="none" strike="noStrike" kern="1200" spc="-80" baseline="0" dirty="0" smtClean="0">
                          <a:solidFill>
                            <a:srgbClr val="000000"/>
                          </a:solidFill>
                          <a:latin typeface="Arial"/>
                          <a:ea typeface="+mn-ea"/>
                          <a:cs typeface="Arial"/>
                        </a:rPr>
                        <a:t>If </a:t>
                      </a:r>
                      <a:r>
                        <a:rPr lang="en-US" sz="1800" b="0" i="1" u="none" strike="noStrike" kern="1200" spc="-80" baseline="0" dirty="0" smtClean="0">
                          <a:solidFill>
                            <a:srgbClr val="000000"/>
                          </a:solidFill>
                          <a:latin typeface="Arial"/>
                          <a:ea typeface="+mn-ea"/>
                          <a:cs typeface="Arial"/>
                        </a:rPr>
                        <a:t>a </a:t>
                      </a:r>
                      <a:r>
                        <a:rPr lang="en-US" sz="1800" b="0" i="0" u="none" strike="noStrike" kern="1200" spc="-80" baseline="0" dirty="0" smtClean="0">
                          <a:solidFill>
                            <a:srgbClr val="000000"/>
                          </a:solidFill>
                          <a:latin typeface="Arial"/>
                          <a:ea typeface="+mn-ea"/>
                          <a:cs typeface="Arial"/>
                        </a:rPr>
                        <a:t>&gt; </a:t>
                      </a:r>
                      <a:r>
                        <a:rPr lang="en-US" sz="1800" b="0" i="1" u="none" strike="noStrike" kern="1200" spc="-80" baseline="0" dirty="0" smtClean="0">
                          <a:solidFill>
                            <a:srgbClr val="000000"/>
                          </a:solidFill>
                          <a:latin typeface="Arial"/>
                          <a:ea typeface="+mn-ea"/>
                          <a:cs typeface="Arial"/>
                        </a:rPr>
                        <a:t>b </a:t>
                      </a:r>
                      <a:r>
                        <a:rPr lang="en-US" sz="1800" b="0" i="0" u="none" strike="noStrike" kern="1200" spc="-80" baseline="0" dirty="0" smtClean="0">
                          <a:solidFill>
                            <a:srgbClr val="000000"/>
                          </a:solidFill>
                          <a:latin typeface="Arial"/>
                          <a:ea typeface="+mn-ea"/>
                          <a:cs typeface="Arial"/>
                        </a:rPr>
                        <a:t>and </a:t>
                      </a:r>
                      <a:r>
                        <a:rPr lang="en-US" sz="1800" b="0" i="1" u="none" strike="noStrike" kern="1200" spc="-80" baseline="0" dirty="0" smtClean="0">
                          <a:solidFill>
                            <a:srgbClr val="000000"/>
                          </a:solidFill>
                          <a:latin typeface="Arial"/>
                          <a:ea typeface="+mn-ea"/>
                          <a:cs typeface="Arial"/>
                        </a:rPr>
                        <a:t>c </a:t>
                      </a:r>
                      <a:r>
                        <a:rPr lang="en-US" sz="1800" b="0" i="0" u="none" strike="noStrike" kern="1200" spc="-80" baseline="0" dirty="0" smtClean="0">
                          <a:solidFill>
                            <a:srgbClr val="000000"/>
                          </a:solidFill>
                          <a:latin typeface="Arial"/>
                          <a:ea typeface="+mn-ea"/>
                          <a:cs typeface="Arial"/>
                        </a:rPr>
                        <a:t>&gt; 0, then </a:t>
                      </a:r>
                      <a:r>
                        <a:rPr lang="en-US" sz="1800" b="0" i="1" u="none" strike="noStrike" kern="1200" spc="-80" baseline="0" dirty="0" smtClean="0">
                          <a:solidFill>
                            <a:srgbClr val="000000"/>
                          </a:solidFill>
                          <a:latin typeface="Arial"/>
                          <a:ea typeface="+mn-ea"/>
                          <a:cs typeface="Arial"/>
                        </a:rPr>
                        <a:t>a </a:t>
                      </a:r>
                      <a:r>
                        <a:rPr lang="en-US" sz="1800" b="0" i="0" u="none" strike="noStrike" kern="1200" spc="-80" baseline="0" dirty="0" smtClean="0">
                          <a:solidFill>
                            <a:srgbClr val="000000"/>
                          </a:solidFill>
                          <a:latin typeface="Arial"/>
                          <a:ea typeface="+mn-ea"/>
                          <a:cs typeface="Arial"/>
                        </a:rPr>
                        <a:t>÷ </a:t>
                      </a:r>
                      <a:r>
                        <a:rPr lang="en-US" sz="1800" b="0" i="1" u="none" strike="noStrike" kern="1200" spc="-80" baseline="0" dirty="0" smtClean="0">
                          <a:solidFill>
                            <a:srgbClr val="000000"/>
                          </a:solidFill>
                          <a:latin typeface="Arial"/>
                          <a:ea typeface="+mn-ea"/>
                          <a:cs typeface="Arial"/>
                        </a:rPr>
                        <a:t>c </a:t>
                      </a:r>
                      <a:r>
                        <a:rPr lang="en-US" sz="1800" b="0" i="0" u="none" strike="noStrike" kern="1200" spc="-80" baseline="0" dirty="0" smtClean="0">
                          <a:solidFill>
                            <a:srgbClr val="000000"/>
                          </a:solidFill>
                          <a:latin typeface="Arial"/>
                          <a:ea typeface="+mn-ea"/>
                          <a:cs typeface="Arial"/>
                        </a:rPr>
                        <a:t>&gt; </a:t>
                      </a:r>
                      <a:r>
                        <a:rPr lang="en-US" sz="1800" b="0" i="1" u="none" strike="noStrike" kern="1200" spc="-80" baseline="0" dirty="0" smtClean="0">
                          <a:solidFill>
                            <a:srgbClr val="000000"/>
                          </a:solidFill>
                          <a:latin typeface="Arial"/>
                          <a:ea typeface="+mn-ea"/>
                          <a:cs typeface="Arial"/>
                        </a:rPr>
                        <a:t>b </a:t>
                      </a:r>
                      <a:r>
                        <a:rPr lang="en-US" sz="1800" b="0" i="0" u="none" strike="noStrike" kern="1200" spc="-80" baseline="0" dirty="0" smtClean="0">
                          <a:solidFill>
                            <a:srgbClr val="000000"/>
                          </a:solidFill>
                          <a:latin typeface="Arial"/>
                          <a:ea typeface="+mn-ea"/>
                          <a:cs typeface="Arial"/>
                        </a:rPr>
                        <a:t>÷ </a:t>
                      </a:r>
                      <a:r>
                        <a:rPr lang="en-US" sz="1800" b="0" i="1" u="none" strike="noStrike" kern="1200" spc="-80" baseline="0" dirty="0" smtClean="0">
                          <a:solidFill>
                            <a:srgbClr val="000000"/>
                          </a:solidFill>
                          <a:latin typeface="Arial"/>
                          <a:ea typeface="+mn-ea"/>
                          <a:cs typeface="Arial"/>
                        </a:rPr>
                        <a:t>c</a:t>
                      </a:r>
                      <a:r>
                        <a:rPr lang="en-US" sz="1800" b="0" i="0" u="none" strike="noStrike" kern="1200" spc="-80" baseline="0" dirty="0" smtClean="0">
                          <a:solidFill>
                            <a:srgbClr val="000000"/>
                          </a:solidFill>
                          <a:latin typeface="Arial"/>
                          <a:ea typeface="+mn-ea"/>
                          <a:cs typeface="Arial"/>
                        </a:rPr>
                        <a:t>.</a:t>
                      </a:r>
                      <a:endParaRPr lang="en-US" sz="1800" spc="-8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rgbClr val="000000"/>
                          </a:solidFill>
                          <a:latin typeface="Arial"/>
                          <a:ea typeface="+mn-ea"/>
                          <a:cs typeface="Arial"/>
                        </a:rPr>
                        <a:t>If 10 &gt; 6 and 2 &gt; 0, then 8 ÷ 2 &gt; 6 ÷ 2.</a:t>
                      </a:r>
                      <a:endParaRPr lang="en-US" sz="180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15530">
                <a:tc>
                  <a:txBody>
                    <a:bodyPr/>
                    <a:lstStyle/>
                    <a:p>
                      <a:pPr algn="l"/>
                      <a:r>
                        <a:rPr lang="en-US" sz="1800" b="0" i="0" u="none" strike="noStrike" kern="1200" spc="-80" baseline="0" dirty="0" smtClean="0">
                          <a:solidFill>
                            <a:srgbClr val="000000"/>
                          </a:solidFill>
                          <a:latin typeface="Arial"/>
                          <a:ea typeface="+mn-ea"/>
                          <a:cs typeface="Arial"/>
                        </a:rPr>
                        <a:t>If </a:t>
                      </a:r>
                      <a:r>
                        <a:rPr lang="en-US" sz="1800" b="0" i="1" u="none" strike="noStrike" kern="1200" spc="-80" baseline="0" dirty="0" smtClean="0">
                          <a:solidFill>
                            <a:srgbClr val="000000"/>
                          </a:solidFill>
                          <a:latin typeface="Arial"/>
                          <a:ea typeface="+mn-ea"/>
                          <a:cs typeface="Arial"/>
                        </a:rPr>
                        <a:t>a </a:t>
                      </a:r>
                      <a:r>
                        <a:rPr lang="en-US" sz="1800" b="0" i="0" u="none" strike="noStrike" kern="1200" spc="-80" baseline="0" dirty="0" smtClean="0">
                          <a:solidFill>
                            <a:srgbClr val="000000"/>
                          </a:solidFill>
                          <a:latin typeface="Arial"/>
                          <a:ea typeface="+mn-ea"/>
                          <a:cs typeface="Arial"/>
                        </a:rPr>
                        <a:t>&gt; </a:t>
                      </a:r>
                      <a:r>
                        <a:rPr lang="en-US" sz="1800" b="0" i="1" u="none" strike="noStrike" kern="1200" spc="-80" baseline="0" dirty="0" smtClean="0">
                          <a:solidFill>
                            <a:srgbClr val="000000"/>
                          </a:solidFill>
                          <a:latin typeface="Arial"/>
                          <a:ea typeface="+mn-ea"/>
                          <a:cs typeface="Arial"/>
                        </a:rPr>
                        <a:t>b </a:t>
                      </a:r>
                      <a:r>
                        <a:rPr lang="en-US" sz="1800" b="0" i="0" u="none" strike="noStrike" kern="1200" spc="-80" baseline="0" dirty="0" smtClean="0">
                          <a:solidFill>
                            <a:srgbClr val="000000"/>
                          </a:solidFill>
                          <a:latin typeface="Arial"/>
                          <a:ea typeface="+mn-ea"/>
                          <a:cs typeface="Arial"/>
                        </a:rPr>
                        <a:t>and </a:t>
                      </a:r>
                      <a:r>
                        <a:rPr lang="en-US" sz="1800" b="0" i="1" u="none" strike="noStrike" kern="1200" spc="-80" baseline="0" dirty="0" smtClean="0">
                          <a:solidFill>
                            <a:srgbClr val="000000"/>
                          </a:solidFill>
                          <a:latin typeface="Arial"/>
                          <a:ea typeface="+mn-ea"/>
                          <a:cs typeface="Arial"/>
                        </a:rPr>
                        <a:t>c </a:t>
                      </a:r>
                      <a:r>
                        <a:rPr lang="en-US" sz="1800" b="0" i="0" u="none" strike="noStrike" kern="1200" spc="-80" baseline="0" dirty="0" smtClean="0">
                          <a:solidFill>
                            <a:srgbClr val="000000"/>
                          </a:solidFill>
                          <a:latin typeface="Arial"/>
                          <a:ea typeface="+mn-ea"/>
                          <a:cs typeface="Arial"/>
                        </a:rPr>
                        <a:t>&lt; 0, then </a:t>
                      </a:r>
                      <a:r>
                        <a:rPr lang="en-US" sz="1800" b="0" i="1" u="none" strike="noStrike" kern="1200" spc="-80" baseline="0" dirty="0" smtClean="0">
                          <a:solidFill>
                            <a:srgbClr val="000000"/>
                          </a:solidFill>
                          <a:latin typeface="Arial"/>
                          <a:ea typeface="+mn-ea"/>
                          <a:cs typeface="Arial"/>
                        </a:rPr>
                        <a:t>a </a:t>
                      </a:r>
                      <a:r>
                        <a:rPr lang="en-US" sz="1800" b="0" i="0" u="none" strike="noStrike" kern="1200" spc="-80" baseline="0" dirty="0" smtClean="0">
                          <a:solidFill>
                            <a:srgbClr val="000000"/>
                          </a:solidFill>
                          <a:latin typeface="Arial"/>
                          <a:ea typeface="+mn-ea"/>
                          <a:cs typeface="Arial"/>
                        </a:rPr>
                        <a:t>÷ </a:t>
                      </a:r>
                      <a:r>
                        <a:rPr lang="en-US" sz="1800" b="0" i="1" u="none" strike="noStrike" kern="1200" spc="-80" baseline="0" dirty="0" smtClean="0">
                          <a:solidFill>
                            <a:srgbClr val="000000"/>
                          </a:solidFill>
                          <a:latin typeface="Arial"/>
                          <a:ea typeface="+mn-ea"/>
                          <a:cs typeface="Arial"/>
                        </a:rPr>
                        <a:t>c </a:t>
                      </a:r>
                      <a:r>
                        <a:rPr lang="en-US" sz="1800" b="0" i="0" u="none" strike="noStrike" kern="1200" spc="-80" baseline="0" dirty="0" smtClean="0">
                          <a:solidFill>
                            <a:srgbClr val="000000"/>
                          </a:solidFill>
                          <a:latin typeface="Arial"/>
                          <a:ea typeface="+mn-ea"/>
                          <a:cs typeface="Arial"/>
                        </a:rPr>
                        <a:t>&lt; </a:t>
                      </a:r>
                      <a:r>
                        <a:rPr lang="en-US" sz="1800" b="0" i="1" u="none" strike="noStrike" kern="1200" spc="-80" baseline="0" dirty="0" smtClean="0">
                          <a:solidFill>
                            <a:srgbClr val="000000"/>
                          </a:solidFill>
                          <a:latin typeface="Arial"/>
                          <a:ea typeface="+mn-ea"/>
                          <a:cs typeface="Arial"/>
                        </a:rPr>
                        <a:t>b </a:t>
                      </a:r>
                      <a:r>
                        <a:rPr lang="en-US" sz="1800" b="0" i="0" u="none" strike="noStrike" kern="1200" spc="-80" baseline="0" dirty="0" smtClean="0">
                          <a:solidFill>
                            <a:srgbClr val="000000"/>
                          </a:solidFill>
                          <a:latin typeface="Arial"/>
                          <a:ea typeface="+mn-ea"/>
                          <a:cs typeface="Arial"/>
                        </a:rPr>
                        <a:t>÷ </a:t>
                      </a:r>
                      <a:r>
                        <a:rPr lang="en-US" sz="1800" b="0" i="1" u="none" strike="noStrike" kern="1200" spc="-80" baseline="0" dirty="0" smtClean="0">
                          <a:solidFill>
                            <a:srgbClr val="000000"/>
                          </a:solidFill>
                          <a:latin typeface="Arial"/>
                          <a:ea typeface="+mn-ea"/>
                          <a:cs typeface="Arial"/>
                        </a:rPr>
                        <a:t>c</a:t>
                      </a:r>
                      <a:r>
                        <a:rPr lang="en-US" sz="1800" b="0" i="0" u="none" strike="noStrike" kern="1200" spc="-80" baseline="0" dirty="0" smtClean="0">
                          <a:solidFill>
                            <a:srgbClr val="000000"/>
                          </a:solidFill>
                          <a:latin typeface="Arial"/>
                          <a:ea typeface="+mn-ea"/>
                          <a:cs typeface="Arial"/>
                        </a:rPr>
                        <a:t>.</a:t>
                      </a:r>
                      <a:endParaRPr lang="en-US" sz="1800" spc="-8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spc="-70" baseline="0" dirty="0" smtClean="0">
                          <a:solidFill>
                            <a:srgbClr val="000000"/>
                          </a:solidFill>
                          <a:latin typeface="Arial"/>
                          <a:ea typeface="+mn-ea"/>
                          <a:cs typeface="Arial"/>
                        </a:rPr>
                        <a:t>If </a:t>
                      </a:r>
                      <a:r>
                        <a:rPr lang="en-US" sz="1800" b="0" i="0" u="none" strike="noStrike" kern="1200" spc="-70" baseline="0" dirty="0" smtClean="0">
                          <a:solidFill>
                            <a:srgbClr val="000000"/>
                          </a:solidFill>
                          <a:latin typeface="Arial"/>
                          <a:ea typeface="+mn-ea"/>
                          <a:cs typeface="Arial"/>
                        </a:rPr>
                        <a:t>10 &gt; 6 and –1 &lt; 0, then 10 ÷ –1 &lt; 6 ÷ –1.</a:t>
                      </a:r>
                      <a:endParaRPr lang="en-US" sz="1800" spc="-70" dirty="0">
                        <a:solidFill>
                          <a:srgbClr val="000000"/>
                        </a:solidFill>
                        <a:latin typeface="Arial"/>
                        <a:cs typeface="Arial"/>
                      </a:endParaRPr>
                    </a:p>
                  </a:txBody>
                  <a:tcPr marL="91427" marR="91427" marT="45715" marB="4571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1"/>
          <p:cNvSpPr txBox="1">
            <a:spLocks/>
          </p:cNvSpPr>
          <p:nvPr/>
        </p:nvSpPr>
        <p:spPr bwMode="auto">
          <a:xfrm>
            <a:off x="641350" y="641350"/>
            <a:ext cx="7854950"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defRPr/>
            </a:pPr>
            <a:r>
              <a:rPr lang="en-US" sz="2800" b="1" dirty="0" smtClean="0">
                <a:latin typeface="Arial"/>
                <a:ea typeface="Arial"/>
                <a:cs typeface="MS PGothic" charset="0"/>
              </a:rPr>
              <a:t>Key Concepts, </a:t>
            </a:r>
            <a:r>
              <a:rPr lang="en-US" sz="2800" b="1" i="1" dirty="0" smtClean="0">
                <a:latin typeface="Arial"/>
                <a:ea typeface="Arial"/>
                <a:cs typeface="MS PGothic" charset="0"/>
              </a:rPr>
              <a:t>continued</a:t>
            </a:r>
          </a:p>
          <a:p>
            <a:pPr eaLnBrk="1" hangingPunct="1">
              <a:spcBef>
                <a:spcPct val="20000"/>
              </a:spcBef>
              <a:buFont typeface="Arial" charset="0"/>
              <a:buNone/>
              <a:defRPr/>
            </a:pPr>
            <a:endParaRPr lang="en-US" sz="400" b="1" i="1" dirty="0" smtClean="0">
              <a:latin typeface="Arial"/>
              <a:ea typeface="Arial"/>
              <a:cs typeface="MS PGothic" charset="0"/>
            </a:endParaRPr>
          </a:p>
          <a:p>
            <a:pPr marL="342900" indent="-342900">
              <a:buFont typeface="Arial"/>
              <a:buChar char="•"/>
              <a:defRPr/>
            </a:pPr>
            <a:r>
              <a:rPr lang="en-US" dirty="0" smtClean="0">
                <a:latin typeface="Arial"/>
                <a:ea typeface="Arial"/>
                <a:cs typeface="Arial"/>
              </a:rPr>
              <a:t>When solving more complicated inequalities, first simplify the inequality by clearing any parentheses. Do this by either distributing by the leading number or dividing both sides of the inequality by the leading number. Then solve the inequality by following the steps learned earlier, as outlined on the following slide.</a:t>
            </a:r>
          </a:p>
          <a:p>
            <a:pPr eaLnBrk="1" hangingPunct="1">
              <a:spcBef>
                <a:spcPct val="20000"/>
              </a:spcBef>
              <a:buFont typeface="Arial" charset="0"/>
              <a:buNone/>
              <a:defRPr/>
            </a:pPr>
            <a:endParaRPr lang="en-US" sz="3000" b="1" dirty="0" smtClean="0">
              <a:latin typeface="Arial"/>
              <a:ea typeface="Arial"/>
              <a:cs typeface="MS PGothic" charset="0"/>
            </a:endParaRPr>
          </a:p>
        </p:txBody>
      </p:sp>
      <p:sp>
        <p:nvSpPr>
          <p:cNvPr id="1945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9682E50-36E7-7C44-8788-AA8727975125}" type="slidenum">
              <a:rPr lang="en-US" sz="1800">
                <a:solidFill>
                  <a:srgbClr val="000000"/>
                </a:solidFill>
                <a:latin typeface="Arial"/>
                <a:ea typeface="Arial"/>
                <a:cs typeface="Arial"/>
              </a:rPr>
              <a:pPr eaLnBrk="1" hangingPunct="1"/>
              <a:t>4</a:t>
            </a:fld>
            <a:endParaRPr lang="en-US" sz="1800" dirty="0">
              <a:solidFill>
                <a:srgbClr val="000000"/>
              </a:solidFill>
              <a:latin typeface="Arial"/>
              <a:ea typeface="Arial"/>
              <a:cs typeface="Arial"/>
            </a:endParaRPr>
          </a:p>
        </p:txBody>
      </p:sp>
      <p:sp>
        <p:nvSpPr>
          <p:cNvPr id="19459" name="Text Placeholder 3"/>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Key Concepts, </a:t>
            </a:r>
            <a:r>
              <a:rPr lang="en-US" sz="2800" b="1" i="1" dirty="0">
                <a:cs typeface="MS PGothic" charset="0"/>
              </a:rPr>
              <a:t>continued</a:t>
            </a:r>
          </a:p>
          <a:p>
            <a:pPr algn="l" eaLnBrk="1" hangingPunct="1"/>
            <a:endParaRPr lang="en-US" dirty="0">
              <a:cs typeface="MS PGothic" charset="0"/>
            </a:endParaRPr>
          </a:p>
          <a:p>
            <a:pPr algn="l" eaLnBrk="1" hangingPunct="1"/>
            <a:endParaRPr lang="en-US" sz="3600" b="1" dirty="0">
              <a:cs typeface="MS PGothic" charset="0"/>
            </a:endParaRPr>
          </a:p>
          <a:p>
            <a:endParaRPr lang="en-US" dirty="0"/>
          </a:p>
        </p:txBody>
      </p:sp>
      <p:sp>
        <p:nvSpPr>
          <p:cNvPr id="2048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B04E1F2-6848-2B47-91F5-02C3F483C34E}" type="slidenum">
              <a:rPr lang="en-US" sz="1800">
                <a:solidFill>
                  <a:srgbClr val="000000"/>
                </a:solidFill>
                <a:latin typeface="Arial"/>
                <a:ea typeface="Arial"/>
                <a:cs typeface="Arial"/>
              </a:rPr>
              <a:pPr eaLnBrk="1" hangingPunct="1"/>
              <a:t>5</a:t>
            </a:fld>
            <a:endParaRPr lang="en-US" sz="1800" dirty="0">
              <a:solidFill>
                <a:srgbClr val="000000"/>
              </a:solidFill>
              <a:latin typeface="Arial"/>
              <a:ea typeface="Arial"/>
              <a:cs typeface="Arial"/>
            </a:endParaRPr>
          </a:p>
        </p:txBody>
      </p:sp>
      <p:graphicFrame>
        <p:nvGraphicFramePr>
          <p:cNvPr id="7" name="Table 6"/>
          <p:cNvGraphicFramePr>
            <a:graphicFrameLocks noGrp="1"/>
          </p:cNvGraphicFramePr>
          <p:nvPr/>
        </p:nvGraphicFramePr>
        <p:xfrm>
          <a:off x="641350" y="1270000"/>
          <a:ext cx="7854950" cy="4389152"/>
        </p:xfrm>
        <a:graphic>
          <a:graphicData uri="http://schemas.openxmlformats.org/drawingml/2006/table">
            <a:tbl>
              <a:tblPr firstCol="1" lastRow="1">
                <a:tableStyleId>{5C22544A-7EE6-4342-B048-85BDC9FD1C3A}</a:tableStyleId>
              </a:tblPr>
              <a:tblGrid>
                <a:gridCol w="7854950"/>
              </a:tblGrid>
              <a:tr h="457183">
                <a:tc>
                  <a:txBody>
                    <a:bodyPr/>
                    <a:lstStyle/>
                    <a:p>
                      <a:pPr algn="l"/>
                      <a:r>
                        <a:rPr lang="en-US" sz="2400" b="1" i="0" u="none" strike="noStrike" kern="1200" baseline="0" dirty="0" smtClean="0">
                          <a:solidFill>
                            <a:srgbClr val="000000"/>
                          </a:solidFill>
                          <a:latin typeface="Arial"/>
                          <a:ea typeface="+mn-ea"/>
                          <a:cs typeface="Arial"/>
                        </a:rPr>
                        <a:t>Solving Inequalities</a:t>
                      </a:r>
                      <a:endParaRPr lang="en-US" sz="2400" dirty="0">
                        <a:solidFill>
                          <a:srgbClr val="000000"/>
                        </a:solidFill>
                        <a:latin typeface="Arial"/>
                        <a:cs typeface="Arial"/>
                      </a:endParaRPr>
                    </a:p>
                  </a:txBody>
                  <a:tcPr marL="91442" marR="91442" marT="45728" marB="45728"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611580">
                <a:tc>
                  <a:txBody>
                    <a:bodyPr/>
                    <a:lstStyle/>
                    <a:p>
                      <a:pPr marL="342900" indent="-342900">
                        <a:buFont typeface="+mj-lt"/>
                        <a:buAutoNum type="arabicPeriod"/>
                      </a:pPr>
                      <a:r>
                        <a:rPr lang="en-US" sz="2100" b="0" i="0" u="none" strike="noStrike" kern="1200" baseline="0" dirty="0" smtClean="0">
                          <a:solidFill>
                            <a:srgbClr val="000000"/>
                          </a:solidFill>
                          <a:latin typeface="Arial"/>
                          <a:ea typeface="+mn-ea"/>
                          <a:cs typeface="+mn-cs"/>
                        </a:rPr>
                        <a:t>If a variable appears on both sides of the inequality, choose which side of the inequality you would like the variable to appear on.</a:t>
                      </a:r>
                    </a:p>
                    <a:p>
                      <a:pPr marL="342900" indent="-342900">
                        <a:buFont typeface="+mj-lt"/>
                        <a:buAutoNum type="arabicPeriod"/>
                      </a:pPr>
                      <a:r>
                        <a:rPr lang="en-US" sz="2100" b="0" i="0" u="none" strike="noStrike" kern="1200" baseline="0" dirty="0" smtClean="0">
                          <a:solidFill>
                            <a:srgbClr val="000000"/>
                          </a:solidFill>
                          <a:latin typeface="Arial"/>
                          <a:ea typeface="+mn-ea"/>
                          <a:cs typeface="+mn-cs"/>
                        </a:rPr>
                        <a:t>Add or subtract the other variable from both sides of the inequality using either the addition or subtraction property </a:t>
                      </a:r>
                      <a:br>
                        <a:rPr lang="en-US" sz="2100" b="0" i="0" u="none" strike="noStrike" kern="1200" baseline="0" dirty="0" smtClean="0">
                          <a:solidFill>
                            <a:srgbClr val="000000"/>
                          </a:solidFill>
                          <a:latin typeface="Arial"/>
                          <a:ea typeface="+mn-ea"/>
                          <a:cs typeface="+mn-cs"/>
                        </a:rPr>
                      </a:br>
                      <a:r>
                        <a:rPr lang="en-US" sz="2100" b="0" i="0" u="none" strike="noStrike" kern="1200" baseline="0" dirty="0" smtClean="0">
                          <a:solidFill>
                            <a:srgbClr val="000000"/>
                          </a:solidFill>
                          <a:latin typeface="Arial"/>
                          <a:ea typeface="+mn-ea"/>
                          <a:cs typeface="+mn-cs"/>
                        </a:rPr>
                        <a:t>of equality.</a:t>
                      </a:r>
                    </a:p>
                    <a:p>
                      <a:pPr marL="342900" indent="-342900">
                        <a:buFont typeface="+mj-lt"/>
                        <a:buAutoNum type="arabicPeriod"/>
                      </a:pPr>
                      <a:r>
                        <a:rPr lang="en-US" sz="2100" b="0" i="0" u="none" strike="noStrike" kern="1200" baseline="0" dirty="0" smtClean="0">
                          <a:solidFill>
                            <a:srgbClr val="000000"/>
                          </a:solidFill>
                          <a:latin typeface="Arial"/>
                          <a:ea typeface="+mn-ea"/>
                          <a:cs typeface="+mn-cs"/>
                        </a:rPr>
                        <a:t>Simplify both expressions.</a:t>
                      </a:r>
                    </a:p>
                    <a:p>
                      <a:pPr marL="342900" indent="-342900">
                        <a:buFont typeface="+mj-lt"/>
                        <a:buAutoNum type="arabicPeriod"/>
                      </a:pPr>
                      <a:r>
                        <a:rPr lang="en-US" sz="2100" b="0" i="0" u="none" strike="noStrike" kern="1200" baseline="0" dirty="0" smtClean="0">
                          <a:solidFill>
                            <a:srgbClr val="000000"/>
                          </a:solidFill>
                          <a:latin typeface="Arial"/>
                          <a:ea typeface="+mn-ea"/>
                          <a:cs typeface="+mn-cs"/>
                        </a:rPr>
                        <a:t>Continue to solve the inequality as you did in earlier examples by working to isolate the variable.</a:t>
                      </a:r>
                    </a:p>
                    <a:p>
                      <a:pPr marL="342900" indent="-342900">
                        <a:buFont typeface="+mj-lt"/>
                        <a:buAutoNum type="arabicPeriod"/>
                      </a:pPr>
                      <a:r>
                        <a:rPr lang="en-US" sz="2100" b="0" i="0" u="none" strike="noStrike" kern="1200" baseline="0" dirty="0" smtClean="0">
                          <a:solidFill>
                            <a:srgbClr val="000000"/>
                          </a:solidFill>
                          <a:latin typeface="Arial"/>
                          <a:ea typeface="+mn-ea"/>
                          <a:cs typeface="+mn-cs"/>
                        </a:rPr>
                        <a:t>Check that your answer is correct by substituting a value included in your solution statement into the original inequality to ensure a true statement.</a:t>
                      </a:r>
                      <a:endParaRPr lang="en-US" sz="2100" dirty="0">
                        <a:solidFill>
                          <a:srgbClr val="000000"/>
                        </a:solidFill>
                        <a:latin typeface="Arial"/>
                        <a:cs typeface="Arial"/>
                      </a:endParaRPr>
                    </a:p>
                  </a:txBody>
                  <a:tcPr marL="91442" marR="91442" marT="45728" marB="45728"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0491" name="Text Placeholder 3"/>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ubtitle 1"/>
          <p:cNvSpPr>
            <a:spLocks noGrp="1"/>
          </p:cNvSpPr>
          <p:nvPr>
            <p:ph type="subTitle" idx="1"/>
          </p:nvPr>
        </p:nvSpPr>
        <p:spPr>
          <a:xfrm>
            <a:off x="641350" y="641350"/>
            <a:ext cx="7854950" cy="4997450"/>
          </a:xfrm>
        </p:spPr>
        <p:txBody>
          <a:bodyPr/>
          <a:lstStyle/>
          <a:p>
            <a:pPr algn="l">
              <a:defRPr/>
            </a:pPr>
            <a:r>
              <a:rPr lang="en-US" sz="2800" b="1" dirty="0">
                <a:cs typeface="MS PGothic" charset="0"/>
              </a:rPr>
              <a:t>Key Concepts, </a:t>
            </a:r>
            <a:r>
              <a:rPr lang="en-US" sz="2800" b="1" i="1" dirty="0">
                <a:cs typeface="MS PGothic" charset="0"/>
              </a:rPr>
              <a:t>continued</a:t>
            </a:r>
          </a:p>
          <a:p>
            <a:pPr marL="342900" indent="-342900" algn="l">
              <a:buFont typeface="Arial"/>
              <a:buChar char="•"/>
              <a:defRPr/>
            </a:pPr>
            <a:r>
              <a:rPr lang="en-US" dirty="0"/>
              <a:t>It is important to </a:t>
            </a:r>
            <a:r>
              <a:rPr lang="en-US" dirty="0" smtClean="0"/>
              <a:t>remember </a:t>
            </a:r>
            <a:r>
              <a:rPr lang="en-US" dirty="0"/>
              <a:t>that when </a:t>
            </a:r>
            <a:r>
              <a:rPr lang="en-US" dirty="0" smtClean="0"/>
              <a:t>solving inequalities</a:t>
            </a:r>
            <a:r>
              <a:rPr lang="en-US" dirty="0"/>
              <a:t>, the direction of the </a:t>
            </a:r>
            <a:r>
              <a:rPr lang="en-US" dirty="0" smtClean="0"/>
              <a:t>inequality symbol </a:t>
            </a:r>
            <a:endParaRPr lang="en-US" dirty="0" smtClean="0"/>
          </a:p>
          <a:p>
            <a:pPr marL="347472" algn="l">
              <a:spcBef>
                <a:spcPts val="0"/>
              </a:spcBef>
              <a:defRPr/>
            </a:pPr>
            <a:r>
              <a:rPr lang="en-US" dirty="0" smtClean="0"/>
              <a:t>(</a:t>
            </a:r>
            <a:r>
              <a:rPr lang="en-US" dirty="0"/>
              <a:t>&lt;, &gt;, ≤, or ≥) changes when you divide or multiply by a negative number. </a:t>
            </a:r>
            <a:r>
              <a:rPr lang="en-US" dirty="0" smtClean="0"/>
              <a:t>Here’s an </a:t>
            </a:r>
            <a:r>
              <a:rPr lang="en-US" dirty="0"/>
              <a:t>example</a:t>
            </a:r>
            <a:r>
              <a:rPr lang="en-US" dirty="0" smtClean="0"/>
              <a:t>.</a:t>
            </a:r>
          </a:p>
          <a:p>
            <a:pPr marL="800100" lvl="1" indent="-342900" algn="l">
              <a:buFont typeface="Arial"/>
              <a:buChar char="•"/>
              <a:defRPr/>
            </a:pPr>
            <a:r>
              <a:rPr lang="en-US" sz="2400" spc="-60" dirty="0">
                <a:solidFill>
                  <a:srgbClr val="000000"/>
                </a:solidFill>
                <a:cs typeface="Arial"/>
              </a:rPr>
              <a:t>If we had the simple statement that 4 &lt; 8, we know that we can multiply both sides of </a:t>
            </a:r>
            <a:r>
              <a:rPr lang="en-US" sz="2400" spc="-60" dirty="0" smtClean="0">
                <a:solidFill>
                  <a:srgbClr val="000000"/>
                </a:solidFill>
                <a:cs typeface="Arial"/>
              </a:rPr>
              <a:t>the inequality </a:t>
            </a:r>
            <a:r>
              <a:rPr lang="en-US" sz="2400" spc="-60" dirty="0">
                <a:solidFill>
                  <a:srgbClr val="000000"/>
                </a:solidFill>
                <a:cs typeface="Arial"/>
              </a:rPr>
              <a:t>by a number, such as 3, and the statement will still be true</a:t>
            </a:r>
            <a:r>
              <a:rPr lang="en-US" sz="2400" spc="-60" dirty="0" smtClean="0">
                <a:solidFill>
                  <a:srgbClr val="000000"/>
                </a:solidFill>
                <a:cs typeface="Arial"/>
              </a:rPr>
              <a:t>.</a:t>
            </a:r>
          </a:p>
          <a:p>
            <a:pPr lvl="2" algn="l">
              <a:defRPr/>
            </a:pPr>
            <a:r>
              <a:rPr lang="en-US" sz="2000" dirty="0" smtClean="0">
                <a:solidFill>
                  <a:srgbClr val="000000"/>
                </a:solidFill>
                <a:cs typeface="Arial"/>
              </a:rPr>
              <a:t> 4 </a:t>
            </a:r>
            <a:r>
              <a:rPr lang="en-US" sz="2000" dirty="0">
                <a:solidFill>
                  <a:srgbClr val="000000"/>
                </a:solidFill>
                <a:cs typeface="Arial"/>
              </a:rPr>
              <a:t>&lt; </a:t>
            </a:r>
            <a:r>
              <a:rPr lang="en-US" sz="2000" dirty="0" smtClean="0">
                <a:solidFill>
                  <a:srgbClr val="000000"/>
                </a:solidFill>
                <a:cs typeface="Arial"/>
              </a:rPr>
              <a:t>8				Original inequality</a:t>
            </a:r>
          </a:p>
          <a:p>
            <a:pPr lvl="2" algn="l">
              <a:defRPr/>
            </a:pPr>
            <a:r>
              <a:rPr lang="en-US" sz="2000" dirty="0" smtClean="0">
                <a:solidFill>
                  <a:srgbClr val="000000"/>
                </a:solidFill>
                <a:cs typeface="Arial"/>
              </a:rPr>
              <a:t> 4 </a:t>
            </a:r>
            <a:r>
              <a:rPr lang="en-US" sz="2000" dirty="0">
                <a:solidFill>
                  <a:srgbClr val="000000"/>
                </a:solidFill>
                <a:cs typeface="Arial"/>
              </a:rPr>
              <a:t>• 3 &lt; 8 • 3 	</a:t>
            </a:r>
            <a:r>
              <a:rPr lang="en-US" sz="2000" dirty="0" smtClean="0">
                <a:solidFill>
                  <a:srgbClr val="000000"/>
                </a:solidFill>
                <a:cs typeface="Arial"/>
              </a:rPr>
              <a:t>	Multiply </a:t>
            </a:r>
            <a:r>
              <a:rPr lang="en-US" sz="2000" dirty="0">
                <a:solidFill>
                  <a:srgbClr val="000000"/>
                </a:solidFill>
                <a:cs typeface="Arial"/>
              </a:rPr>
              <a:t>both expressions of the </a:t>
            </a:r>
            <a:r>
              <a:rPr lang="en-US" sz="2000" dirty="0" smtClean="0">
                <a:solidFill>
                  <a:srgbClr val="000000"/>
                </a:solidFill>
                <a:cs typeface="Arial"/>
              </a:rPr>
              <a:t>							inequality by </a:t>
            </a:r>
            <a:r>
              <a:rPr lang="en-US" sz="2000" dirty="0">
                <a:solidFill>
                  <a:srgbClr val="000000"/>
                </a:solidFill>
                <a:cs typeface="Arial"/>
              </a:rPr>
              <a:t>3</a:t>
            </a:r>
            <a:r>
              <a:rPr lang="en-US" sz="2000" dirty="0" smtClean="0">
                <a:solidFill>
                  <a:srgbClr val="000000"/>
                </a:solidFill>
                <a:cs typeface="Arial"/>
              </a:rPr>
              <a:t>.</a:t>
            </a:r>
          </a:p>
          <a:p>
            <a:pPr lvl="2" algn="l">
              <a:defRPr/>
            </a:pPr>
            <a:r>
              <a:rPr lang="en-US" sz="2000" dirty="0" smtClean="0">
                <a:solidFill>
                  <a:srgbClr val="000000"/>
                </a:solidFill>
                <a:cs typeface="Arial"/>
              </a:rPr>
              <a:t> 12 </a:t>
            </a:r>
            <a:r>
              <a:rPr lang="en-US" sz="2000" dirty="0">
                <a:solidFill>
                  <a:srgbClr val="000000"/>
                </a:solidFill>
                <a:cs typeface="Arial"/>
              </a:rPr>
              <a:t>&lt; </a:t>
            </a:r>
            <a:r>
              <a:rPr lang="en-US" sz="2000" dirty="0" smtClean="0">
                <a:solidFill>
                  <a:srgbClr val="000000"/>
                </a:solidFill>
                <a:cs typeface="Arial"/>
              </a:rPr>
              <a:t>24			This </a:t>
            </a:r>
            <a:r>
              <a:rPr lang="en-US" sz="2000" dirty="0">
                <a:solidFill>
                  <a:srgbClr val="000000"/>
                </a:solidFill>
                <a:cs typeface="Arial"/>
              </a:rPr>
              <a:t>is a true statement.</a:t>
            </a:r>
          </a:p>
        </p:txBody>
      </p:sp>
      <p:sp>
        <p:nvSpPr>
          <p:cNvPr id="2150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1CF4A5C-B6F3-F440-863C-C43FC2A9DFC5}" type="slidenum">
              <a:rPr lang="en-US" sz="1800">
                <a:solidFill>
                  <a:srgbClr val="000000"/>
                </a:solidFill>
                <a:latin typeface="Arial"/>
                <a:ea typeface="Arial"/>
                <a:cs typeface="Arial"/>
              </a:rPr>
              <a:pPr eaLnBrk="1" hangingPunct="1"/>
              <a:t>6</a:t>
            </a:fld>
            <a:endParaRPr lang="en-US" sz="1800" dirty="0">
              <a:solidFill>
                <a:srgbClr val="000000"/>
              </a:solidFill>
              <a:latin typeface="Arial"/>
              <a:ea typeface="Arial"/>
              <a:cs typeface="Arial"/>
            </a:endParaRPr>
          </a:p>
        </p:txBody>
      </p:sp>
      <p:sp>
        <p:nvSpPr>
          <p:cNvPr id="21507" name="Text Placeholder 3"/>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5138738"/>
          </a:xfrm>
        </p:spPr>
        <p:txBody>
          <a:bodyPr/>
          <a:lstStyle/>
          <a:p>
            <a:pPr algn="l">
              <a:defRPr/>
            </a:pPr>
            <a:r>
              <a:rPr lang="en-US" sz="2800" b="1" dirty="0">
                <a:ea typeface="MS PGothic" charset="0"/>
                <a:cs typeface="MS PGothic" charset="0"/>
              </a:rPr>
              <a:t>Key Concepts, </a:t>
            </a:r>
            <a:r>
              <a:rPr lang="en-US" sz="2800" b="1" i="1" dirty="0" smtClean="0">
                <a:ea typeface="MS PGothic" charset="0"/>
                <a:cs typeface="MS PGothic" charset="0"/>
              </a:rPr>
              <a:t>continued</a:t>
            </a:r>
            <a:endParaRPr lang="en-US" dirty="0" smtClean="0"/>
          </a:p>
          <a:p>
            <a:pPr marL="800100" lvl="1" indent="-342900" algn="l">
              <a:buFont typeface="Arial"/>
              <a:buChar char="•"/>
              <a:defRPr/>
            </a:pPr>
            <a:r>
              <a:rPr lang="en-US" sz="2400" dirty="0">
                <a:solidFill>
                  <a:srgbClr val="000000"/>
                </a:solidFill>
                <a:cs typeface="Arial"/>
              </a:rPr>
              <a:t>We can also divide both sides of the inequality by a number, such as 2</a:t>
            </a:r>
            <a:r>
              <a:rPr lang="en-US" sz="2400" dirty="0" smtClean="0">
                <a:solidFill>
                  <a:srgbClr val="000000"/>
                </a:solidFill>
                <a:cs typeface="Arial"/>
              </a:rPr>
              <a:t>.</a:t>
            </a:r>
          </a:p>
          <a:p>
            <a:pPr lvl="2" algn="l">
              <a:defRPr/>
            </a:pPr>
            <a:r>
              <a:rPr lang="en-US" sz="2000" dirty="0" smtClean="0">
                <a:solidFill>
                  <a:srgbClr val="000000"/>
                </a:solidFill>
                <a:cs typeface="Arial"/>
              </a:rPr>
              <a:t>  4 </a:t>
            </a:r>
            <a:r>
              <a:rPr lang="en-US" sz="2000" dirty="0">
                <a:solidFill>
                  <a:srgbClr val="000000"/>
                </a:solidFill>
                <a:cs typeface="Arial"/>
              </a:rPr>
              <a:t>&lt; 8 		     </a:t>
            </a:r>
            <a:r>
              <a:rPr lang="en-US" sz="2000" dirty="0" smtClean="0">
                <a:solidFill>
                  <a:srgbClr val="000000"/>
                </a:solidFill>
                <a:cs typeface="Arial"/>
              </a:rPr>
              <a:t>	     	Original </a:t>
            </a:r>
            <a:r>
              <a:rPr lang="en-US" sz="2000" dirty="0">
                <a:solidFill>
                  <a:srgbClr val="000000"/>
                </a:solidFill>
                <a:cs typeface="Arial"/>
              </a:rPr>
              <a:t>inequality</a:t>
            </a:r>
          </a:p>
          <a:p>
            <a:pPr lvl="2" algn="l">
              <a:defRPr/>
            </a:pPr>
            <a:r>
              <a:rPr lang="en-US" sz="2000" dirty="0" smtClean="0">
                <a:solidFill>
                  <a:srgbClr val="000000"/>
                </a:solidFill>
                <a:cs typeface="Arial"/>
              </a:rPr>
              <a:t>  4 </a:t>
            </a:r>
            <a:r>
              <a:rPr lang="en-US" sz="2000" dirty="0">
                <a:solidFill>
                  <a:srgbClr val="000000"/>
                </a:solidFill>
                <a:cs typeface="Arial"/>
              </a:rPr>
              <a:t>÷ 2 &lt; 8 ÷ 2 </a:t>
            </a:r>
            <a:r>
              <a:rPr lang="en-US" sz="2000" dirty="0" smtClean="0">
                <a:solidFill>
                  <a:srgbClr val="000000"/>
                </a:solidFill>
                <a:cs typeface="Arial"/>
              </a:rPr>
              <a:t>	     	Divide </a:t>
            </a:r>
            <a:r>
              <a:rPr lang="en-US" sz="2000" dirty="0">
                <a:solidFill>
                  <a:srgbClr val="000000"/>
                </a:solidFill>
                <a:cs typeface="Arial"/>
              </a:rPr>
              <a:t>both expressions of the equation </a:t>
            </a:r>
            <a:r>
              <a:rPr lang="en-US" sz="2000" dirty="0" smtClean="0">
                <a:solidFill>
                  <a:srgbClr val="000000"/>
                </a:solidFill>
                <a:cs typeface="Arial"/>
              </a:rPr>
              <a:t>					by </a:t>
            </a:r>
            <a:r>
              <a:rPr lang="en-US" sz="2000" dirty="0">
                <a:solidFill>
                  <a:srgbClr val="000000"/>
                </a:solidFill>
                <a:cs typeface="Arial"/>
              </a:rPr>
              <a:t>2</a:t>
            </a:r>
            <a:r>
              <a:rPr lang="en-US" sz="2000" dirty="0" smtClean="0">
                <a:solidFill>
                  <a:srgbClr val="000000"/>
                </a:solidFill>
                <a:cs typeface="Arial"/>
              </a:rPr>
              <a:t>.</a:t>
            </a:r>
          </a:p>
          <a:p>
            <a:pPr lvl="2" algn="l">
              <a:defRPr/>
            </a:pPr>
            <a:r>
              <a:rPr lang="en-US" sz="2000" dirty="0" smtClean="0">
                <a:solidFill>
                  <a:srgbClr val="000000"/>
                </a:solidFill>
                <a:cs typeface="Arial"/>
              </a:rPr>
              <a:t>  2 </a:t>
            </a:r>
            <a:r>
              <a:rPr lang="en-US" sz="2000" dirty="0">
                <a:solidFill>
                  <a:srgbClr val="000000"/>
                </a:solidFill>
                <a:cs typeface="Arial"/>
              </a:rPr>
              <a:t>&lt; </a:t>
            </a:r>
            <a:r>
              <a:rPr lang="en-US" sz="2000" dirty="0" smtClean="0">
                <a:solidFill>
                  <a:srgbClr val="000000"/>
                </a:solidFill>
                <a:cs typeface="Arial"/>
              </a:rPr>
              <a:t>4 </a:t>
            </a:r>
            <a:r>
              <a:rPr lang="en-US" sz="2000" dirty="0">
                <a:solidFill>
                  <a:srgbClr val="000000"/>
                </a:solidFill>
                <a:cs typeface="Arial"/>
              </a:rPr>
              <a:t>		    </a:t>
            </a:r>
            <a:r>
              <a:rPr lang="en-US" sz="2000" dirty="0" smtClean="0">
                <a:solidFill>
                  <a:srgbClr val="000000"/>
                </a:solidFill>
                <a:cs typeface="Arial"/>
              </a:rPr>
              <a:t>	 </a:t>
            </a:r>
            <a:r>
              <a:rPr lang="en-US" sz="2000" spc="300" dirty="0" smtClean="0">
                <a:solidFill>
                  <a:srgbClr val="000000"/>
                </a:solidFill>
                <a:cs typeface="Arial"/>
              </a:rPr>
              <a:t>  	</a:t>
            </a:r>
            <a:r>
              <a:rPr lang="en-US" sz="2000" dirty="0" smtClean="0">
                <a:solidFill>
                  <a:srgbClr val="000000"/>
                </a:solidFill>
                <a:cs typeface="Arial"/>
              </a:rPr>
              <a:t>This </a:t>
            </a:r>
            <a:r>
              <a:rPr lang="en-US" sz="2000" dirty="0">
                <a:solidFill>
                  <a:srgbClr val="000000"/>
                </a:solidFill>
                <a:cs typeface="Arial"/>
              </a:rPr>
              <a:t>is a true statement</a:t>
            </a:r>
            <a:r>
              <a:rPr lang="en-US" sz="2000" dirty="0" smtClean="0">
                <a:solidFill>
                  <a:srgbClr val="000000"/>
                </a:solidFill>
                <a:cs typeface="Arial"/>
              </a:rPr>
              <a:t>.</a:t>
            </a:r>
          </a:p>
          <a:p>
            <a:pPr lvl="2" algn="l">
              <a:lnSpc>
                <a:spcPct val="50000"/>
              </a:lnSpc>
              <a:defRPr/>
            </a:pPr>
            <a:endParaRPr lang="en-US" sz="2000" dirty="0" smtClean="0">
              <a:solidFill>
                <a:srgbClr val="000000"/>
              </a:solidFill>
              <a:cs typeface="Arial"/>
            </a:endParaRPr>
          </a:p>
          <a:p>
            <a:pPr marL="800100" lvl="1" indent="-342900" algn="l">
              <a:buFont typeface="Arial"/>
              <a:buChar char="•"/>
              <a:defRPr/>
            </a:pPr>
            <a:r>
              <a:rPr lang="en-US" sz="2400" dirty="0">
                <a:solidFill>
                  <a:srgbClr val="000000"/>
                </a:solidFill>
                <a:cs typeface="Arial"/>
              </a:rPr>
              <a:t>Notice what happens when we multiply the inequality by –3</a:t>
            </a:r>
            <a:r>
              <a:rPr lang="en-US" sz="2400" dirty="0" smtClean="0">
                <a:solidFill>
                  <a:srgbClr val="000000"/>
                </a:solidFill>
                <a:cs typeface="Arial"/>
              </a:rPr>
              <a:t>.</a:t>
            </a:r>
            <a:endParaRPr lang="en-US" sz="2400" dirty="0">
              <a:solidFill>
                <a:srgbClr val="000000"/>
              </a:solidFill>
              <a:cs typeface="Arial"/>
            </a:endParaRPr>
          </a:p>
          <a:p>
            <a:pPr lvl="2" algn="l">
              <a:defRPr/>
            </a:pPr>
            <a:r>
              <a:rPr lang="en-US" sz="2000" dirty="0" smtClean="0">
                <a:solidFill>
                  <a:srgbClr val="000000"/>
                </a:solidFill>
                <a:cs typeface="Arial"/>
              </a:rPr>
              <a:t>  4 </a:t>
            </a:r>
            <a:r>
              <a:rPr lang="en-US" sz="2000" dirty="0">
                <a:solidFill>
                  <a:srgbClr val="000000"/>
                </a:solidFill>
                <a:cs typeface="Arial"/>
              </a:rPr>
              <a:t>&lt; 8 	</a:t>
            </a:r>
            <a:r>
              <a:rPr lang="en-US" sz="2000" dirty="0" smtClean="0">
                <a:solidFill>
                  <a:srgbClr val="000000"/>
                </a:solidFill>
                <a:cs typeface="Arial"/>
              </a:rPr>
              <a:t>			Original </a:t>
            </a:r>
            <a:r>
              <a:rPr lang="en-US" sz="2000" dirty="0">
                <a:solidFill>
                  <a:srgbClr val="000000"/>
                </a:solidFill>
                <a:cs typeface="Arial"/>
              </a:rPr>
              <a:t>inequality</a:t>
            </a:r>
          </a:p>
          <a:p>
            <a:pPr lvl="2" algn="l">
              <a:defRPr/>
            </a:pPr>
            <a:r>
              <a:rPr lang="en-US" sz="2000" dirty="0" smtClean="0">
                <a:solidFill>
                  <a:srgbClr val="000000"/>
                </a:solidFill>
                <a:cs typeface="Arial"/>
              </a:rPr>
              <a:t>  4 </a:t>
            </a:r>
            <a:r>
              <a:rPr lang="en-US" sz="2000" dirty="0">
                <a:solidFill>
                  <a:srgbClr val="000000"/>
                </a:solidFill>
                <a:cs typeface="Arial"/>
              </a:rPr>
              <a:t>• –3 &lt; 8 • –3  </a:t>
            </a:r>
            <a:r>
              <a:rPr lang="en-US" sz="2000" dirty="0" smtClean="0">
                <a:solidFill>
                  <a:srgbClr val="000000"/>
                </a:solidFill>
                <a:cs typeface="Arial"/>
              </a:rPr>
              <a:t> 	Multiply </a:t>
            </a:r>
            <a:r>
              <a:rPr lang="en-US" sz="2000" dirty="0">
                <a:solidFill>
                  <a:srgbClr val="000000"/>
                </a:solidFill>
                <a:cs typeface="Arial"/>
              </a:rPr>
              <a:t>both expressions of the </a:t>
            </a:r>
            <a:r>
              <a:rPr lang="en-US" sz="2000" dirty="0" smtClean="0">
                <a:solidFill>
                  <a:srgbClr val="000000"/>
                </a:solidFill>
                <a:cs typeface="Arial"/>
              </a:rPr>
              <a:t>							inequality by </a:t>
            </a:r>
            <a:r>
              <a:rPr lang="en-US" sz="2000" dirty="0">
                <a:solidFill>
                  <a:srgbClr val="000000"/>
                </a:solidFill>
                <a:cs typeface="Arial"/>
              </a:rPr>
              <a:t>–3</a:t>
            </a:r>
            <a:r>
              <a:rPr lang="en-US" sz="2000" dirty="0" smtClean="0">
                <a:solidFill>
                  <a:srgbClr val="000000"/>
                </a:solidFill>
                <a:cs typeface="Arial"/>
              </a:rPr>
              <a:t>.</a:t>
            </a:r>
          </a:p>
          <a:p>
            <a:pPr lvl="2" algn="l">
              <a:defRPr/>
            </a:pPr>
            <a:r>
              <a:rPr lang="en-US" sz="2000" dirty="0" smtClean="0">
                <a:solidFill>
                  <a:srgbClr val="000000"/>
                </a:solidFill>
                <a:cs typeface="Arial"/>
              </a:rPr>
              <a:t> –</a:t>
            </a:r>
            <a:r>
              <a:rPr lang="en-US" sz="2000" dirty="0">
                <a:solidFill>
                  <a:srgbClr val="000000"/>
                </a:solidFill>
                <a:cs typeface="Arial"/>
              </a:rPr>
              <a:t>12 &lt; –24 </a:t>
            </a:r>
            <a:r>
              <a:rPr lang="en-US" sz="2000" dirty="0" smtClean="0">
                <a:solidFill>
                  <a:srgbClr val="000000"/>
                </a:solidFill>
                <a:cs typeface="Arial"/>
              </a:rPr>
              <a:t>	    		This </a:t>
            </a:r>
            <a:r>
              <a:rPr lang="en-US" sz="2000" dirty="0">
                <a:solidFill>
                  <a:srgbClr val="000000"/>
                </a:solidFill>
                <a:cs typeface="Arial"/>
              </a:rPr>
              <a:t>is NOT a true statement.</a:t>
            </a:r>
          </a:p>
          <a:p>
            <a:pPr marL="342900" indent="-342900" algn="l">
              <a:buFont typeface="Arial"/>
              <a:buChar char="•"/>
              <a:defRPr/>
            </a:pPr>
            <a:endParaRPr lang="en-US" sz="4000" b="1" i="1" dirty="0">
              <a:ea typeface="MS PGothic" charset="0"/>
              <a:cs typeface="MS PGothic" charset="0"/>
            </a:endParaRPr>
          </a:p>
        </p:txBody>
      </p:sp>
      <p:sp>
        <p:nvSpPr>
          <p:cNvPr id="22530"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21E65F5-9462-7C42-93A9-C7EC62C4AF7C}" type="slidenum">
              <a:rPr lang="en-US" sz="1800">
                <a:solidFill>
                  <a:srgbClr val="000000"/>
                </a:solidFill>
                <a:latin typeface="Arial"/>
                <a:ea typeface="Arial"/>
                <a:cs typeface="Arial"/>
              </a:rPr>
              <a:pPr eaLnBrk="1" hangingPunct="1"/>
              <a:t>7</a:t>
            </a:fld>
            <a:endParaRPr lang="en-US" sz="1800" dirty="0">
              <a:solidFill>
                <a:srgbClr val="000000"/>
              </a:solidFill>
              <a:latin typeface="Arial"/>
              <a:ea typeface="Arial"/>
              <a:cs typeface="Arial"/>
            </a:endParaRPr>
          </a:p>
        </p:txBody>
      </p:sp>
      <p:sp>
        <p:nvSpPr>
          <p:cNvPr id="22531" name="Text Placeholder 3"/>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954963" cy="4997450"/>
          </a:xfrm>
        </p:spPr>
        <p:txBody>
          <a:bodyPr/>
          <a:lstStyle/>
          <a:p>
            <a:pPr algn="l"/>
            <a:r>
              <a:rPr lang="en-US" sz="2800" b="1" dirty="0">
                <a:cs typeface="MS PGothic" charset="0"/>
              </a:rPr>
              <a:t>Key Concepts, </a:t>
            </a:r>
            <a:r>
              <a:rPr lang="en-US" sz="2800" b="1" i="1" dirty="0">
                <a:cs typeface="MS PGothic" charset="0"/>
              </a:rPr>
              <a:t>continued</a:t>
            </a:r>
            <a:endParaRPr lang="en-US" dirty="0"/>
          </a:p>
          <a:p>
            <a:pPr marL="800100" lvl="1" indent="-342900" algn="l">
              <a:buFont typeface="Arial" charset="0"/>
              <a:buChar char="•"/>
            </a:pPr>
            <a:r>
              <a:rPr lang="en-US" sz="2400" dirty="0">
                <a:solidFill>
                  <a:srgbClr val="000000"/>
                </a:solidFill>
                <a:cs typeface="Arial"/>
              </a:rPr>
              <a:t>To make this a true statement, change the direction of the inequality symbol.</a:t>
            </a:r>
          </a:p>
          <a:p>
            <a:pPr lvl="2" algn="l"/>
            <a:r>
              <a:rPr lang="en-US" sz="2000" dirty="0" smtClean="0">
                <a:solidFill>
                  <a:srgbClr val="000000"/>
                </a:solidFill>
                <a:cs typeface="Arial"/>
              </a:rPr>
              <a:t> –</a:t>
            </a:r>
            <a:r>
              <a:rPr lang="en-US" sz="2000" dirty="0">
                <a:solidFill>
                  <a:srgbClr val="000000"/>
                </a:solidFill>
                <a:cs typeface="Arial"/>
              </a:rPr>
              <a:t>12 &gt; –24 	</a:t>
            </a:r>
            <a:r>
              <a:rPr lang="en-US" sz="2000" dirty="0" smtClean="0">
                <a:solidFill>
                  <a:srgbClr val="000000"/>
                </a:solidFill>
                <a:cs typeface="Arial"/>
              </a:rPr>
              <a:t>		This </a:t>
            </a:r>
            <a:r>
              <a:rPr lang="en-US" sz="2000" dirty="0">
                <a:solidFill>
                  <a:srgbClr val="000000"/>
                </a:solidFill>
                <a:cs typeface="Arial"/>
              </a:rPr>
              <a:t>is a true statement.</a:t>
            </a:r>
          </a:p>
          <a:p>
            <a:pPr lvl="2" algn="l">
              <a:lnSpc>
                <a:spcPct val="50000"/>
              </a:lnSpc>
            </a:pPr>
            <a:endParaRPr lang="en-US" sz="2000" dirty="0">
              <a:solidFill>
                <a:srgbClr val="000000"/>
              </a:solidFill>
              <a:cs typeface="Arial"/>
            </a:endParaRPr>
          </a:p>
          <a:p>
            <a:pPr marL="800100" lvl="1" indent="-342900" algn="l">
              <a:buFont typeface="Arial" charset="0"/>
              <a:buChar char="•"/>
            </a:pPr>
            <a:r>
              <a:rPr lang="en-US" sz="2400" dirty="0">
                <a:solidFill>
                  <a:srgbClr val="000000"/>
                </a:solidFill>
                <a:cs typeface="Arial"/>
              </a:rPr>
              <a:t>The same is true when dividing by a negative number; you must change the direction of the inequality symbol.</a:t>
            </a:r>
          </a:p>
          <a:p>
            <a:pPr lvl="2" algn="l"/>
            <a:r>
              <a:rPr lang="en-US" sz="2000" dirty="0" smtClean="0">
                <a:solidFill>
                  <a:srgbClr val="000000"/>
                </a:solidFill>
                <a:cs typeface="Arial"/>
              </a:rPr>
              <a:t> 4 </a:t>
            </a:r>
            <a:r>
              <a:rPr lang="en-US" sz="2000" dirty="0">
                <a:solidFill>
                  <a:srgbClr val="000000"/>
                </a:solidFill>
                <a:cs typeface="Arial"/>
              </a:rPr>
              <a:t>&lt; 8 </a:t>
            </a:r>
            <a:r>
              <a:rPr lang="en-US" sz="2000" dirty="0" smtClean="0">
                <a:solidFill>
                  <a:srgbClr val="000000"/>
                </a:solidFill>
                <a:cs typeface="Arial"/>
              </a:rPr>
              <a:t>				Original </a:t>
            </a:r>
            <a:r>
              <a:rPr lang="en-US" sz="2000" dirty="0">
                <a:solidFill>
                  <a:srgbClr val="000000"/>
                </a:solidFill>
                <a:cs typeface="Arial"/>
              </a:rPr>
              <a:t>inequality</a:t>
            </a:r>
          </a:p>
          <a:p>
            <a:pPr lvl="2" algn="l"/>
            <a:r>
              <a:rPr lang="en-US" sz="2000" dirty="0" smtClean="0">
                <a:solidFill>
                  <a:srgbClr val="000000"/>
                </a:solidFill>
                <a:cs typeface="Arial"/>
              </a:rPr>
              <a:t> 4 </a:t>
            </a:r>
            <a:r>
              <a:rPr lang="en-US" sz="2000" dirty="0">
                <a:solidFill>
                  <a:srgbClr val="000000"/>
                </a:solidFill>
                <a:cs typeface="Arial"/>
              </a:rPr>
              <a:t>÷ –2 &lt; 8 ÷ –2   	Divide both expressions of the equation </a:t>
            </a:r>
            <a:r>
              <a:rPr lang="en-US" sz="2000" dirty="0" smtClean="0">
                <a:solidFill>
                  <a:srgbClr val="000000"/>
                </a:solidFill>
                <a:cs typeface="Arial"/>
              </a:rPr>
              <a:t>					by </a:t>
            </a:r>
            <a:r>
              <a:rPr lang="en-US" sz="2000" dirty="0" smtClean="0">
                <a:solidFill>
                  <a:srgbClr val="000000"/>
                </a:solidFill>
                <a:cs typeface="Arial"/>
              </a:rPr>
              <a:t>–2</a:t>
            </a:r>
            <a:r>
              <a:rPr lang="en-US" sz="2000" dirty="0">
                <a:solidFill>
                  <a:srgbClr val="000000"/>
                </a:solidFill>
                <a:cs typeface="Arial"/>
              </a:rPr>
              <a:t>.</a:t>
            </a:r>
          </a:p>
          <a:p>
            <a:pPr lvl="2" algn="l"/>
            <a:r>
              <a:rPr lang="en-US" sz="2000" dirty="0" smtClean="0">
                <a:solidFill>
                  <a:srgbClr val="000000"/>
                </a:solidFill>
                <a:cs typeface="Arial"/>
              </a:rPr>
              <a:t> –</a:t>
            </a:r>
            <a:r>
              <a:rPr lang="en-US" sz="2000" dirty="0">
                <a:solidFill>
                  <a:srgbClr val="000000"/>
                </a:solidFill>
                <a:cs typeface="Arial"/>
              </a:rPr>
              <a:t>2 &lt; –4 	</a:t>
            </a:r>
            <a:r>
              <a:rPr lang="en-US" sz="2000" dirty="0" smtClean="0">
                <a:solidFill>
                  <a:srgbClr val="000000"/>
                </a:solidFill>
                <a:cs typeface="Arial"/>
              </a:rPr>
              <a:t>		</a:t>
            </a:r>
            <a:r>
              <a:rPr lang="en-US" sz="2000" dirty="0">
                <a:solidFill>
                  <a:srgbClr val="000000"/>
                </a:solidFill>
                <a:cs typeface="Arial"/>
              </a:rPr>
              <a:t>This is NOT a true statement. Change </a:t>
            </a:r>
            <a:r>
              <a:rPr lang="en-US" sz="2000" dirty="0" smtClean="0">
                <a:solidFill>
                  <a:srgbClr val="000000"/>
                </a:solidFill>
                <a:cs typeface="Arial"/>
              </a:rPr>
              <a:t>					the </a:t>
            </a:r>
            <a:r>
              <a:rPr lang="en-US" sz="2000" dirty="0">
                <a:solidFill>
                  <a:srgbClr val="000000"/>
                </a:solidFill>
                <a:cs typeface="Arial"/>
              </a:rPr>
              <a:t>direction of the inequality symbol.</a:t>
            </a:r>
            <a:endParaRPr lang="en-US" sz="2000" dirty="0"/>
          </a:p>
          <a:p>
            <a:pPr lvl="2" algn="l"/>
            <a:r>
              <a:rPr lang="en-US" sz="2000" dirty="0" smtClean="0">
                <a:solidFill>
                  <a:srgbClr val="000000"/>
                </a:solidFill>
                <a:cs typeface="Arial"/>
              </a:rPr>
              <a:t> </a:t>
            </a:r>
            <a:r>
              <a:rPr lang="en-US" sz="2000" dirty="0">
                <a:solidFill>
                  <a:srgbClr val="000000"/>
                </a:solidFill>
              </a:rPr>
              <a:t>–2 &gt; –4		</a:t>
            </a:r>
            <a:r>
              <a:rPr lang="en-US" sz="2000" dirty="0" smtClean="0">
                <a:solidFill>
                  <a:srgbClr val="000000"/>
                </a:solidFill>
              </a:rPr>
              <a:t>	This </a:t>
            </a:r>
            <a:r>
              <a:rPr lang="en-US" sz="2000" dirty="0">
                <a:solidFill>
                  <a:srgbClr val="000000"/>
                </a:solidFill>
              </a:rPr>
              <a:t>is a true statement.</a:t>
            </a:r>
            <a:r>
              <a:rPr lang="en-US" sz="2000" dirty="0">
                <a:solidFill>
                  <a:srgbClr val="000000"/>
                </a:solidFill>
                <a:cs typeface="Arial"/>
              </a:rPr>
              <a:t>   			</a:t>
            </a:r>
          </a:p>
          <a:p>
            <a:endParaRPr lang="en-US" dirty="0"/>
          </a:p>
        </p:txBody>
      </p:sp>
      <p:sp>
        <p:nvSpPr>
          <p:cNvPr id="23554"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9103F5E-AD07-FC47-B140-A02B69CCA628}" type="slidenum">
              <a:rPr lang="en-US" sz="1800">
                <a:solidFill>
                  <a:srgbClr val="000000"/>
                </a:solidFill>
                <a:latin typeface="Arial"/>
                <a:ea typeface="Arial"/>
                <a:cs typeface="Arial"/>
              </a:rPr>
              <a:pPr eaLnBrk="1" hangingPunct="1"/>
              <a:t>8</a:t>
            </a:fld>
            <a:endParaRPr lang="en-US" sz="1800" dirty="0">
              <a:solidFill>
                <a:srgbClr val="000000"/>
              </a:solidFill>
              <a:latin typeface="Arial"/>
              <a:ea typeface="Arial"/>
              <a:cs typeface="Arial"/>
            </a:endParaRPr>
          </a:p>
        </p:txBody>
      </p:sp>
      <p:sp>
        <p:nvSpPr>
          <p:cNvPr id="23556" name="Text Placeholder 3"/>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algn="l"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lgn="l">
              <a:spcAft>
                <a:spcPts val="1200"/>
              </a:spcAft>
              <a:buFont typeface="Arial"/>
              <a:buChar char="•"/>
              <a:defRPr/>
            </a:pPr>
            <a:r>
              <a:rPr lang="en-US" dirty="0" smtClean="0"/>
              <a:t>not </a:t>
            </a:r>
            <a:r>
              <a:rPr lang="en-US" dirty="0"/>
              <a:t>understanding why the inequality symbol changes direction when multiplying </a:t>
            </a:r>
            <a:r>
              <a:rPr lang="en-US" dirty="0" smtClean="0"/>
              <a:t>or dividing </a:t>
            </a:r>
            <a:r>
              <a:rPr lang="en-US" dirty="0"/>
              <a:t>by a negative number</a:t>
            </a:r>
            <a:endParaRPr lang="en-US" dirty="0">
              <a:ea typeface="+mn-ea"/>
            </a:endParaRPr>
          </a:p>
          <a:p>
            <a:pPr marL="342900" indent="-342900" algn="l">
              <a:spcAft>
                <a:spcPts val="1200"/>
              </a:spcAft>
              <a:buFont typeface="Arial"/>
              <a:buChar char="•"/>
              <a:defRPr/>
            </a:pPr>
            <a:r>
              <a:rPr lang="en-US" dirty="0" smtClean="0"/>
              <a:t>replacing </a:t>
            </a:r>
            <a:r>
              <a:rPr lang="en-US" dirty="0"/>
              <a:t>inequality symbols with equal signs</a:t>
            </a:r>
          </a:p>
          <a:p>
            <a:pPr marL="342900" indent="-342900" algn="l">
              <a:spcAft>
                <a:spcPts val="1200"/>
              </a:spcAft>
              <a:buFont typeface="Arial"/>
              <a:buChar char="•"/>
              <a:defRPr/>
            </a:pPr>
            <a:r>
              <a:rPr lang="en-US" dirty="0" smtClean="0"/>
              <a:t>forgetting </a:t>
            </a:r>
            <a:r>
              <a:rPr lang="en-US" dirty="0"/>
              <a:t>to switch the inequality symbol when multiplying or dividing by </a:t>
            </a:r>
            <a:r>
              <a:rPr lang="en-US" dirty="0" smtClean="0"/>
              <a:t>a negative </a:t>
            </a:r>
            <a:r>
              <a:rPr lang="en-US" dirty="0"/>
              <a:t>number</a:t>
            </a:r>
          </a:p>
          <a:p>
            <a:pPr marL="342900" indent="-342900" algn="l">
              <a:buFont typeface="Arial"/>
              <a:buChar char="•"/>
              <a:defRPr/>
            </a:pPr>
            <a:r>
              <a:rPr lang="en-US" dirty="0" smtClean="0"/>
              <a:t>switching </a:t>
            </a:r>
            <a:r>
              <a:rPr lang="en-US" dirty="0"/>
              <a:t>the inequality symbol when subtracting a number</a:t>
            </a:r>
            <a:endParaRPr lang="en-US" dirty="0">
              <a:ea typeface="+mn-ea"/>
            </a:endParaRPr>
          </a:p>
        </p:txBody>
      </p:sp>
      <p:sp>
        <p:nvSpPr>
          <p:cNvPr id="2457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6CBF72F-0E68-8640-98AD-E3C9467DAB9E}" type="slidenum">
              <a:rPr lang="en-US" sz="1800">
                <a:solidFill>
                  <a:srgbClr val="000000"/>
                </a:solidFill>
                <a:latin typeface="Arial"/>
                <a:ea typeface="Arial"/>
                <a:cs typeface="Arial"/>
              </a:rPr>
              <a:pPr eaLnBrk="1" hangingPunct="1"/>
              <a:t>9</a:t>
            </a:fld>
            <a:endParaRPr lang="en-US" sz="1800" dirty="0">
              <a:solidFill>
                <a:srgbClr val="000000"/>
              </a:solidFill>
              <a:latin typeface="Arial"/>
              <a:ea typeface="Arial"/>
              <a:cs typeface="Arial"/>
            </a:endParaRPr>
          </a:p>
        </p:txBody>
      </p:sp>
      <p:sp>
        <p:nvSpPr>
          <p:cNvPr id="24579" name="Text Placeholder 4"/>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2.1.3: </a:t>
            </a:r>
            <a:r>
              <a:rPr lang="en-US" dirty="0"/>
              <a:t>Solving Linear Inequalities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ordinate Algebra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Instruction TEMPLATE.potx</Template>
  <TotalTime>3567</TotalTime>
  <Words>1279</Words>
  <Application>Microsoft Macintosh PowerPoint</Application>
  <PresentationFormat>On-screen Show (4:3)</PresentationFormat>
  <Paragraphs>201</Paragraphs>
  <Slides>24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Coordinate Algebra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Martie Harmon</cp:lastModifiedBy>
  <cp:revision>114</cp:revision>
  <cp:lastPrinted>2012-03-22T14:14:30Z</cp:lastPrinted>
  <dcterms:created xsi:type="dcterms:W3CDTF">2012-02-22T19:14:19Z</dcterms:created>
  <dcterms:modified xsi:type="dcterms:W3CDTF">2012-09-19T14:32:08Z</dcterms:modified>
  <cp:category/>
</cp:coreProperties>
</file>