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68" r:id="rId4"/>
    <p:sldId id="269" r:id="rId5"/>
    <p:sldId id="271" r:id="rId6"/>
    <p:sldId id="272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A7BF4AC5-A922-6A4F-8146-07DDEABA03A5}" type="datetimeFigureOut">
              <a:rPr lang="en-US">
                <a:latin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F96073C1-5206-DA45-BBC5-8A8FCB095FF1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1348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CF22FF44-96D4-FE43-997A-0CF9C388DE7A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3E0073A0-3249-7E42-81F4-37A95CC46B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482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solidFill>
                  <a:srgbClr val="3366FF"/>
                </a:solidFill>
              </a:rPr>
              <a:t>http://</a:t>
            </a:r>
            <a:r>
              <a:rPr lang="en-US" u="none" dirty="0" err="1" smtClean="0">
                <a:solidFill>
                  <a:srgbClr val="3366FF"/>
                </a:solidFill>
              </a:rPr>
              <a:t>walch.com</a:t>
            </a:r>
            <a:r>
              <a:rPr lang="en-US" u="none" dirty="0" smtClean="0">
                <a:solidFill>
                  <a:srgbClr val="3366FF"/>
                </a:solidFill>
              </a:rPr>
              <a:t>/</a:t>
            </a:r>
            <a:r>
              <a:rPr lang="en-US" u="none" dirty="0" err="1" smtClean="0">
                <a:solidFill>
                  <a:srgbClr val="3366FF"/>
                </a:solidFill>
              </a:rPr>
              <a:t>wu</a:t>
            </a:r>
            <a:r>
              <a:rPr lang="en-US" u="none" dirty="0" smtClean="0">
                <a:solidFill>
                  <a:srgbClr val="3366FF"/>
                </a:solidFill>
              </a:rPr>
              <a:t>/CAU2L2S2PostOffice</a:t>
            </a:r>
            <a:endParaRPr lang="en-US" u="none" dirty="0">
              <a:solidFill>
                <a:srgbClr val="3366FF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94A981B-DFB7-7641-9A76-927A8F3A6877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MCC9–12.A.REI.3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780C2AD-8B1B-CA4A-9E80-8C48BDF8812B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E2DE771-68F7-D441-A1BE-1F8AC072FDAC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continue to find solutions and apply their knowledge to more complex equations.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208FD4F-7F3D-B445-8E57-1050A38F2B0C}" type="slidenum">
              <a:rPr lang="en-US" sz="1200">
                <a:latin typeface="Arial"/>
                <a:cs typeface="Arial"/>
              </a:rPr>
              <a:pPr eaLnBrk="1" hangingPunct="1"/>
              <a:t>6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222BAB89-6FEE-EE40-BE01-480322F8F95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7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7158-9981-A24C-897A-4DB6C1494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22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C610-AE96-DA43-8357-1A68AC6814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89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B97A-D392-944B-9660-EB94113D7B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59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81F51-EA82-9B4E-ABEB-24123CC43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80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2DA4-1CFF-8A4F-A4BC-373B43932D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50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12805-AF1E-FF47-BCBA-428F9DB8C6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1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8B20B-3153-A849-AB86-61EF72C93A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FFACD-EA84-FB42-9A24-4E46E712CF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49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FFC55-1742-C044-BA9B-98AEB3055C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33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730DA-1DEC-7A4B-B462-5235EA741E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E48BDDF7-4D3A-F249-9D48-60517A6BF1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2S2PostOffic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F3E48F-182A-A944-9C94-3110781B792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513859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cost </a:t>
            </a:r>
            <a:r>
              <a:rPr lang="en-US" i="1" dirty="0">
                <a:latin typeface="Arial"/>
                <a:cs typeface="Arial"/>
              </a:rPr>
              <a:t>C </a:t>
            </a:r>
            <a:r>
              <a:rPr lang="en-US" dirty="0">
                <a:latin typeface="Arial"/>
                <a:cs typeface="Arial"/>
              </a:rPr>
              <a:t>of mailing a letter first class in the United States is $0.45 for the first ounce. Each added ounce, or fraction of an ounce, costs an additional $0.20.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92138" y="2179638"/>
            <a:ext cx="78073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Write an equation to represent the total cost, </a:t>
            </a:r>
            <a:r>
              <a:rPr lang="en-US" i="1" dirty="0" smtClean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, to mail a first class letter that weighs </a:t>
            </a:r>
            <a:r>
              <a:rPr lang="en-US" i="1" dirty="0" smtClean="0">
                <a:latin typeface="Arial"/>
                <a:cs typeface="Arial"/>
              </a:rPr>
              <a:t>n </a:t>
            </a:r>
            <a:r>
              <a:rPr lang="en-US" dirty="0" smtClean="0">
                <a:latin typeface="Arial"/>
                <a:cs typeface="Arial"/>
              </a:rPr>
              <a:t>ounces.</a:t>
            </a:r>
          </a:p>
          <a:p>
            <a:pPr>
              <a:buFont typeface="Calibri" charset="0"/>
              <a:buAutoNum type="arabicPeriod"/>
              <a:defRPr/>
            </a:pPr>
            <a:endParaRPr lang="en-US" dirty="0" smtClean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How much does it cost to mail a letter that weighs 3.2 ounces?</a:t>
            </a:r>
          </a:p>
          <a:p>
            <a:pPr marL="0" indent="0">
              <a:defRPr/>
            </a:pPr>
            <a:endParaRPr lang="en-US" dirty="0" smtClean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How much does a letter weigh if it costs $1.85 to mail it?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0C12C-4442-DC42-B00C-343A5B555B1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Write an equation to represent the total cost, </a:t>
            </a:r>
            <a:r>
              <a:rPr lang="en-US" i="1" dirty="0"/>
              <a:t>C</a:t>
            </a:r>
            <a:r>
              <a:rPr lang="en-US" dirty="0"/>
              <a:t>, to mail a first class letter that weighs </a:t>
            </a:r>
            <a:r>
              <a:rPr lang="en-US" i="1" dirty="0"/>
              <a:t>n </a:t>
            </a:r>
            <a:r>
              <a:rPr lang="en-US" dirty="0"/>
              <a:t>ounces.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equation that represents the total cost, </a:t>
            </a:r>
            <a:r>
              <a:rPr lang="en-US" sz="2400" i="1" dirty="0">
                <a:solidFill>
                  <a:srgbClr val="660066"/>
                </a:solidFill>
              </a:rPr>
              <a:t>C</a:t>
            </a:r>
            <a:r>
              <a:rPr lang="en-US" sz="2400" dirty="0">
                <a:solidFill>
                  <a:srgbClr val="660066"/>
                </a:solidFill>
              </a:rPr>
              <a:t>, is </a:t>
            </a:r>
          </a:p>
          <a:p>
            <a:pPr lvl="2" algn="l"/>
            <a:r>
              <a:rPr lang="en-US" i="1" dirty="0">
                <a:solidFill>
                  <a:srgbClr val="660066"/>
                </a:solidFill>
              </a:rPr>
              <a:t>C </a:t>
            </a:r>
            <a:r>
              <a:rPr lang="en-US" dirty="0">
                <a:solidFill>
                  <a:srgbClr val="660066"/>
                </a:solidFill>
              </a:rPr>
              <a:t>= 0.45 + 0.20(</a:t>
            </a:r>
            <a:r>
              <a:rPr lang="en-US" i="1" dirty="0">
                <a:solidFill>
                  <a:srgbClr val="660066"/>
                </a:solidFill>
              </a:rPr>
              <a:t>n </a:t>
            </a:r>
            <a:r>
              <a:rPr lang="en-US" dirty="0">
                <a:solidFill>
                  <a:srgbClr val="660066"/>
                </a:solidFill>
              </a:rPr>
              <a:t>– 1).</a:t>
            </a:r>
            <a:endParaRPr lang="fr-FR" dirty="0">
              <a:solidFill>
                <a:srgbClr val="660066"/>
              </a:solidFill>
            </a:endParaRPr>
          </a:p>
          <a:p>
            <a:pPr lvl="3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85F425-0B46-E34A-9F92-E7611915433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656513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  <a:defRPr/>
            </a:pPr>
            <a:r>
              <a:rPr lang="en-US" dirty="0"/>
              <a:t>How much does it cost to mail a letter that weighs 3.2 ounces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The post office charges $0.20 for each additional ounce or fraction of an ounce; therefore, </a:t>
            </a:r>
            <a:r>
              <a:rPr lang="en-US" sz="2400" dirty="0" smtClean="0">
                <a:solidFill>
                  <a:srgbClr val="660066"/>
                </a:solidFill>
              </a:rPr>
              <a:t>we must </a:t>
            </a:r>
            <a:r>
              <a:rPr lang="en-US" sz="2400" dirty="0">
                <a:solidFill>
                  <a:srgbClr val="660066"/>
                </a:solidFill>
              </a:rPr>
              <a:t>round the weight of the letter up to 4.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Substitute 4 for the variable </a:t>
            </a:r>
            <a:r>
              <a:rPr lang="en-US" sz="2400" i="1" dirty="0">
                <a:solidFill>
                  <a:srgbClr val="660066"/>
                </a:solidFill>
              </a:rPr>
              <a:t>n </a:t>
            </a:r>
            <a:r>
              <a:rPr lang="en-US" sz="2400" dirty="0">
                <a:solidFill>
                  <a:srgbClr val="660066"/>
                </a:solidFill>
              </a:rPr>
              <a:t>and evaluate the expression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2" algn="l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rgbClr val="660066"/>
                </a:solidFill>
              </a:rPr>
              <a:t>C </a:t>
            </a:r>
            <a:r>
              <a:rPr lang="en-US" sz="2000" dirty="0" smtClean="0">
                <a:solidFill>
                  <a:srgbClr val="660066"/>
                </a:solidFill>
              </a:rPr>
              <a:t>= 0.45 + 0.20(</a:t>
            </a:r>
            <a:r>
              <a:rPr lang="en-US" sz="2000" i="1" dirty="0" smtClean="0">
                <a:solidFill>
                  <a:srgbClr val="660066"/>
                </a:solidFill>
              </a:rPr>
              <a:t>n </a:t>
            </a:r>
            <a:r>
              <a:rPr lang="en-US" sz="2000" dirty="0" smtClean="0">
                <a:solidFill>
                  <a:srgbClr val="660066"/>
                </a:solidFill>
              </a:rPr>
              <a:t>– 1)								</a:t>
            </a:r>
          </a:p>
          <a:p>
            <a:pPr lvl="2" algn="l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rgbClr val="660066"/>
                </a:solidFill>
              </a:rPr>
              <a:t>C </a:t>
            </a:r>
            <a:r>
              <a:rPr lang="en-US" sz="2000" dirty="0" smtClean="0">
                <a:solidFill>
                  <a:srgbClr val="660066"/>
                </a:solidFill>
              </a:rPr>
              <a:t>= 0.45 + 0.20(4 – 1)								</a:t>
            </a:r>
          </a:p>
          <a:p>
            <a:pPr lvl="2" algn="l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rgbClr val="660066"/>
                </a:solidFill>
              </a:rPr>
              <a:t>C </a:t>
            </a:r>
            <a:r>
              <a:rPr lang="en-US" sz="2000" dirty="0" smtClean="0">
                <a:solidFill>
                  <a:srgbClr val="660066"/>
                </a:solidFill>
              </a:rPr>
              <a:t>= 0.45 + 0.20(3)</a:t>
            </a:r>
          </a:p>
          <a:p>
            <a:pPr lvl="2" algn="l">
              <a:lnSpc>
                <a:spcPct val="80000"/>
              </a:lnSpc>
              <a:defRPr/>
            </a:pPr>
            <a:r>
              <a:rPr lang="en-US" sz="2000" i="1" dirty="0">
                <a:solidFill>
                  <a:srgbClr val="660066"/>
                </a:solidFill>
              </a:rPr>
              <a:t>C </a:t>
            </a:r>
            <a:r>
              <a:rPr lang="en-US" sz="2000" dirty="0">
                <a:solidFill>
                  <a:srgbClr val="660066"/>
                </a:solidFill>
              </a:rPr>
              <a:t>= 0.45 + </a:t>
            </a:r>
            <a:r>
              <a:rPr lang="en-US" sz="2000" dirty="0" smtClean="0">
                <a:solidFill>
                  <a:srgbClr val="660066"/>
                </a:solidFill>
              </a:rPr>
              <a:t>0.60</a:t>
            </a:r>
          </a:p>
          <a:p>
            <a:pPr lvl="2" algn="l">
              <a:lnSpc>
                <a:spcPct val="80000"/>
              </a:lnSpc>
              <a:defRPr/>
            </a:pPr>
            <a:r>
              <a:rPr lang="en-US" sz="2000" i="1" dirty="0">
                <a:solidFill>
                  <a:srgbClr val="660066"/>
                </a:solidFill>
              </a:rPr>
              <a:t>C </a:t>
            </a:r>
            <a:r>
              <a:rPr lang="en-US" sz="2000" dirty="0">
                <a:solidFill>
                  <a:srgbClr val="660066"/>
                </a:solidFill>
              </a:rPr>
              <a:t>= 1.05 </a:t>
            </a:r>
            <a:endParaRPr lang="en-US" sz="2000" dirty="0" smtClean="0">
              <a:solidFill>
                <a:srgbClr val="660066"/>
              </a:solidFill>
            </a:endParaRPr>
          </a:p>
          <a:p>
            <a:pPr marL="914400" lvl="1" indent="-4572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The cost of mailing a letter weighing 3.2 ounces is $1.05.</a:t>
            </a:r>
            <a:endParaRPr lang="en-US" sz="2400" dirty="0" smtClean="0">
              <a:solidFill>
                <a:srgbClr val="660066"/>
              </a:solidFill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19E486-97AC-5F4B-A348-E1046FE2E2D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656513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  <a:defRPr/>
            </a:pPr>
            <a:r>
              <a:rPr lang="en-US" dirty="0"/>
              <a:t>How much does a letter weigh if it costs $1.85 to mail it</a:t>
            </a:r>
            <a:r>
              <a:rPr lang="en-US" dirty="0" smtClean="0"/>
              <a:t>?</a:t>
            </a:r>
          </a:p>
          <a:p>
            <a:pPr marL="914400" lvl="1" indent="-4572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Using the same equation as in the previous question, substitute 1.85 in for </a:t>
            </a:r>
            <a:r>
              <a:rPr lang="en-US" sz="2400" i="1" dirty="0">
                <a:solidFill>
                  <a:srgbClr val="660066"/>
                </a:solidFill>
              </a:rPr>
              <a:t>C </a:t>
            </a:r>
            <a:r>
              <a:rPr lang="en-US" sz="2400" dirty="0">
                <a:solidFill>
                  <a:srgbClr val="660066"/>
                </a:solidFill>
              </a:rPr>
              <a:t>and solve for 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fr-FR" sz="2400" dirty="0">
              <a:solidFill>
                <a:srgbClr val="660066"/>
              </a:solidFill>
            </a:endParaRPr>
          </a:p>
          <a:p>
            <a:pPr lvl="2" algn="l">
              <a:lnSpc>
                <a:spcPct val="150000"/>
              </a:lnSpc>
              <a:defRPr/>
            </a:pPr>
            <a:r>
              <a:rPr lang="en-US" i="1" dirty="0">
                <a:solidFill>
                  <a:srgbClr val="660066"/>
                </a:solidFill>
              </a:rPr>
              <a:t>C </a:t>
            </a:r>
            <a:r>
              <a:rPr lang="en-US" dirty="0">
                <a:solidFill>
                  <a:srgbClr val="660066"/>
                </a:solidFill>
              </a:rPr>
              <a:t>= 0.45 + 0.20(</a:t>
            </a:r>
            <a:r>
              <a:rPr lang="en-US" i="1" dirty="0">
                <a:solidFill>
                  <a:srgbClr val="660066"/>
                </a:solidFill>
              </a:rPr>
              <a:t>n </a:t>
            </a:r>
            <a:r>
              <a:rPr lang="en-US" dirty="0">
                <a:solidFill>
                  <a:srgbClr val="660066"/>
                </a:solidFill>
              </a:rPr>
              <a:t>– 1</a:t>
            </a:r>
            <a:r>
              <a:rPr lang="en-US" dirty="0" smtClean="0">
                <a:solidFill>
                  <a:srgbClr val="660066"/>
                </a:solidFill>
              </a:rPr>
              <a:t>)</a:t>
            </a:r>
            <a:endParaRPr lang="fr-FR" dirty="0" smtClean="0">
              <a:solidFill>
                <a:srgbClr val="660066"/>
              </a:solidFill>
            </a:endParaRPr>
          </a:p>
          <a:p>
            <a:pPr lvl="3" algn="l">
              <a:defRPr/>
            </a:pP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Original equation</a:t>
            </a:r>
            <a:endParaRPr lang="en-US" dirty="0" smtClean="0">
              <a:solidFill>
                <a:srgbClr val="660066"/>
              </a:solidFill>
            </a:endParaRPr>
          </a:p>
          <a:p>
            <a:pPr lvl="2" algn="l">
              <a:defRPr/>
            </a:pPr>
            <a:r>
              <a:rPr lang="en-US" dirty="0" smtClean="0">
                <a:solidFill>
                  <a:srgbClr val="660066"/>
                </a:solidFill>
              </a:rPr>
              <a:t>1.85 </a:t>
            </a:r>
            <a:r>
              <a:rPr lang="en-US" dirty="0">
                <a:solidFill>
                  <a:srgbClr val="660066"/>
                </a:solidFill>
              </a:rPr>
              <a:t>= 0.45 + 0.20(</a:t>
            </a:r>
            <a:r>
              <a:rPr lang="en-US" i="1" dirty="0">
                <a:solidFill>
                  <a:srgbClr val="660066"/>
                </a:solidFill>
              </a:rPr>
              <a:t>n </a:t>
            </a:r>
            <a:r>
              <a:rPr lang="en-US" dirty="0">
                <a:solidFill>
                  <a:srgbClr val="660066"/>
                </a:solidFill>
              </a:rPr>
              <a:t>– </a:t>
            </a:r>
            <a:r>
              <a:rPr lang="en-US" dirty="0" smtClean="0">
                <a:solidFill>
                  <a:srgbClr val="660066"/>
                </a:solidFill>
              </a:rPr>
              <a:t>1)</a:t>
            </a:r>
            <a:endParaRPr lang="fr-FR" dirty="0">
              <a:solidFill>
                <a:srgbClr val="660066"/>
              </a:solidFill>
            </a:endParaRPr>
          </a:p>
          <a:p>
            <a:pPr lvl="3" algn="l">
              <a:defRPr/>
            </a:pPr>
            <a:r>
              <a:rPr lang="en-US" dirty="0">
                <a:solidFill>
                  <a:srgbClr val="660066"/>
                </a:solidFill>
              </a:rPr>
              <a:t>Substitute 1.85 for </a:t>
            </a:r>
            <a:r>
              <a:rPr lang="en-US" i="1" dirty="0">
                <a:solidFill>
                  <a:srgbClr val="660066"/>
                </a:solidFill>
              </a:rPr>
              <a:t>C</a:t>
            </a:r>
            <a:r>
              <a:rPr lang="en-US" i="1" dirty="0" smtClean="0">
                <a:solidFill>
                  <a:srgbClr val="660066"/>
                </a:solidFill>
              </a:rPr>
              <a:t>.</a:t>
            </a:r>
          </a:p>
          <a:p>
            <a:pPr lvl="2" algn="l">
              <a:defRPr/>
            </a:pPr>
            <a:r>
              <a:rPr lang="en-US" dirty="0">
                <a:solidFill>
                  <a:srgbClr val="660066"/>
                </a:solidFill>
              </a:rPr>
              <a:t>1.40 = 0.20(</a:t>
            </a:r>
            <a:r>
              <a:rPr lang="en-US" i="1" dirty="0">
                <a:solidFill>
                  <a:srgbClr val="660066"/>
                </a:solidFill>
              </a:rPr>
              <a:t>n </a:t>
            </a:r>
            <a:r>
              <a:rPr lang="en-US" dirty="0">
                <a:solidFill>
                  <a:srgbClr val="660066"/>
                </a:solidFill>
              </a:rPr>
              <a:t>– 1)</a:t>
            </a:r>
            <a:r>
              <a:rPr lang="fr-FR" dirty="0" smtClean="0">
                <a:solidFill>
                  <a:srgbClr val="660066"/>
                </a:solidFill>
              </a:rPr>
              <a:t>	</a:t>
            </a:r>
          </a:p>
          <a:p>
            <a:pPr lvl="3" algn="l">
              <a:defRPr/>
            </a:pPr>
            <a:r>
              <a:rPr lang="en-US" dirty="0">
                <a:solidFill>
                  <a:srgbClr val="660066"/>
                </a:solidFill>
              </a:rPr>
              <a:t>Subtract 0.45 from both expressions</a:t>
            </a:r>
            <a:r>
              <a:rPr lang="en-US" dirty="0" smtClean="0">
                <a:solidFill>
                  <a:srgbClr val="660066"/>
                </a:solidFill>
              </a:rPr>
              <a:t>.</a:t>
            </a:r>
          </a:p>
          <a:p>
            <a:pPr lvl="2" algn="l">
              <a:defRPr/>
            </a:pPr>
            <a:r>
              <a:rPr lang="en-US" dirty="0" smtClean="0">
                <a:solidFill>
                  <a:srgbClr val="660066"/>
                </a:solidFill>
              </a:rPr>
              <a:t>1.40 </a:t>
            </a:r>
            <a:r>
              <a:rPr lang="en-US" dirty="0">
                <a:solidFill>
                  <a:srgbClr val="660066"/>
                </a:solidFill>
              </a:rPr>
              <a:t>= 0.20</a:t>
            </a:r>
            <a:r>
              <a:rPr lang="en-US" i="1" dirty="0">
                <a:solidFill>
                  <a:srgbClr val="660066"/>
                </a:solidFill>
              </a:rPr>
              <a:t>n </a:t>
            </a:r>
            <a:r>
              <a:rPr lang="en-US" dirty="0">
                <a:solidFill>
                  <a:srgbClr val="660066"/>
                </a:solidFill>
              </a:rPr>
              <a:t>– 0.20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3" algn="l">
              <a:defRPr/>
            </a:pPr>
            <a:r>
              <a:rPr lang="da-DK" dirty="0" err="1" smtClean="0">
                <a:solidFill>
                  <a:srgbClr val="660066"/>
                </a:solidFill>
              </a:rPr>
              <a:t>Distribute</a:t>
            </a:r>
            <a:r>
              <a:rPr lang="da-DK" dirty="0" smtClean="0">
                <a:solidFill>
                  <a:srgbClr val="660066"/>
                </a:solidFill>
              </a:rPr>
              <a:t> </a:t>
            </a:r>
            <a:r>
              <a:rPr lang="da-DK" dirty="0">
                <a:solidFill>
                  <a:srgbClr val="660066"/>
                </a:solidFill>
              </a:rPr>
              <a:t>0.20 over (</a:t>
            </a:r>
            <a:r>
              <a:rPr lang="da-DK" i="1" dirty="0">
                <a:solidFill>
                  <a:srgbClr val="660066"/>
                </a:solidFill>
              </a:rPr>
              <a:t>n </a:t>
            </a:r>
            <a:r>
              <a:rPr lang="da-DK" dirty="0">
                <a:solidFill>
                  <a:srgbClr val="660066"/>
                </a:solidFill>
              </a:rPr>
              <a:t>– 1).</a:t>
            </a:r>
            <a:endParaRPr lang="en-US" dirty="0">
              <a:solidFill>
                <a:srgbClr val="660066"/>
              </a:solidFill>
            </a:endParaRPr>
          </a:p>
          <a:p>
            <a:pPr lvl="3" algn="l">
              <a:defRPr/>
            </a:pPr>
            <a:endParaRPr lang="en-US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6EA288-1AEA-F94E-ADB0-3661DB5E95A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8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8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lvl="2" algn="l">
              <a:lnSpc>
                <a:spcPct val="150000"/>
              </a:lnSpc>
            </a:pPr>
            <a:r>
              <a:rPr lang="en-US" dirty="0">
                <a:solidFill>
                  <a:srgbClr val="660066"/>
                </a:solidFill>
              </a:rPr>
              <a:t>1.60 = 0.20</a:t>
            </a:r>
            <a:r>
              <a:rPr lang="en-US" i="1" dirty="0">
                <a:solidFill>
                  <a:srgbClr val="660066"/>
                </a:solidFill>
              </a:rPr>
              <a:t>n</a:t>
            </a:r>
            <a:endParaRPr lang="fr-FR" dirty="0">
              <a:solidFill>
                <a:srgbClr val="660066"/>
              </a:solidFill>
            </a:endParaRP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Add 0.20 to both expressions.</a:t>
            </a:r>
          </a:p>
          <a:p>
            <a:pPr lvl="2" algn="l"/>
            <a:r>
              <a:rPr lang="en-US" dirty="0">
                <a:solidFill>
                  <a:srgbClr val="660066"/>
                </a:solidFill>
              </a:rPr>
              <a:t>8 = </a:t>
            </a:r>
            <a:r>
              <a:rPr lang="en-US" i="1" dirty="0">
                <a:solidFill>
                  <a:srgbClr val="660066"/>
                </a:solidFill>
              </a:rPr>
              <a:t>n</a:t>
            </a:r>
            <a:endParaRPr lang="fr-FR" dirty="0">
              <a:solidFill>
                <a:srgbClr val="660066"/>
              </a:solidFill>
            </a:endParaRP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Divide both sides of the equation by 0.20</a:t>
            </a:r>
            <a:r>
              <a:rPr lang="en-US" i="1" dirty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Since fractions of an ounce are charged at the same rate as full ounces, the weight of a letter that costs $1.85 to mail is greater than 7 ounces, but no more than 8 ounces.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2.1.2: Solving Linear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58058B-517A-9048-92EA-C56A0847FB4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1790</TotalTime>
  <Words>413</Words>
  <Application>Microsoft Macintosh PowerPoint</Application>
  <PresentationFormat>On-screen Show (4:3)</PresentationFormat>
  <Paragraphs>54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67</cp:revision>
  <dcterms:created xsi:type="dcterms:W3CDTF">2012-02-22T19:14:19Z</dcterms:created>
  <dcterms:modified xsi:type="dcterms:W3CDTF">2012-06-05T18:13:46Z</dcterms:modified>
  <cp:category/>
</cp:coreProperties>
</file>