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notesSlides/notesSlide2.xml" ContentType="application/vnd.openxmlformats-officedocument.presentationml.notesSlide+xml"/>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256" r:id="rId2"/>
    <p:sldId id="258" r:id="rId3"/>
    <p:sldId id="259" r:id="rId4"/>
    <p:sldId id="257" r:id="rId5"/>
    <p:sldId id="287" r:id="rId6"/>
    <p:sldId id="261" r:id="rId7"/>
    <p:sldId id="262" r:id="rId8"/>
    <p:sldId id="263" r:id="rId9"/>
    <p:sldId id="293" r:id="rId10"/>
    <p:sldId id="294" r:id="rId11"/>
    <p:sldId id="265" r:id="rId12"/>
    <p:sldId id="266" r:id="rId13"/>
    <p:sldId id="295" r:id="rId14"/>
    <p:sldId id="305" r:id="rId15"/>
    <p:sldId id="275" r:id="rId16"/>
    <p:sldId id="276" r:id="rId17"/>
    <p:sldId id="301" r:id="rId18"/>
    <p:sldId id="302" r:id="rId19"/>
    <p:sldId id="303" r:id="rId20"/>
    <p:sldId id="304" r:id="rId21"/>
    <p:sldId id="306" r:id="rId2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128" d="100"/>
          <a:sy n="128" d="100"/>
        </p:scale>
        <p:origin x="-32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 Id="rId2"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 Id="rId2"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emf"/><Relationship Id="rId2" Type="http://schemas.openxmlformats.org/officeDocument/2006/relationships/image" Target="../media/image13.emf"/><Relationship Id="rId3"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Myriad Pro"/>
                <a:ea typeface="MS PGothic" charset="0"/>
                <a:cs typeface="MS PGothic" charset="0"/>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Myriad Pro" charset="0"/>
                <a:ea typeface="MS PGothic" charset="0"/>
                <a:cs typeface="MS PGothic" charset="0"/>
              </a:defRPr>
            </a:lvl1pPr>
          </a:lstStyle>
          <a:p>
            <a:fld id="{E078FB95-796E-6545-8EA9-5A2B13B1948B}" type="datetime1">
              <a:rPr lang="en-US">
                <a:latin typeface="Arial"/>
              </a:rPr>
              <a:pPr/>
              <a:t>9/19/12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dirty="0">
                <a:latin typeface="Myriad Pro"/>
                <a:ea typeface="MS PGothic" charset="0"/>
                <a:cs typeface="MS PGothic" charset="0"/>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Myriad Pro" charset="0"/>
                <a:ea typeface="MS PGothic" charset="0"/>
                <a:cs typeface="MS PGothic" charset="0"/>
              </a:defRPr>
            </a:lvl1pPr>
          </a:lstStyle>
          <a:p>
            <a:fld id="{833E92EE-CB9B-2449-8DDB-1DC5DF724B43}" type="slidenum">
              <a:rPr lang="en-US">
                <a:latin typeface="Arial"/>
              </a:rPr>
              <a:pPr/>
              <a:t>‹#›</a:t>
            </a:fld>
            <a:endParaRPr lang="en-US" dirty="0">
              <a:latin typeface="Arial"/>
            </a:endParaRPr>
          </a:p>
        </p:txBody>
      </p:sp>
    </p:spTree>
    <p:extLst>
      <p:ext uri="{BB962C8B-B14F-4D97-AF65-F5344CB8AC3E}">
        <p14:creationId xmlns:p14="http://schemas.microsoft.com/office/powerpoint/2010/main" val="12647395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Arial"/>
                <a:ea typeface="MS PGothic" charset="0"/>
                <a:cs typeface="MS PGothic" charset="0"/>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a:ea typeface="MS PGothic" charset="0"/>
                <a:cs typeface="MS PGothic" charset="0"/>
              </a:defRPr>
            </a:lvl1pPr>
          </a:lstStyle>
          <a:p>
            <a:fld id="{86F600F0-A746-8148-BC9A-0FB7C3BEB5CA}" type="datetime1">
              <a:rPr lang="en-US" smtClean="0"/>
              <a:pPr/>
              <a:t>9/19/12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dirty="0">
                <a:latin typeface="Arial"/>
                <a:ea typeface="MS PGothic" charset="0"/>
                <a:cs typeface="MS PGothic" charset="0"/>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a:ea typeface="MS PGothic" charset="0"/>
                <a:cs typeface="MS PGothic" charset="0"/>
              </a:defRPr>
            </a:lvl1pPr>
          </a:lstStyle>
          <a:p>
            <a:fld id="{CF20B6D9-00A7-A643-B93B-84442B1E7197}" type="slidenum">
              <a:rPr lang="en-US" smtClean="0"/>
              <a:pPr/>
              <a:t>‹#›</a:t>
            </a:fld>
            <a:endParaRPr lang="en-US" dirty="0"/>
          </a:p>
        </p:txBody>
      </p:sp>
    </p:spTree>
    <p:extLst>
      <p:ext uri="{BB962C8B-B14F-4D97-AF65-F5344CB8AC3E}">
        <p14:creationId xmlns:p14="http://schemas.microsoft.com/office/powerpoint/2010/main" val="141033692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EDED3AA-5F90-E346-84EC-B2A91FE57C79}"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/CAU2L1S2SolveEquation</a:t>
            </a:r>
            <a:endParaRPr lang="en-US" dirty="0"/>
          </a:p>
        </p:txBody>
      </p:sp>
      <p:sp>
        <p:nvSpPr>
          <p:cNvPr id="4" name="Slide Number Placeholder 3"/>
          <p:cNvSpPr>
            <a:spLocks noGrp="1"/>
          </p:cNvSpPr>
          <p:nvPr>
            <p:ph type="sldNum" sz="quarter" idx="10"/>
          </p:nvPr>
        </p:nvSpPr>
        <p:spPr/>
        <p:txBody>
          <a:bodyPr/>
          <a:lstStyle/>
          <a:p>
            <a:fld id="{CF20B6D9-00A7-A643-B93B-84442B1E7197}" type="slidenum">
              <a:rPr lang="en-US" smtClean="0"/>
              <a:pPr/>
              <a:t>14</a:t>
            </a:fld>
            <a:endParaRPr lang="en-US" dirty="0"/>
          </a:p>
        </p:txBody>
      </p:sp>
    </p:spTree>
    <p:extLst>
      <p:ext uri="{BB962C8B-B14F-4D97-AF65-F5344CB8AC3E}">
        <p14:creationId xmlns:p14="http://schemas.microsoft.com/office/powerpoint/2010/main" val="23007698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smtClean="0"/>
              <a:t>/CAU2L1S2SolveLitEquation</a:t>
            </a:r>
            <a:endParaRPr lang="en-US"/>
          </a:p>
        </p:txBody>
      </p:sp>
      <p:sp>
        <p:nvSpPr>
          <p:cNvPr id="4" name="Slide Number Placeholder 3"/>
          <p:cNvSpPr>
            <a:spLocks noGrp="1"/>
          </p:cNvSpPr>
          <p:nvPr>
            <p:ph type="sldNum" sz="quarter" idx="10"/>
          </p:nvPr>
        </p:nvSpPr>
        <p:spPr/>
        <p:txBody>
          <a:bodyPr/>
          <a:lstStyle/>
          <a:p>
            <a:fld id="{CF20B6D9-00A7-A643-B93B-84442B1E7197}" type="slidenum">
              <a:rPr lang="en-US" smtClean="0"/>
              <a:pPr/>
              <a:t>21</a:t>
            </a:fld>
            <a:endParaRPr lang="en-US" dirty="0"/>
          </a:p>
        </p:txBody>
      </p:sp>
    </p:spTree>
    <p:extLst>
      <p:ext uri="{BB962C8B-B14F-4D97-AF65-F5344CB8AC3E}">
        <p14:creationId xmlns:p14="http://schemas.microsoft.com/office/powerpoint/2010/main" val="1802419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ctr">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3" y="6303114"/>
            <a:ext cx="5530850" cy="264966"/>
          </a:xfrm>
        </p:spPr>
        <p:txBody>
          <a:bodyPr>
            <a:noAutofit/>
          </a:bodyPr>
          <a:lstStyle>
            <a:lvl1pPr marL="0" indent="0">
              <a:spcBef>
                <a:spcPts val="0"/>
              </a:spcBef>
              <a:buNone/>
              <a:defRPr sz="1600" b="0" i="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ea typeface="ＭＳ Ｐゴシック" charset="0"/>
                <a:cs typeface="Arial"/>
              </a:defRPr>
            </a:lvl1pPr>
          </a:lstStyle>
          <a:p>
            <a:pPr>
              <a:defRPr/>
            </a:pPr>
            <a:fld id="{E8002485-E41B-1F45-B1B4-5B52AD959EDA}" type="slidenum">
              <a:rPr lang="en-US" smtClean="0"/>
              <a:pPr>
                <a:defRPr/>
              </a:pPr>
              <a:t>‹#›</a:t>
            </a:fld>
            <a:endParaRPr lang="en-US" dirty="0"/>
          </a:p>
        </p:txBody>
      </p:sp>
    </p:spTree>
    <p:extLst>
      <p:ext uri="{BB962C8B-B14F-4D97-AF65-F5344CB8AC3E}">
        <p14:creationId xmlns:p14="http://schemas.microsoft.com/office/powerpoint/2010/main" val="3598718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1365D6D7-2EA2-124B-9D78-E7711BC70EE7}" type="slidenum">
              <a:rPr lang="en-US"/>
              <a:pPr/>
              <a:t>‹#›</a:t>
            </a:fld>
            <a:endParaRPr lang="en-US"/>
          </a:p>
        </p:txBody>
      </p:sp>
    </p:spTree>
    <p:extLst>
      <p:ext uri="{BB962C8B-B14F-4D97-AF65-F5344CB8AC3E}">
        <p14:creationId xmlns:p14="http://schemas.microsoft.com/office/powerpoint/2010/main" val="2004910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CCF119F-2801-F746-AFC6-E75F0FD527CD}" type="slidenum">
              <a:rPr lang="en-US"/>
              <a:pPr/>
              <a:t>‹#›</a:t>
            </a:fld>
            <a:endParaRPr lang="en-US"/>
          </a:p>
        </p:txBody>
      </p:sp>
    </p:spTree>
    <p:extLst>
      <p:ext uri="{BB962C8B-B14F-4D97-AF65-F5344CB8AC3E}">
        <p14:creationId xmlns:p14="http://schemas.microsoft.com/office/powerpoint/2010/main" val="14558046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3" y="6246670"/>
            <a:ext cx="5530850" cy="264966"/>
          </a:xfrm>
        </p:spPr>
        <p:txBody>
          <a:bodyPr>
            <a:noAutofit/>
          </a:bodyPr>
          <a:lstStyle>
            <a:lvl1pPr marL="0" indent="0">
              <a:spcBef>
                <a:spcPts val="0"/>
              </a:spcBef>
              <a:buNone/>
              <a:defRPr sz="1600" b="0" i="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FB8CF2CE-7C32-D445-A4D6-595F27B6088A}" type="slidenum">
              <a:rPr lang="en-US" smtClean="0"/>
              <a:pPr>
                <a:defRPr/>
              </a:pPr>
              <a:t>‹#›</a:t>
            </a:fld>
            <a:endParaRPr lang="en-US" dirty="0"/>
          </a:p>
        </p:txBody>
      </p:sp>
    </p:spTree>
    <p:extLst>
      <p:ext uri="{BB962C8B-B14F-4D97-AF65-F5344CB8AC3E}">
        <p14:creationId xmlns:p14="http://schemas.microsoft.com/office/powerpoint/2010/main" val="3003887076"/>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53B7E61-22D5-9040-BB9F-8F1A28A7CC1D}" type="slidenum">
              <a:rPr lang="en-US"/>
              <a:pPr/>
              <a:t>‹#›</a:t>
            </a:fld>
            <a:endParaRPr lang="en-US"/>
          </a:p>
        </p:txBody>
      </p:sp>
    </p:spTree>
    <p:extLst>
      <p:ext uri="{BB962C8B-B14F-4D97-AF65-F5344CB8AC3E}">
        <p14:creationId xmlns:p14="http://schemas.microsoft.com/office/powerpoint/2010/main" val="2303884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C043D54D-2D0F-C248-9344-36197FA20C74}" type="slidenum">
              <a:rPr lang="en-US"/>
              <a:pPr/>
              <a:t>‹#›</a:t>
            </a:fld>
            <a:endParaRPr lang="en-US"/>
          </a:p>
        </p:txBody>
      </p:sp>
    </p:spTree>
    <p:extLst>
      <p:ext uri="{BB962C8B-B14F-4D97-AF65-F5344CB8AC3E}">
        <p14:creationId xmlns:p14="http://schemas.microsoft.com/office/powerpoint/2010/main" val="1889863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2B199B1C-38E8-114C-A506-272A86A61C41}" type="slidenum">
              <a:rPr lang="en-US"/>
              <a:pPr/>
              <a:t>‹#›</a:t>
            </a:fld>
            <a:endParaRPr lang="en-US"/>
          </a:p>
        </p:txBody>
      </p:sp>
    </p:spTree>
    <p:extLst>
      <p:ext uri="{BB962C8B-B14F-4D97-AF65-F5344CB8AC3E}">
        <p14:creationId xmlns:p14="http://schemas.microsoft.com/office/powerpoint/2010/main" val="1250622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903A961-771F-B543-B653-202C96171E49}" type="slidenum">
              <a:rPr lang="en-US"/>
              <a:pPr/>
              <a:t>‹#›</a:t>
            </a:fld>
            <a:endParaRPr lang="en-US"/>
          </a:p>
        </p:txBody>
      </p:sp>
    </p:spTree>
    <p:extLst>
      <p:ext uri="{BB962C8B-B14F-4D97-AF65-F5344CB8AC3E}">
        <p14:creationId xmlns:p14="http://schemas.microsoft.com/office/powerpoint/2010/main" val="852280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CFF1F70C-81E0-AD46-BEA9-EF5C77E329FF}" type="slidenum">
              <a:rPr lang="en-US"/>
              <a:pPr/>
              <a:t>‹#›</a:t>
            </a:fld>
            <a:endParaRPr lang="en-US"/>
          </a:p>
        </p:txBody>
      </p:sp>
    </p:spTree>
    <p:extLst>
      <p:ext uri="{BB962C8B-B14F-4D97-AF65-F5344CB8AC3E}">
        <p14:creationId xmlns:p14="http://schemas.microsoft.com/office/powerpoint/2010/main" val="380007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C635D71D-4592-464F-AA77-244E675948AE}" type="slidenum">
              <a:rPr lang="en-US"/>
              <a:pPr/>
              <a:t>‹#›</a:t>
            </a:fld>
            <a:endParaRPr lang="en-US"/>
          </a:p>
        </p:txBody>
      </p:sp>
    </p:spTree>
    <p:extLst>
      <p:ext uri="{BB962C8B-B14F-4D97-AF65-F5344CB8AC3E}">
        <p14:creationId xmlns:p14="http://schemas.microsoft.com/office/powerpoint/2010/main" val="2591097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5E9BF739-0523-1D40-8417-41A4DAE662BA}" type="slidenum">
              <a:rPr lang="en-US"/>
              <a:pPr/>
              <a:t>‹#›</a:t>
            </a:fld>
            <a:endParaRPr lang="en-US"/>
          </a:p>
        </p:txBody>
      </p:sp>
    </p:spTree>
    <p:extLst>
      <p:ext uri="{BB962C8B-B14F-4D97-AF65-F5344CB8AC3E}">
        <p14:creationId xmlns:p14="http://schemas.microsoft.com/office/powerpoint/2010/main" val="10198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72B85CB4-1171-E046-8652-2B71CC5BF674}" type="slidenum">
              <a:rPr lang="en-US"/>
              <a:pPr/>
              <a:t>‹#›</a:t>
            </a:fld>
            <a:endParaRPr lang="en-US"/>
          </a:p>
        </p:txBody>
      </p:sp>
    </p:spTree>
    <p:extLst>
      <p:ext uri="{BB962C8B-B14F-4D97-AF65-F5344CB8AC3E}">
        <p14:creationId xmlns:p14="http://schemas.microsoft.com/office/powerpoint/2010/main" val="200776407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dirty="0">
                <a:solidFill>
                  <a:srgbClr val="898989"/>
                </a:solidFill>
                <a:latin typeface="Arial"/>
                <a:ea typeface="MS PGothic" charset="0"/>
                <a:cs typeface="MS PGothic" charset="0"/>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Arial"/>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Arial"/>
                <a:ea typeface="MS PGothic" charset="0"/>
                <a:cs typeface="MS PGothic" charset="0"/>
              </a:defRPr>
            </a:lvl1pPr>
          </a:lstStyle>
          <a:p>
            <a:fld id="{801FEC13-A5F6-4B43-A74B-76E556A541D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87"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 id="2147483885" r:id="rId10"/>
    <p:sldLayoutId id="2147483886" r:id="rId11"/>
    <p:sldLayoutId id="2147483888" r:id="rId12"/>
  </p:sldLayoutIdLst>
  <p:hf hdr="0" ft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MS PGothic" charset="0"/>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MS PGothic"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MS PGothic"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MS PGothic"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MS PGothic"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ＭＳ Ｐゴシック" charset="0"/>
          <a:cs typeface="MS PGothic"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MS PGothic" charset="0"/>
          <a:cs typeface="MS PGothic" charset="0"/>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MS PGothic" charset="0"/>
          <a:cs typeface="MS PGothic" charset="0"/>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MS PGothic" charset="0"/>
          <a:cs typeface="MS PGothic" charset="0"/>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MS PGothic" charset="0"/>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3.emf"/><Relationship Id="rId5" Type="http://schemas.openxmlformats.org/officeDocument/2006/relationships/oleObject" Target="../embeddings/oleObject3.bin"/><Relationship Id="rId6" Type="http://schemas.openxmlformats.org/officeDocument/2006/relationships/image" Target="../media/image4.emf"/><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walch.com/ei/CAU2L1S2SolveEquation" TargetMode="External"/><Relationship Id="rId4" Type="http://schemas.openxmlformats.org/officeDocument/2006/relationships/image" Target="../media/image5.png"/><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6.emf"/><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7.emf"/><Relationship Id="rId5" Type="http://schemas.openxmlformats.org/officeDocument/2006/relationships/oleObject" Target="../embeddings/oleObject6.bin"/><Relationship Id="rId6" Type="http://schemas.openxmlformats.org/officeDocument/2006/relationships/image" Target="../media/image8.emf"/><Relationship Id="rId1" Type="http://schemas.openxmlformats.org/officeDocument/2006/relationships/vmlDrawing" Target="../drawings/vmlDrawing4.vml"/><Relationship Id="rId2"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7.bin"/><Relationship Id="rId4" Type="http://schemas.openxmlformats.org/officeDocument/2006/relationships/image" Target="../media/image9.emf"/><Relationship Id="rId1" Type="http://schemas.openxmlformats.org/officeDocument/2006/relationships/vmlDrawing" Target="../drawings/vmlDrawing5.vml"/><Relationship Id="rId2"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10.emf"/><Relationship Id="rId1" Type="http://schemas.openxmlformats.org/officeDocument/2006/relationships/vmlDrawing" Target="../drawings/vmlDrawing6.vml"/><Relationship Id="rId2"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9.bin"/><Relationship Id="rId4" Type="http://schemas.openxmlformats.org/officeDocument/2006/relationships/image" Target="../media/image11.emf"/><Relationship Id="rId1" Type="http://schemas.openxmlformats.org/officeDocument/2006/relationships/vmlDrawing" Target="../drawings/vmlDrawing7.vml"/><Relationship Id="rId2"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0.bin"/><Relationship Id="rId4" Type="http://schemas.openxmlformats.org/officeDocument/2006/relationships/image" Target="../media/image12.emf"/><Relationship Id="rId5" Type="http://schemas.openxmlformats.org/officeDocument/2006/relationships/oleObject" Target="../embeddings/oleObject11.bin"/><Relationship Id="rId6" Type="http://schemas.openxmlformats.org/officeDocument/2006/relationships/image" Target="../media/image13.emf"/><Relationship Id="rId7" Type="http://schemas.openxmlformats.org/officeDocument/2006/relationships/oleObject" Target="../embeddings/oleObject12.bin"/><Relationship Id="rId8" Type="http://schemas.openxmlformats.org/officeDocument/2006/relationships/image" Target="../media/image14.emf"/><Relationship Id="rId1" Type="http://schemas.openxmlformats.org/officeDocument/2006/relationships/vmlDrawing" Target="../drawings/vmlDrawing8.vml"/><Relationship Id="rId2"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walch.com/ei/CAU2L1S2SolveLitEquation" TargetMode="External"/><Relationship Id="rId4" Type="http://schemas.openxmlformats.org/officeDocument/2006/relationships/image" Target="../media/image5.pn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ubtitle 2"/>
          <p:cNvSpPr>
            <a:spLocks noGrp="1"/>
          </p:cNvSpPr>
          <p:nvPr>
            <p:ph type="subTitle" idx="1"/>
          </p:nvPr>
        </p:nvSpPr>
        <p:spPr>
          <a:xfrm>
            <a:off x="641350" y="641350"/>
            <a:ext cx="7854950" cy="4997450"/>
          </a:xfrm>
        </p:spPr>
        <p:txBody>
          <a:bodyPr/>
          <a:lstStyle/>
          <a:p>
            <a:pPr algn="l" eaLnBrk="1" hangingPunct="1"/>
            <a:r>
              <a:rPr lang="en-US" sz="2800" b="1" dirty="0">
                <a:cs typeface="MS PGothic" charset="0"/>
              </a:rPr>
              <a:t>Introduction</a:t>
            </a:r>
          </a:p>
          <a:p>
            <a:pPr algn="l"/>
            <a:r>
              <a:rPr lang="en-US" dirty="0"/>
              <a:t>While it may not be efficient to write out the justification for each step when solving equations, it is important to remember that the properties of equality must always apply in order for an equation to remain balanced.</a:t>
            </a:r>
          </a:p>
          <a:p>
            <a:pPr algn="l"/>
            <a:endParaRPr lang="en-US" sz="500" dirty="0"/>
          </a:p>
          <a:p>
            <a:pPr algn="l"/>
            <a:r>
              <a:rPr lang="en-US" dirty="0"/>
              <a:t>As equations become more complex, it may be helpful to refer to the properties of equality used in the previous lesson.</a:t>
            </a:r>
            <a:endParaRPr lang="en-US" dirty="0">
              <a:cs typeface="MS PGothic" charset="0"/>
            </a:endParaRPr>
          </a:p>
        </p:txBody>
      </p:sp>
      <p:sp>
        <p:nvSpPr>
          <p:cNvPr id="15362" name="Text Placeholder 3"/>
          <p:cNvSpPr>
            <a:spLocks noGrp="1"/>
          </p:cNvSpPr>
          <p:nvPr>
            <p:ph type="body" sz="quarter" idx="10"/>
          </p:nvPr>
        </p:nvSpPr>
        <p:spPr>
          <a:xfrm>
            <a:off x="1016000" y="6246813"/>
            <a:ext cx="5530850" cy="265112"/>
          </a:xfrm>
        </p:spPr>
        <p:txBody>
          <a:bodyPr/>
          <a:lstStyle/>
          <a:p>
            <a:pPr eaLnBrk="1" hangingPunct="1">
              <a:spcBef>
                <a:spcPct val="0"/>
              </a:spcBef>
            </a:pPr>
            <a:r>
              <a:rPr lang="en-US" dirty="0">
                <a:cs typeface="MS PGothic" charset="0"/>
              </a:rPr>
              <a:t>2.1.2: </a:t>
            </a:r>
            <a:r>
              <a:rPr lang="en-US" dirty="0"/>
              <a:t>Solving Linear Equations</a:t>
            </a:r>
            <a:endParaRPr lang="en-US" dirty="0">
              <a:cs typeface="MS PGothic" charset="0"/>
            </a:endParaRPr>
          </a:p>
        </p:txBody>
      </p:sp>
      <p:sp>
        <p:nvSpPr>
          <p:cNvPr id="15363"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E0EC80A-C6CE-0E44-8DDC-2474982687A4}" type="slidenum">
              <a:rPr lang="en-US" sz="1800">
                <a:solidFill>
                  <a:srgbClr val="000000"/>
                </a:solidFill>
                <a:latin typeface="Arial"/>
                <a:cs typeface="Arial"/>
              </a:rPr>
              <a:pPr eaLnBrk="1" hangingPunct="1"/>
              <a:t>1</a:t>
            </a:fld>
            <a:endParaRPr lang="en-US" sz="1800" dirty="0">
              <a:solidFill>
                <a:srgbClr val="000000"/>
              </a:solidFill>
              <a:latin typeface="Arial"/>
              <a:cs typeface="Aria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ubtitle 1"/>
          <p:cNvSpPr>
            <a:spLocks noGrp="1"/>
          </p:cNvSpPr>
          <p:nvPr>
            <p:ph type="subTitle" idx="1"/>
          </p:nvPr>
        </p:nvSpPr>
        <p:spPr>
          <a:xfrm>
            <a:off x="641350" y="641350"/>
            <a:ext cx="7854950" cy="4997450"/>
          </a:xfrm>
        </p:spPr>
        <p:txBody>
          <a:bodyPr/>
          <a:lstStyle/>
          <a:p>
            <a:pPr algn="l"/>
            <a:r>
              <a:rPr lang="en-US" sz="2800" b="1" dirty="0">
                <a:ea typeface="MS PGothic" charset="0"/>
              </a:rPr>
              <a:t>Guided Practice: </a:t>
            </a:r>
            <a:r>
              <a:rPr lang="en-US" sz="2800" b="1" dirty="0">
                <a:solidFill>
                  <a:srgbClr val="000090"/>
                </a:solidFill>
                <a:ea typeface="MS PGothic" charset="0"/>
              </a:rPr>
              <a:t>Example 1, </a:t>
            </a:r>
            <a:r>
              <a:rPr lang="en-US" sz="2800" b="1" i="1" dirty="0">
                <a:solidFill>
                  <a:srgbClr val="000090"/>
                </a:solidFill>
                <a:ea typeface="MS PGothic" charset="0"/>
              </a:rPr>
              <a:t>continued</a:t>
            </a:r>
            <a:endParaRPr lang="en-US" sz="2800" b="1" dirty="0">
              <a:solidFill>
                <a:srgbClr val="000090"/>
              </a:solidFill>
              <a:ea typeface="MS PGothic" charset="0"/>
            </a:endParaRPr>
          </a:p>
          <a:p>
            <a:pPr lvl="1" algn="l"/>
            <a:r>
              <a:rPr lang="en-US" sz="2400" dirty="0">
                <a:solidFill>
                  <a:srgbClr val="000000"/>
                </a:solidFill>
                <a:cs typeface="Arial"/>
              </a:rPr>
              <a:t>When 2</a:t>
            </a:r>
            <a:r>
              <a:rPr lang="en-US" sz="2400" i="1" dirty="0">
                <a:solidFill>
                  <a:srgbClr val="000000"/>
                </a:solidFill>
                <a:cs typeface="Arial"/>
              </a:rPr>
              <a:t>x </a:t>
            </a:r>
            <a:r>
              <a:rPr lang="en-US" sz="2400" dirty="0">
                <a:solidFill>
                  <a:srgbClr val="000000"/>
                </a:solidFill>
                <a:cs typeface="Arial"/>
              </a:rPr>
              <a:t>is subtracted, it’s important not to forget the remaining terms of each expression. Look out for subtraction signs that now act as negative signs. Here, since 36 was originally being subtracted from 2</a:t>
            </a:r>
            <a:r>
              <a:rPr lang="en-US" sz="2400" i="1" dirty="0">
                <a:solidFill>
                  <a:srgbClr val="000000"/>
                </a:solidFill>
                <a:cs typeface="Arial"/>
              </a:rPr>
              <a:t>x</a:t>
            </a:r>
            <a:r>
              <a:rPr lang="en-US" sz="2400" dirty="0">
                <a:solidFill>
                  <a:srgbClr val="000000"/>
                </a:solidFill>
                <a:cs typeface="Arial"/>
              </a:rPr>
              <a:t>, the subtraction sign left behind makes 36 negative.</a:t>
            </a:r>
          </a:p>
          <a:p>
            <a:pPr lvl="2" algn="l"/>
            <a:r>
              <a:rPr lang="fr-FR" dirty="0">
                <a:solidFill>
                  <a:srgbClr val="000000"/>
                </a:solidFill>
                <a:cs typeface="Arial"/>
              </a:rPr>
              <a:t>3</a:t>
            </a:r>
            <a:r>
              <a:rPr lang="fr-FR" i="1" dirty="0">
                <a:solidFill>
                  <a:srgbClr val="000000"/>
                </a:solidFill>
                <a:cs typeface="Arial"/>
              </a:rPr>
              <a:t>x </a:t>
            </a:r>
            <a:r>
              <a:rPr lang="fr-FR" dirty="0">
                <a:solidFill>
                  <a:srgbClr val="000000"/>
                </a:solidFill>
                <a:cs typeface="Arial"/>
              </a:rPr>
              <a:t>+ 9 = –36</a:t>
            </a:r>
            <a:endParaRPr lang="en-US" dirty="0">
              <a:solidFill>
                <a:srgbClr val="000000"/>
              </a:solidFill>
              <a:cs typeface="Arial"/>
            </a:endParaRPr>
          </a:p>
        </p:txBody>
      </p:sp>
      <p:sp>
        <p:nvSpPr>
          <p:cNvPr id="25602" name="Text Placeholder 2"/>
          <p:cNvSpPr>
            <a:spLocks noGrp="1"/>
          </p:cNvSpPr>
          <p:nvPr>
            <p:ph type="body" sz="quarter" idx="10"/>
          </p:nvPr>
        </p:nvSpPr>
        <p:spPr>
          <a:xfrm>
            <a:off x="1016000" y="6249988"/>
            <a:ext cx="5530850" cy="265112"/>
          </a:xfrm>
        </p:spPr>
        <p:txBody>
          <a:bodyPr/>
          <a:lstStyle/>
          <a:p>
            <a:pPr>
              <a:spcBef>
                <a:spcPct val="0"/>
              </a:spcBef>
            </a:pPr>
            <a:r>
              <a:rPr lang="en-US" dirty="0"/>
              <a:t>2.1.2: Solving Linear Equations</a:t>
            </a:r>
          </a:p>
        </p:txBody>
      </p:sp>
      <p:sp>
        <p:nvSpPr>
          <p:cNvPr id="25603"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BEA310F-4B07-5B4B-8003-CD8532B12323}" type="slidenum">
              <a:rPr lang="en-US" sz="1800">
                <a:solidFill>
                  <a:srgbClr val="000000"/>
                </a:solidFill>
                <a:latin typeface="Arial"/>
                <a:cs typeface="Arial"/>
              </a:rPr>
              <a:pPr eaLnBrk="1" hangingPunct="1"/>
              <a:t>10</a:t>
            </a:fld>
            <a:endParaRPr lang="en-US" sz="1800" dirty="0">
              <a:solidFill>
                <a:srgbClr val="000000"/>
              </a:solidFill>
              <a:latin typeface="Arial"/>
              <a:cs typeface="Arial"/>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ubtitle 1"/>
          <p:cNvSpPr>
            <a:spLocks noGrp="1"/>
          </p:cNvSpPr>
          <p:nvPr>
            <p:ph type="subTitle" idx="1"/>
          </p:nvPr>
        </p:nvSpPr>
        <p:spPr>
          <a:xfrm>
            <a:off x="641350" y="641350"/>
            <a:ext cx="7854950" cy="4997450"/>
          </a:xfrm>
        </p:spPr>
        <p:txBody>
          <a:bodyPr/>
          <a:lstStyle/>
          <a:p>
            <a:pPr algn="l" eaLnBrk="1" hangingPunct="1">
              <a:spcAft>
                <a:spcPts val="0"/>
              </a:spcAft>
              <a:defRPr/>
            </a:pPr>
            <a:r>
              <a:rPr lang="en-US" sz="2800" b="1" dirty="0" smtClean="0">
                <a:latin typeface="Arial"/>
                <a:ea typeface="MS PGothic" charset="0"/>
                <a:cs typeface="Arial"/>
              </a:rPr>
              <a:t>Guided Practice: </a:t>
            </a:r>
            <a:r>
              <a:rPr lang="en-US" sz="2800" b="1" dirty="0" smtClean="0">
                <a:solidFill>
                  <a:srgbClr val="000090"/>
                </a:solidFill>
                <a:latin typeface="Arial"/>
                <a:ea typeface="MS PGothic" charset="0"/>
                <a:cs typeface="Arial"/>
              </a:rPr>
              <a:t>Example 1, </a:t>
            </a:r>
            <a:r>
              <a:rPr lang="en-US" sz="2800" b="1" i="1" dirty="0" smtClean="0">
                <a:solidFill>
                  <a:srgbClr val="000090"/>
                </a:solidFill>
                <a:latin typeface="Arial"/>
                <a:ea typeface="MS PGothic" charset="0"/>
                <a:cs typeface="Arial"/>
              </a:rPr>
              <a:t>continued</a:t>
            </a:r>
            <a:endParaRPr lang="en-US" sz="2800" b="1" dirty="0">
              <a:solidFill>
                <a:srgbClr val="000090"/>
              </a:solidFill>
              <a:latin typeface="Arial"/>
              <a:ea typeface="MS PGothic" charset="0"/>
              <a:cs typeface="Arial"/>
            </a:endParaRPr>
          </a:p>
          <a:p>
            <a:pPr algn="l" eaLnBrk="1" hangingPunct="1">
              <a:defRPr/>
            </a:pPr>
            <a:endParaRPr lang="en-US" sz="1100" baseline="30000" dirty="0">
              <a:latin typeface="Arial"/>
              <a:ea typeface="MS PGothic" charset="0"/>
              <a:cs typeface="Arial"/>
            </a:endParaRPr>
          </a:p>
          <a:p>
            <a:pPr marL="514350" indent="-514350" algn="l" eaLnBrk="1" hangingPunct="1">
              <a:buFont typeface="+mj-lt"/>
              <a:buAutoNum type="arabicPeriod" startAt="2"/>
              <a:defRPr/>
            </a:pPr>
            <a:r>
              <a:rPr lang="en-US" sz="2800" b="1" spc="-40" dirty="0">
                <a:solidFill>
                  <a:srgbClr val="660066"/>
                </a:solidFill>
              </a:rPr>
              <a:t>Continue to solve the equation 3</a:t>
            </a:r>
            <a:r>
              <a:rPr lang="en-US" sz="2800" b="1" i="1" spc="-40" dirty="0">
                <a:solidFill>
                  <a:srgbClr val="660066"/>
                </a:solidFill>
              </a:rPr>
              <a:t>x </a:t>
            </a:r>
            <a:r>
              <a:rPr lang="en-US" sz="2800" b="1" spc="-40" dirty="0">
                <a:solidFill>
                  <a:srgbClr val="660066"/>
                </a:solidFill>
              </a:rPr>
              <a:t>+ 9 = –36.</a:t>
            </a:r>
            <a:endParaRPr lang="en-US" sz="2800" b="1" spc="-40" dirty="0" smtClean="0">
              <a:solidFill>
                <a:srgbClr val="660066"/>
              </a:solidFill>
              <a:ea typeface="MS PGothic" charset="0"/>
            </a:endParaRPr>
          </a:p>
          <a:p>
            <a:pPr lvl="1" algn="l">
              <a:defRPr/>
            </a:pPr>
            <a:r>
              <a:rPr lang="en-US" sz="2400" dirty="0">
                <a:solidFill>
                  <a:schemeClr val="tx1"/>
                </a:solidFill>
              </a:rPr>
              <a:t>To isolate </a:t>
            </a:r>
            <a:r>
              <a:rPr lang="en-US" sz="2400" i="1" dirty="0">
                <a:solidFill>
                  <a:schemeClr val="tx1"/>
                </a:solidFill>
              </a:rPr>
              <a:t>x</a:t>
            </a:r>
            <a:r>
              <a:rPr lang="en-US" sz="2400" dirty="0">
                <a:solidFill>
                  <a:schemeClr val="tx1"/>
                </a:solidFill>
              </a:rPr>
              <a:t>, subtract 9 from both expressions in the equation</a:t>
            </a:r>
            <a:r>
              <a:rPr lang="en-US" sz="2400" dirty="0" smtClean="0">
                <a:solidFill>
                  <a:schemeClr val="tx1"/>
                </a:solidFill>
              </a:rPr>
              <a:t>.</a:t>
            </a:r>
          </a:p>
          <a:p>
            <a:pPr lvl="1" algn="l">
              <a:defRPr/>
            </a:pPr>
            <a:endParaRPr lang="en-US" sz="2400" dirty="0" smtClean="0">
              <a:solidFill>
                <a:schemeClr val="tx1"/>
              </a:solidFill>
              <a:latin typeface="Arial"/>
              <a:cs typeface="Arial"/>
            </a:endParaRPr>
          </a:p>
          <a:p>
            <a:pPr lvl="1" algn="l">
              <a:defRPr/>
            </a:pPr>
            <a:endParaRPr lang="en-US" sz="2400" dirty="0">
              <a:solidFill>
                <a:schemeClr val="tx1"/>
              </a:solidFill>
              <a:latin typeface="Arial"/>
              <a:cs typeface="Arial"/>
            </a:endParaRPr>
          </a:p>
          <a:p>
            <a:pPr lvl="1" algn="l">
              <a:defRPr/>
            </a:pPr>
            <a:endParaRPr lang="en-US" sz="2400" dirty="0">
              <a:solidFill>
                <a:schemeClr val="tx1"/>
              </a:solidFill>
              <a:latin typeface="Arial"/>
              <a:cs typeface="Arial"/>
            </a:endParaRPr>
          </a:p>
          <a:p>
            <a:pPr lvl="1" algn="l">
              <a:defRPr/>
            </a:pPr>
            <a:r>
              <a:rPr lang="en-US" sz="2400" dirty="0">
                <a:solidFill>
                  <a:srgbClr val="000000"/>
                </a:solidFill>
              </a:rPr>
              <a:t>Divide both expressions by the coefficient of </a:t>
            </a:r>
            <a:r>
              <a:rPr lang="en-US" sz="2400" i="1" dirty="0">
                <a:solidFill>
                  <a:srgbClr val="000000"/>
                </a:solidFill>
              </a:rPr>
              <a:t>x</a:t>
            </a:r>
            <a:r>
              <a:rPr lang="en-US" sz="2400" dirty="0">
                <a:solidFill>
                  <a:srgbClr val="000000"/>
                </a:solidFill>
              </a:rPr>
              <a:t>, 3.</a:t>
            </a:r>
          </a:p>
        </p:txBody>
      </p:sp>
      <p:sp>
        <p:nvSpPr>
          <p:cNvPr id="26626"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FB41B7F-1D80-0F44-BC4D-4B1A30C87A67}" type="slidenum">
              <a:rPr lang="en-US" sz="1800">
                <a:solidFill>
                  <a:srgbClr val="000000"/>
                </a:solidFill>
                <a:latin typeface="Arial"/>
                <a:cs typeface="Arial"/>
              </a:rPr>
              <a:pPr eaLnBrk="1" hangingPunct="1"/>
              <a:t>11</a:t>
            </a:fld>
            <a:endParaRPr lang="en-US" sz="1800" dirty="0">
              <a:solidFill>
                <a:srgbClr val="000000"/>
              </a:solidFill>
              <a:latin typeface="Arial"/>
              <a:cs typeface="Arial"/>
            </a:endParaRPr>
          </a:p>
        </p:txBody>
      </p:sp>
      <p:sp>
        <p:nvSpPr>
          <p:cNvPr id="26627"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2.1.2: Solving Linear Equations</a:t>
            </a:r>
          </a:p>
        </p:txBody>
      </p:sp>
      <p:graphicFrame>
        <p:nvGraphicFramePr>
          <p:cNvPr id="26628" name="Object 1"/>
          <p:cNvGraphicFramePr>
            <a:graphicFrameLocks noChangeAspect="1"/>
          </p:cNvGraphicFramePr>
          <p:nvPr>
            <p:extLst>
              <p:ext uri="{D42A27DB-BD31-4B8C-83A1-F6EECF244321}">
                <p14:modId xmlns:p14="http://schemas.microsoft.com/office/powerpoint/2010/main" val="207250644"/>
              </p:ext>
            </p:extLst>
          </p:nvPr>
        </p:nvGraphicFramePr>
        <p:xfrm>
          <a:off x="1362075" y="2690813"/>
          <a:ext cx="1854200" cy="1193800"/>
        </p:xfrm>
        <a:graphic>
          <a:graphicData uri="http://schemas.openxmlformats.org/presentationml/2006/ole">
            <mc:AlternateContent xmlns:mc="http://schemas.openxmlformats.org/markup-compatibility/2006">
              <mc:Choice xmlns:v="urn:schemas-microsoft-com:vml" Requires="v">
                <p:oleObj spid="_x0000_s26644" name="Equation" r:id="rId3" imgW="1854200" imgH="1193800" progId="Equation.DSMT4">
                  <p:embed/>
                </p:oleObj>
              </mc:Choice>
              <mc:Fallback>
                <p:oleObj name="Equation" r:id="rId3" imgW="1854200" imgH="1193800" progId="Equation.DSMT4">
                  <p:embed/>
                  <p:pic>
                    <p:nvPicPr>
                      <p:cNvPr id="0" name="Object 1"/>
                      <p:cNvPicPr>
                        <a:picLocks noChangeAspect="1" noChangeArrowheads="1"/>
                      </p:cNvPicPr>
                      <p:nvPr/>
                    </p:nvPicPr>
                    <p:blipFill>
                      <a:blip r:embed="rId4"/>
                      <a:srcRect/>
                      <a:stretch>
                        <a:fillRect/>
                      </a:stretch>
                    </p:blipFill>
                    <p:spPr bwMode="auto">
                      <a:xfrm>
                        <a:off x="1362075" y="2690813"/>
                        <a:ext cx="18542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6629" name="Object 2"/>
          <p:cNvGraphicFramePr>
            <a:graphicFrameLocks noChangeAspect="1"/>
          </p:cNvGraphicFramePr>
          <p:nvPr>
            <p:extLst>
              <p:ext uri="{D42A27DB-BD31-4B8C-83A1-F6EECF244321}">
                <p14:modId xmlns:p14="http://schemas.microsoft.com/office/powerpoint/2010/main" val="863663285"/>
              </p:ext>
            </p:extLst>
          </p:nvPr>
        </p:nvGraphicFramePr>
        <p:xfrm>
          <a:off x="1470025" y="4406900"/>
          <a:ext cx="1219200" cy="1193800"/>
        </p:xfrm>
        <a:graphic>
          <a:graphicData uri="http://schemas.openxmlformats.org/presentationml/2006/ole">
            <mc:AlternateContent xmlns:mc="http://schemas.openxmlformats.org/markup-compatibility/2006">
              <mc:Choice xmlns:v="urn:schemas-microsoft-com:vml" Requires="v">
                <p:oleObj spid="_x0000_s26645" name="Equation" r:id="rId5" imgW="1219200" imgH="1193800" progId="Equation.DSMT4">
                  <p:embed/>
                </p:oleObj>
              </mc:Choice>
              <mc:Fallback>
                <p:oleObj name="Equation" r:id="rId5" imgW="1219200" imgH="1193800" progId="Equation.DSMT4">
                  <p:embed/>
                  <p:pic>
                    <p:nvPicPr>
                      <p:cNvPr id="0" name="Object 2"/>
                      <p:cNvPicPr>
                        <a:picLocks noChangeAspect="1" noChangeArrowheads="1"/>
                      </p:cNvPicPr>
                      <p:nvPr/>
                    </p:nvPicPr>
                    <p:blipFill>
                      <a:blip r:embed="rId6"/>
                      <a:srcRect/>
                      <a:stretch>
                        <a:fillRect/>
                      </a:stretch>
                    </p:blipFill>
                    <p:spPr bwMode="auto">
                      <a:xfrm>
                        <a:off x="1470025" y="4406900"/>
                        <a:ext cx="12192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ubtitle 1"/>
          <p:cNvSpPr>
            <a:spLocks noGrp="1"/>
          </p:cNvSpPr>
          <p:nvPr>
            <p:ph type="subTitle" idx="1"/>
          </p:nvPr>
        </p:nvSpPr>
        <p:spPr>
          <a:xfrm>
            <a:off x="641350" y="641350"/>
            <a:ext cx="7854950" cy="4997450"/>
          </a:xfrm>
        </p:spPr>
        <p:txBody>
          <a:bodyPr/>
          <a:lstStyle/>
          <a:p>
            <a:pPr algn="l" eaLnBrk="1" hangingPunct="1">
              <a:defRPr/>
            </a:pPr>
            <a:r>
              <a:rPr lang="en-US" sz="2800" b="1" dirty="0">
                <a:latin typeface="Arial"/>
                <a:ea typeface="MS PGothic" charset="0"/>
                <a:cs typeface="Arial"/>
              </a:rPr>
              <a:t>Guided Practice: </a:t>
            </a:r>
            <a:r>
              <a:rPr lang="en-US" sz="2800" b="1" dirty="0">
                <a:solidFill>
                  <a:srgbClr val="000090"/>
                </a:solidFill>
                <a:latin typeface="Arial"/>
                <a:ea typeface="MS PGothic" charset="0"/>
                <a:cs typeface="Arial"/>
              </a:rPr>
              <a:t>Example 1, </a:t>
            </a:r>
            <a:r>
              <a:rPr lang="en-US" sz="2800" b="1" i="1" dirty="0" smtClean="0">
                <a:solidFill>
                  <a:srgbClr val="000090"/>
                </a:solidFill>
                <a:latin typeface="Arial"/>
                <a:ea typeface="MS PGothic" charset="0"/>
                <a:cs typeface="Arial"/>
              </a:rPr>
              <a:t>continued</a:t>
            </a:r>
          </a:p>
          <a:p>
            <a:pPr marL="514350" indent="-514350" algn="l" eaLnBrk="1" hangingPunct="1">
              <a:buFont typeface="+mj-lt"/>
              <a:buAutoNum type="arabicPeriod" startAt="3"/>
              <a:defRPr/>
            </a:pPr>
            <a:r>
              <a:rPr lang="en-US" sz="2800" b="1" dirty="0">
                <a:solidFill>
                  <a:srgbClr val="660066"/>
                </a:solidFill>
              </a:rPr>
              <a:t>The solution to the equation 5</a:t>
            </a:r>
            <a:r>
              <a:rPr lang="en-US" sz="2800" b="1" i="1" dirty="0">
                <a:solidFill>
                  <a:srgbClr val="660066"/>
                </a:solidFill>
              </a:rPr>
              <a:t>x </a:t>
            </a:r>
            <a:r>
              <a:rPr lang="en-US" sz="2800" b="1" dirty="0">
                <a:solidFill>
                  <a:srgbClr val="660066"/>
                </a:solidFill>
              </a:rPr>
              <a:t>+ 9 = 2</a:t>
            </a:r>
            <a:r>
              <a:rPr lang="en-US" sz="2800" b="1" i="1" dirty="0">
                <a:solidFill>
                  <a:srgbClr val="660066"/>
                </a:solidFill>
              </a:rPr>
              <a:t>x </a:t>
            </a:r>
            <a:r>
              <a:rPr lang="en-US" sz="2800" b="1" dirty="0">
                <a:solidFill>
                  <a:srgbClr val="660066"/>
                </a:solidFill>
              </a:rPr>
              <a:t>– 36 </a:t>
            </a:r>
            <a:r>
              <a:rPr lang="en-US" sz="2800" b="1" dirty="0" smtClean="0">
                <a:solidFill>
                  <a:srgbClr val="660066"/>
                </a:solidFill>
              </a:rPr>
              <a:t>is </a:t>
            </a:r>
            <a:r>
              <a:rPr lang="en-US" sz="2800" b="1" i="1" dirty="0" smtClean="0">
                <a:solidFill>
                  <a:srgbClr val="660066"/>
                </a:solidFill>
              </a:rPr>
              <a:t>x</a:t>
            </a:r>
            <a:r>
              <a:rPr lang="en-US" sz="2800" b="1" dirty="0" smtClean="0">
                <a:solidFill>
                  <a:srgbClr val="660066"/>
                </a:solidFill>
              </a:rPr>
              <a:t> = –15.</a:t>
            </a:r>
            <a:br>
              <a:rPr lang="en-US" sz="2800" b="1" dirty="0" smtClean="0">
                <a:solidFill>
                  <a:srgbClr val="660066"/>
                </a:solidFill>
              </a:rPr>
            </a:br>
            <a:r>
              <a:rPr lang="en-US" dirty="0" smtClean="0"/>
              <a:t>A </a:t>
            </a:r>
            <a:r>
              <a:rPr lang="en-US" dirty="0"/>
              <a:t>quick check will verify this. Substitute –15 for all instances of </a:t>
            </a:r>
            <a:r>
              <a:rPr lang="en-US" i="1" dirty="0"/>
              <a:t>x </a:t>
            </a:r>
            <a:r>
              <a:rPr lang="en-US" dirty="0"/>
              <a:t>in </a:t>
            </a:r>
            <a:r>
              <a:rPr lang="en-US" dirty="0" smtClean="0"/>
              <a:t>the original </a:t>
            </a:r>
            <a:r>
              <a:rPr lang="en-US" dirty="0"/>
              <a:t>equation, and then evaluate each expression</a:t>
            </a:r>
            <a:r>
              <a:rPr lang="en-US" dirty="0" smtClean="0"/>
              <a:t>.</a:t>
            </a:r>
          </a:p>
          <a:p>
            <a:pPr lvl="2" algn="l">
              <a:defRPr/>
            </a:pPr>
            <a:r>
              <a:rPr lang="fr-FR" dirty="0">
                <a:solidFill>
                  <a:srgbClr val="000000"/>
                </a:solidFill>
              </a:rPr>
              <a:t>5</a:t>
            </a:r>
            <a:r>
              <a:rPr lang="fr-FR" i="1" dirty="0">
                <a:solidFill>
                  <a:srgbClr val="000000"/>
                </a:solidFill>
              </a:rPr>
              <a:t>x </a:t>
            </a:r>
            <a:r>
              <a:rPr lang="fr-FR" dirty="0">
                <a:solidFill>
                  <a:srgbClr val="000000"/>
                </a:solidFill>
              </a:rPr>
              <a:t>+ 9 = 2</a:t>
            </a:r>
            <a:r>
              <a:rPr lang="fr-FR" i="1" dirty="0">
                <a:solidFill>
                  <a:srgbClr val="000000"/>
                </a:solidFill>
              </a:rPr>
              <a:t>x </a:t>
            </a:r>
            <a:r>
              <a:rPr lang="fr-FR" dirty="0">
                <a:solidFill>
                  <a:srgbClr val="000000"/>
                </a:solidFill>
              </a:rPr>
              <a:t>– 36</a:t>
            </a:r>
          </a:p>
          <a:p>
            <a:pPr lvl="2" algn="l">
              <a:defRPr/>
            </a:pPr>
            <a:r>
              <a:rPr lang="fr-FR" dirty="0">
                <a:solidFill>
                  <a:srgbClr val="000000"/>
                </a:solidFill>
              </a:rPr>
              <a:t>5(–15) + 9 = 2(–15) – 36</a:t>
            </a:r>
          </a:p>
          <a:p>
            <a:pPr lvl="2" algn="l">
              <a:defRPr/>
            </a:pPr>
            <a:r>
              <a:rPr lang="fr-FR" dirty="0">
                <a:solidFill>
                  <a:srgbClr val="000000"/>
                </a:solidFill>
              </a:rPr>
              <a:t>–75 + 9 = –30 – 36</a:t>
            </a:r>
          </a:p>
          <a:p>
            <a:pPr lvl="2" algn="l">
              <a:defRPr/>
            </a:pPr>
            <a:r>
              <a:rPr lang="fr-FR" dirty="0">
                <a:solidFill>
                  <a:srgbClr val="000000"/>
                </a:solidFill>
              </a:rPr>
              <a:t>–66 = –</a:t>
            </a:r>
            <a:r>
              <a:rPr lang="fr-FR" dirty="0" smtClean="0">
                <a:solidFill>
                  <a:srgbClr val="000000"/>
                </a:solidFill>
              </a:rPr>
              <a:t>66</a:t>
            </a:r>
          </a:p>
          <a:p>
            <a:pPr lvl="2" algn="l">
              <a:defRPr/>
            </a:pPr>
            <a:endParaRPr lang="fr-FR" dirty="0" smtClean="0">
              <a:solidFill>
                <a:srgbClr val="000000"/>
              </a:solidFill>
            </a:endParaRPr>
          </a:p>
        </p:txBody>
      </p:sp>
      <p:sp>
        <p:nvSpPr>
          <p:cNvPr id="27650"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36E0A38B-0631-8B49-85CA-A972E0AF609F}" type="slidenum">
              <a:rPr lang="en-US" sz="1800">
                <a:solidFill>
                  <a:srgbClr val="000000"/>
                </a:solidFill>
                <a:latin typeface="Arial"/>
                <a:cs typeface="Arial"/>
              </a:rPr>
              <a:pPr eaLnBrk="1" hangingPunct="1"/>
              <a:t>12</a:t>
            </a:fld>
            <a:endParaRPr lang="en-US" sz="1800" dirty="0">
              <a:solidFill>
                <a:srgbClr val="000000"/>
              </a:solidFill>
              <a:latin typeface="Arial"/>
              <a:cs typeface="Arial"/>
            </a:endParaRPr>
          </a:p>
        </p:txBody>
      </p:sp>
      <p:sp>
        <p:nvSpPr>
          <p:cNvPr id="27651"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2.1.2: Solving Linear Equations</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marL="0" lvl="1" algn="l">
              <a:defRPr/>
            </a:pPr>
            <a:r>
              <a:rPr lang="en-US" b="1" dirty="0" smtClean="0">
                <a:solidFill>
                  <a:srgbClr val="000000"/>
                </a:solidFill>
              </a:rPr>
              <a:t>Guided Practice:</a:t>
            </a:r>
            <a:r>
              <a:rPr lang="en-US" b="1" dirty="0" smtClean="0"/>
              <a:t> </a:t>
            </a:r>
            <a:r>
              <a:rPr lang="en-US" b="1" dirty="0" smtClean="0">
                <a:solidFill>
                  <a:srgbClr val="000090"/>
                </a:solidFill>
              </a:rPr>
              <a:t>Example 1</a:t>
            </a:r>
            <a:r>
              <a:rPr lang="en-US" b="1" dirty="0" smtClean="0">
                <a:solidFill>
                  <a:srgbClr val="000090"/>
                </a:solidFill>
                <a:cs typeface="Arial"/>
              </a:rPr>
              <a:t>, </a:t>
            </a:r>
            <a:r>
              <a:rPr lang="en-US" b="1" i="1" dirty="0" smtClean="0">
                <a:solidFill>
                  <a:srgbClr val="000090"/>
                </a:solidFill>
                <a:cs typeface="Arial"/>
              </a:rPr>
              <a:t>continued</a:t>
            </a:r>
            <a:endParaRPr lang="en-US" b="1" dirty="0" smtClean="0">
              <a:solidFill>
                <a:srgbClr val="000090"/>
              </a:solidFill>
            </a:endParaRPr>
          </a:p>
          <a:p>
            <a:pPr marL="457200" lvl="2" algn="l">
              <a:defRPr/>
            </a:pPr>
            <a:r>
              <a:rPr lang="en-US" dirty="0" smtClean="0">
                <a:solidFill>
                  <a:srgbClr val="000000"/>
                </a:solidFill>
                <a:cs typeface="Arial"/>
              </a:rPr>
              <a:t>Our check verified that both sides of the equation are still equal; therefore, </a:t>
            </a:r>
            <a:r>
              <a:rPr lang="en-US" i="1" dirty="0" smtClean="0">
                <a:solidFill>
                  <a:srgbClr val="000000"/>
                </a:solidFill>
                <a:cs typeface="Arial"/>
              </a:rPr>
              <a:t>x </a:t>
            </a:r>
            <a:r>
              <a:rPr lang="en-US" dirty="0" smtClean="0">
                <a:solidFill>
                  <a:srgbClr val="000000"/>
                </a:solidFill>
                <a:cs typeface="Arial"/>
              </a:rPr>
              <a:t>= –15 is correct.</a:t>
            </a:r>
            <a:endParaRPr lang="en-US" b="1" dirty="0" smtClean="0">
              <a:solidFill>
                <a:srgbClr val="000000"/>
              </a:solidFill>
              <a:cs typeface="Arial"/>
            </a:endParaRPr>
          </a:p>
          <a:p>
            <a:pPr algn="l">
              <a:defRPr/>
            </a:pPr>
            <a:endParaRPr lang="en-US" dirty="0"/>
          </a:p>
        </p:txBody>
      </p:sp>
      <p:sp>
        <p:nvSpPr>
          <p:cNvPr id="28674" name="Text Placeholder 2"/>
          <p:cNvSpPr>
            <a:spLocks noGrp="1"/>
          </p:cNvSpPr>
          <p:nvPr>
            <p:ph type="body" sz="quarter" idx="10"/>
          </p:nvPr>
        </p:nvSpPr>
        <p:spPr>
          <a:xfrm>
            <a:off x="1016000" y="6249988"/>
            <a:ext cx="5530850" cy="265112"/>
          </a:xfrm>
        </p:spPr>
        <p:txBody>
          <a:bodyPr/>
          <a:lstStyle/>
          <a:p>
            <a:pPr>
              <a:spcBef>
                <a:spcPct val="0"/>
              </a:spcBef>
            </a:pPr>
            <a:r>
              <a:rPr lang="en-US" dirty="0"/>
              <a:t>2.1.2: Solving Linear Equations</a:t>
            </a:r>
          </a:p>
        </p:txBody>
      </p:sp>
      <p:sp>
        <p:nvSpPr>
          <p:cNvPr id="28675"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414BCAB-69F2-DE40-B1F7-A1D2A3A84066}" type="slidenum">
              <a:rPr lang="en-US" sz="1800">
                <a:solidFill>
                  <a:srgbClr val="000000"/>
                </a:solidFill>
                <a:latin typeface="Arial"/>
                <a:cs typeface="Arial"/>
              </a:rPr>
              <a:pPr eaLnBrk="1" hangingPunct="1"/>
              <a:t>13</a:t>
            </a:fld>
            <a:endParaRPr lang="en-US" sz="1800" dirty="0">
              <a:solidFill>
                <a:srgbClr val="000000"/>
              </a:solidFill>
              <a:latin typeface="Arial"/>
              <a:cs typeface="Arial"/>
            </a:endParaRPr>
          </a:p>
        </p:txBody>
      </p:sp>
      <p:sp>
        <p:nvSpPr>
          <p:cNvPr id="28676"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sym typeface="Zapf Dingbats" charset="0"/>
              </a:rPr>
              <a:t>✔</a:t>
            </a:r>
            <a:endParaRPr lang="en-US" sz="9600" dirty="0">
              <a:solidFill>
                <a:srgbClr val="000090"/>
              </a:solidFill>
              <a:latin typeface="Arial"/>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1,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14</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pPr>
              <a:spcBef>
                <a:spcPct val="0"/>
              </a:spcBef>
            </a:pPr>
            <a:r>
              <a:rPr lang="en-US" dirty="0"/>
              <a:t>2.1.2: Solving Linear Equations</a:t>
            </a:r>
          </a:p>
        </p:txBody>
      </p:sp>
    </p:spTree>
    <p:extLst>
      <p:ext uri="{BB962C8B-B14F-4D97-AF65-F5344CB8AC3E}">
        <p14:creationId xmlns:p14="http://schemas.microsoft.com/office/powerpoint/2010/main" val="342503175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ubtitle 1"/>
          <p:cNvSpPr>
            <a:spLocks noGrp="1"/>
          </p:cNvSpPr>
          <p:nvPr>
            <p:ph type="subTitle" idx="1"/>
          </p:nvPr>
        </p:nvSpPr>
        <p:spPr>
          <a:xfrm>
            <a:off x="641350" y="641350"/>
            <a:ext cx="7854950" cy="4997450"/>
          </a:xfrm>
        </p:spPr>
        <p:txBody>
          <a:bodyPr/>
          <a:lstStyle/>
          <a:p>
            <a:pPr algn="l"/>
            <a:r>
              <a:rPr lang="en-US" sz="2800" b="1" dirty="0">
                <a:solidFill>
                  <a:srgbClr val="000000"/>
                </a:solidFill>
              </a:rPr>
              <a:t>Guided Practice</a:t>
            </a:r>
          </a:p>
          <a:p>
            <a:pPr algn="l"/>
            <a:r>
              <a:rPr lang="en-US" sz="2800" b="1" dirty="0">
                <a:solidFill>
                  <a:srgbClr val="000090"/>
                </a:solidFill>
              </a:rPr>
              <a:t>Example 5</a:t>
            </a:r>
          </a:p>
          <a:p>
            <a:pPr algn="l"/>
            <a:r>
              <a:rPr lang="en-US" dirty="0"/>
              <a:t>Solve the literal equation </a:t>
            </a:r>
            <a:r>
              <a:rPr lang="en-US" i="1" dirty="0"/>
              <a:t>                        </a:t>
            </a:r>
            <a:r>
              <a:rPr lang="da-DK" dirty="0" smtClean="0"/>
              <a:t>for </a:t>
            </a:r>
            <a:r>
              <a:rPr lang="da-DK" i="1" dirty="0"/>
              <a:t>b</a:t>
            </a:r>
            <a:r>
              <a:rPr lang="da-DK" baseline="-25000" dirty="0"/>
              <a:t>1</a:t>
            </a:r>
            <a:r>
              <a:rPr lang="da-DK" dirty="0"/>
              <a:t>.</a:t>
            </a:r>
            <a:endParaRPr lang="en-US" sz="4000" dirty="0">
              <a:solidFill>
                <a:srgbClr val="000000"/>
              </a:solidFill>
            </a:endParaRPr>
          </a:p>
        </p:txBody>
      </p:sp>
      <p:sp>
        <p:nvSpPr>
          <p:cNvPr id="44034"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8F811D2-E07A-9A49-8B83-6D5080032FBC}" type="slidenum">
              <a:rPr lang="en-US" sz="1800">
                <a:solidFill>
                  <a:srgbClr val="000000"/>
                </a:solidFill>
                <a:latin typeface="Arial"/>
                <a:cs typeface="Arial"/>
              </a:rPr>
              <a:pPr eaLnBrk="1" hangingPunct="1"/>
              <a:t>15</a:t>
            </a:fld>
            <a:endParaRPr lang="en-US" sz="1800" dirty="0">
              <a:solidFill>
                <a:srgbClr val="000000"/>
              </a:solidFill>
              <a:latin typeface="Arial"/>
              <a:cs typeface="Arial"/>
            </a:endParaRPr>
          </a:p>
        </p:txBody>
      </p:sp>
      <p:sp>
        <p:nvSpPr>
          <p:cNvPr id="44035"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2.1.2: Solving Linear Equations</a:t>
            </a:r>
          </a:p>
        </p:txBody>
      </p:sp>
      <p:graphicFrame>
        <p:nvGraphicFramePr>
          <p:cNvPr id="44036" name="Object 1"/>
          <p:cNvGraphicFramePr>
            <a:graphicFrameLocks noChangeAspect="1"/>
          </p:cNvGraphicFramePr>
          <p:nvPr>
            <p:extLst>
              <p:ext uri="{D42A27DB-BD31-4B8C-83A1-F6EECF244321}">
                <p14:modId xmlns:p14="http://schemas.microsoft.com/office/powerpoint/2010/main" val="300184595"/>
              </p:ext>
            </p:extLst>
          </p:nvPr>
        </p:nvGraphicFramePr>
        <p:xfrm>
          <a:off x="4175915" y="1453363"/>
          <a:ext cx="1892300" cy="800100"/>
        </p:xfrm>
        <a:graphic>
          <a:graphicData uri="http://schemas.openxmlformats.org/presentationml/2006/ole">
            <mc:AlternateContent xmlns:mc="http://schemas.openxmlformats.org/markup-compatibility/2006">
              <mc:Choice xmlns:v="urn:schemas-microsoft-com:vml" Requires="v">
                <p:oleObj spid="_x0000_s44046" name="Equation" r:id="rId3" imgW="1892300" imgH="800100" progId="Equation.DSMT4">
                  <p:embed/>
                </p:oleObj>
              </mc:Choice>
              <mc:Fallback>
                <p:oleObj name="Equation" r:id="rId3" imgW="1892300" imgH="800100" progId="Equation.DSMT4">
                  <p:embed/>
                  <p:pic>
                    <p:nvPicPr>
                      <p:cNvPr id="0" name="Object 1"/>
                      <p:cNvPicPr>
                        <a:picLocks noChangeAspect="1" noChangeArrowheads="1"/>
                      </p:cNvPicPr>
                      <p:nvPr/>
                    </p:nvPicPr>
                    <p:blipFill>
                      <a:blip r:embed="rId4"/>
                      <a:srcRect/>
                      <a:stretch>
                        <a:fillRect/>
                      </a:stretch>
                    </p:blipFill>
                    <p:spPr bwMode="auto">
                      <a:xfrm>
                        <a:off x="4175915" y="1453363"/>
                        <a:ext cx="18923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ubtitle 1"/>
          <p:cNvSpPr>
            <a:spLocks noGrp="1"/>
          </p:cNvSpPr>
          <p:nvPr>
            <p:ph type="subTitle" idx="1"/>
          </p:nvPr>
        </p:nvSpPr>
        <p:spPr>
          <a:xfrm>
            <a:off x="641350" y="641350"/>
            <a:ext cx="7854950" cy="4997450"/>
          </a:xfrm>
        </p:spPr>
        <p:txBody>
          <a:bodyPr/>
          <a:lstStyle/>
          <a:p>
            <a:pPr algn="l" eaLnBrk="1" hangingPunct="1">
              <a:defRPr/>
            </a:pPr>
            <a:r>
              <a:rPr lang="en-US" sz="2800" b="1" dirty="0" smtClean="0">
                <a:ea typeface="MS PGothic" charset="0"/>
                <a:cs typeface="MS PGothic" charset="0"/>
              </a:rPr>
              <a:t>Guided Practice:</a:t>
            </a:r>
            <a:r>
              <a:rPr lang="en-US" sz="2800" b="1" dirty="0" smtClean="0">
                <a:solidFill>
                  <a:srgbClr val="000090"/>
                </a:solidFill>
                <a:ea typeface="MS PGothic" charset="0"/>
                <a:cs typeface="MS PGothic" charset="0"/>
              </a:rPr>
              <a:t>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5,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pPr algn="l" eaLnBrk="1" hangingPunct="1">
              <a:defRPr/>
            </a:pPr>
            <a:endParaRPr lang="en-US" sz="1100" baseline="30000" dirty="0">
              <a:ea typeface="MS PGothic" charset="0"/>
              <a:cs typeface="MS PGothic" charset="0"/>
            </a:endParaRPr>
          </a:p>
          <a:p>
            <a:pPr marL="514350" indent="-514350" algn="l">
              <a:buFont typeface="+mj-lt"/>
              <a:buAutoNum type="arabicPeriod"/>
              <a:defRPr/>
            </a:pPr>
            <a:r>
              <a:rPr lang="en-US" sz="2800" b="1" dirty="0">
                <a:solidFill>
                  <a:srgbClr val="660066"/>
                </a:solidFill>
              </a:rPr>
              <a:t>Isolate </a:t>
            </a:r>
            <a:r>
              <a:rPr lang="en-US" sz="2800" b="1" i="1" dirty="0">
                <a:solidFill>
                  <a:srgbClr val="660066"/>
                </a:solidFill>
              </a:rPr>
              <a:t>b</a:t>
            </a:r>
            <a:r>
              <a:rPr lang="en-US" sz="2800" b="1" baseline="-25000" dirty="0">
                <a:solidFill>
                  <a:srgbClr val="660066"/>
                </a:solidFill>
              </a:rPr>
              <a:t>1</a:t>
            </a:r>
            <a:r>
              <a:rPr lang="en-US" sz="2800" b="1" dirty="0" smtClean="0">
                <a:solidFill>
                  <a:srgbClr val="660066"/>
                </a:solidFill>
              </a:rPr>
              <a:t>.</a:t>
            </a:r>
          </a:p>
          <a:p>
            <a:pPr lvl="1" algn="l">
              <a:spcAft>
                <a:spcPts val="1200"/>
              </a:spcAft>
              <a:defRPr/>
            </a:pPr>
            <a:r>
              <a:rPr lang="en-US" sz="2400" dirty="0">
                <a:solidFill>
                  <a:schemeClr val="tx1"/>
                </a:solidFill>
              </a:rPr>
              <a:t>As we saw in Unit 1, to solve literal equations for a specific variable</a:t>
            </a:r>
            <a:r>
              <a:rPr lang="en-US" sz="2400" dirty="0" smtClean="0">
                <a:solidFill>
                  <a:schemeClr val="tx1"/>
                </a:solidFill>
              </a:rPr>
              <a:t>, we </a:t>
            </a:r>
            <a:r>
              <a:rPr lang="en-US" sz="2400" dirty="0">
                <a:solidFill>
                  <a:schemeClr val="tx1"/>
                </a:solidFill>
              </a:rPr>
              <a:t>follow the same steps as solving equations</a:t>
            </a:r>
            <a:r>
              <a:rPr lang="en-US" sz="2400" dirty="0" smtClean="0">
                <a:solidFill>
                  <a:schemeClr val="tx1"/>
                </a:solidFill>
              </a:rPr>
              <a:t>.</a:t>
            </a:r>
          </a:p>
          <a:p>
            <a:pPr lvl="1" algn="l">
              <a:lnSpc>
                <a:spcPct val="150000"/>
              </a:lnSpc>
              <a:defRPr/>
            </a:pPr>
            <a:r>
              <a:rPr lang="en-US" sz="2400" dirty="0">
                <a:solidFill>
                  <a:srgbClr val="000000"/>
                </a:solidFill>
              </a:rPr>
              <a:t>In this equation, we could </a:t>
            </a:r>
            <a:r>
              <a:rPr lang="en-US" sz="2400" dirty="0" smtClean="0">
                <a:solidFill>
                  <a:srgbClr val="000000"/>
                </a:solidFill>
              </a:rPr>
              <a:t>distribute      over </a:t>
            </a:r>
            <a:r>
              <a:rPr lang="en-US" sz="2400" i="1" dirty="0">
                <a:solidFill>
                  <a:srgbClr val="000000"/>
                </a:solidFill>
              </a:rPr>
              <a:t>b</a:t>
            </a:r>
            <a:r>
              <a:rPr lang="en-US" sz="2400" baseline="-25000" dirty="0">
                <a:solidFill>
                  <a:srgbClr val="000000"/>
                </a:solidFill>
              </a:rPr>
              <a:t>1</a:t>
            </a:r>
            <a:r>
              <a:rPr lang="en-US" sz="2400" i="1" dirty="0">
                <a:solidFill>
                  <a:srgbClr val="000000"/>
                </a:solidFill>
              </a:rPr>
              <a:t> </a:t>
            </a:r>
            <a:r>
              <a:rPr lang="en-US" sz="2400" dirty="0">
                <a:solidFill>
                  <a:srgbClr val="000000"/>
                </a:solidFill>
              </a:rPr>
              <a:t>+ </a:t>
            </a:r>
            <a:r>
              <a:rPr lang="en-US" sz="2400" i="1" dirty="0">
                <a:solidFill>
                  <a:srgbClr val="000000"/>
                </a:solidFill>
              </a:rPr>
              <a:t>b</a:t>
            </a:r>
            <a:r>
              <a:rPr lang="en-US" sz="2400" baseline="-25000" dirty="0">
                <a:solidFill>
                  <a:srgbClr val="000000"/>
                </a:solidFill>
              </a:rPr>
              <a:t>2</a:t>
            </a:r>
            <a:r>
              <a:rPr lang="en-US" sz="2400" dirty="0">
                <a:solidFill>
                  <a:srgbClr val="000000"/>
                </a:solidFill>
              </a:rPr>
              <a:t>, but this may </a:t>
            </a:r>
            <a:r>
              <a:rPr lang="en-US" sz="2400" dirty="0" smtClean="0">
                <a:solidFill>
                  <a:srgbClr val="000000"/>
                </a:solidFill>
              </a:rPr>
              <a:t>cause more </a:t>
            </a:r>
            <a:r>
              <a:rPr lang="en-US" sz="2400" dirty="0">
                <a:solidFill>
                  <a:srgbClr val="000000"/>
                </a:solidFill>
              </a:rPr>
              <a:t>work for us. Instead, let’s get rid of the fraction. Multiply </a:t>
            </a:r>
            <a:r>
              <a:rPr lang="en-US" sz="2400" dirty="0" smtClean="0">
                <a:solidFill>
                  <a:srgbClr val="000000"/>
                </a:solidFill>
              </a:rPr>
              <a:t>both sides </a:t>
            </a:r>
            <a:r>
              <a:rPr lang="en-US" sz="2400" dirty="0">
                <a:solidFill>
                  <a:srgbClr val="000000"/>
                </a:solidFill>
              </a:rPr>
              <a:t>of the equation by the inverse </a:t>
            </a:r>
            <a:r>
              <a:rPr lang="en-US" sz="2400" dirty="0" smtClean="0">
                <a:solidFill>
                  <a:srgbClr val="000000"/>
                </a:solidFill>
              </a:rPr>
              <a:t>of     , </a:t>
            </a:r>
            <a:r>
              <a:rPr lang="en-US" sz="2400" dirty="0">
                <a:solidFill>
                  <a:srgbClr val="000000"/>
                </a:solidFill>
              </a:rPr>
              <a:t>or 2.</a:t>
            </a:r>
            <a:endParaRPr lang="en-US" sz="2400" b="1" dirty="0">
              <a:solidFill>
                <a:srgbClr val="000000"/>
              </a:solidFill>
            </a:endParaRPr>
          </a:p>
          <a:p>
            <a:pPr lvl="1" algn="l">
              <a:defRPr/>
            </a:pPr>
            <a:endParaRPr lang="en-US" sz="2400" b="1" dirty="0">
              <a:solidFill>
                <a:schemeClr val="tx1"/>
              </a:solidFill>
            </a:endParaRPr>
          </a:p>
        </p:txBody>
      </p:sp>
      <p:sp>
        <p:nvSpPr>
          <p:cNvPr id="45058"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5614E78-C175-6141-A926-70F96984199F}" type="slidenum">
              <a:rPr lang="en-US" sz="1800">
                <a:solidFill>
                  <a:srgbClr val="000000"/>
                </a:solidFill>
                <a:latin typeface="Arial"/>
                <a:cs typeface="Arial"/>
              </a:rPr>
              <a:pPr eaLnBrk="1" hangingPunct="1"/>
              <a:t>16</a:t>
            </a:fld>
            <a:endParaRPr lang="en-US" sz="1800" dirty="0">
              <a:solidFill>
                <a:srgbClr val="000000"/>
              </a:solidFill>
              <a:latin typeface="Arial"/>
              <a:cs typeface="Arial"/>
            </a:endParaRPr>
          </a:p>
        </p:txBody>
      </p:sp>
      <p:sp>
        <p:nvSpPr>
          <p:cNvPr id="45059"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2.1.2: Solving Linear Equations</a:t>
            </a:r>
          </a:p>
        </p:txBody>
      </p:sp>
      <p:graphicFrame>
        <p:nvGraphicFramePr>
          <p:cNvPr id="45060" name="Object 1"/>
          <p:cNvGraphicFramePr>
            <a:graphicFrameLocks noChangeAspect="1"/>
          </p:cNvGraphicFramePr>
          <p:nvPr>
            <p:extLst>
              <p:ext uri="{D42A27DB-BD31-4B8C-83A1-F6EECF244321}">
                <p14:modId xmlns:p14="http://schemas.microsoft.com/office/powerpoint/2010/main" val="634450599"/>
              </p:ext>
            </p:extLst>
          </p:nvPr>
        </p:nvGraphicFramePr>
        <p:xfrm>
          <a:off x="6049537" y="3063166"/>
          <a:ext cx="228600" cy="800100"/>
        </p:xfrm>
        <a:graphic>
          <a:graphicData uri="http://schemas.openxmlformats.org/presentationml/2006/ole">
            <mc:AlternateContent xmlns:mc="http://schemas.openxmlformats.org/markup-compatibility/2006">
              <mc:Choice xmlns:v="urn:schemas-microsoft-com:vml" Requires="v">
                <p:oleObj spid="_x0000_s45076" name="Equation" r:id="rId3" imgW="228600" imgH="800100" progId="Equation.DSMT4">
                  <p:embed/>
                </p:oleObj>
              </mc:Choice>
              <mc:Fallback>
                <p:oleObj name="Equation" r:id="rId3" imgW="228600" imgH="800100" progId="Equation.DSMT4">
                  <p:embed/>
                  <p:pic>
                    <p:nvPicPr>
                      <p:cNvPr id="0" name="Object 1"/>
                      <p:cNvPicPr>
                        <a:picLocks noChangeAspect="1" noChangeArrowheads="1"/>
                      </p:cNvPicPr>
                      <p:nvPr/>
                    </p:nvPicPr>
                    <p:blipFill>
                      <a:blip r:embed="rId4"/>
                      <a:srcRect/>
                      <a:stretch>
                        <a:fillRect/>
                      </a:stretch>
                    </p:blipFill>
                    <p:spPr bwMode="auto">
                      <a:xfrm>
                        <a:off x="6049537" y="3063166"/>
                        <a:ext cx="2286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5061" name="Object 1"/>
          <p:cNvGraphicFramePr>
            <a:graphicFrameLocks noChangeAspect="1"/>
          </p:cNvGraphicFramePr>
          <p:nvPr>
            <p:extLst>
              <p:ext uri="{D42A27DB-BD31-4B8C-83A1-F6EECF244321}">
                <p14:modId xmlns:p14="http://schemas.microsoft.com/office/powerpoint/2010/main" val="4136329639"/>
              </p:ext>
            </p:extLst>
          </p:nvPr>
        </p:nvGraphicFramePr>
        <p:xfrm>
          <a:off x="4787046" y="4732338"/>
          <a:ext cx="228600" cy="800100"/>
        </p:xfrm>
        <a:graphic>
          <a:graphicData uri="http://schemas.openxmlformats.org/presentationml/2006/ole">
            <mc:AlternateContent xmlns:mc="http://schemas.openxmlformats.org/markup-compatibility/2006">
              <mc:Choice xmlns:v="urn:schemas-microsoft-com:vml" Requires="v">
                <p:oleObj spid="_x0000_s45077" name="Equation" r:id="rId5" imgW="228600" imgH="800100" progId="Equation.DSMT4">
                  <p:embed/>
                </p:oleObj>
              </mc:Choice>
              <mc:Fallback>
                <p:oleObj name="Equation" r:id="rId5" imgW="228600" imgH="800100" progId="Equation.DSMT4">
                  <p:embed/>
                  <p:pic>
                    <p:nvPicPr>
                      <p:cNvPr id="0" name="Object 1"/>
                      <p:cNvPicPr>
                        <a:picLocks noChangeAspect="1" noChangeArrowheads="1"/>
                      </p:cNvPicPr>
                      <p:nvPr/>
                    </p:nvPicPr>
                    <p:blipFill>
                      <a:blip r:embed="rId6"/>
                      <a:srcRect/>
                      <a:stretch>
                        <a:fillRect/>
                      </a:stretch>
                    </p:blipFill>
                    <p:spPr bwMode="auto">
                      <a:xfrm>
                        <a:off x="4787046" y="4732338"/>
                        <a:ext cx="2286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ubtitle 1"/>
          <p:cNvSpPr>
            <a:spLocks noGrp="1"/>
          </p:cNvSpPr>
          <p:nvPr>
            <p:ph type="subTitle" idx="1"/>
          </p:nvPr>
        </p:nvSpPr>
        <p:spPr>
          <a:xfrm>
            <a:off x="641350" y="641350"/>
            <a:ext cx="7854950" cy="4997450"/>
          </a:xfrm>
        </p:spPr>
        <p:txBody>
          <a:bodyPr/>
          <a:lstStyle/>
          <a:p>
            <a:pPr algn="l" eaLnBrk="1" hangingPunct="1"/>
            <a:r>
              <a:rPr lang="en-US" sz="2800" b="1" dirty="0">
                <a:cs typeface="MS PGothic" charset="0"/>
              </a:rPr>
              <a:t>Guided Practice:</a:t>
            </a:r>
            <a:r>
              <a:rPr lang="en-US" sz="2800" b="1" dirty="0">
                <a:solidFill>
                  <a:srgbClr val="000090"/>
                </a:solidFill>
                <a:cs typeface="MS PGothic" charset="0"/>
              </a:rPr>
              <a:t> Example 5, </a:t>
            </a:r>
            <a:r>
              <a:rPr lang="en-US" sz="2800" b="1" i="1" dirty="0">
                <a:solidFill>
                  <a:srgbClr val="000090"/>
                </a:solidFill>
                <a:cs typeface="MS PGothic" charset="0"/>
              </a:rPr>
              <a:t>continued</a:t>
            </a:r>
            <a:endParaRPr lang="en-US" sz="2800" b="1" dirty="0">
              <a:solidFill>
                <a:srgbClr val="000090"/>
              </a:solidFill>
              <a:cs typeface="MS PGothic" charset="0"/>
            </a:endParaRPr>
          </a:p>
        </p:txBody>
      </p:sp>
      <p:sp>
        <p:nvSpPr>
          <p:cNvPr id="46082" name="Text Placeholder 2"/>
          <p:cNvSpPr>
            <a:spLocks noGrp="1"/>
          </p:cNvSpPr>
          <p:nvPr>
            <p:ph type="body" sz="quarter" idx="10"/>
          </p:nvPr>
        </p:nvSpPr>
        <p:spPr>
          <a:xfrm>
            <a:off x="1016000" y="6249988"/>
            <a:ext cx="5530850" cy="265112"/>
          </a:xfrm>
        </p:spPr>
        <p:txBody>
          <a:bodyPr/>
          <a:lstStyle/>
          <a:p>
            <a:pPr>
              <a:spcBef>
                <a:spcPct val="0"/>
              </a:spcBef>
            </a:pPr>
            <a:r>
              <a:rPr lang="en-US" dirty="0"/>
              <a:t>2.1.2: Solving Linear Equations</a:t>
            </a:r>
          </a:p>
        </p:txBody>
      </p:sp>
      <p:sp>
        <p:nvSpPr>
          <p:cNvPr id="46083"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EE8F2B-8C63-2846-964F-F66A36D80901}" type="slidenum">
              <a:rPr lang="en-US" sz="1800">
                <a:solidFill>
                  <a:srgbClr val="000000"/>
                </a:solidFill>
                <a:latin typeface="Arial"/>
                <a:cs typeface="Arial"/>
              </a:rPr>
              <a:pPr eaLnBrk="1" hangingPunct="1"/>
              <a:t>17</a:t>
            </a:fld>
            <a:endParaRPr lang="en-US" sz="1800" dirty="0">
              <a:solidFill>
                <a:srgbClr val="000000"/>
              </a:solidFill>
              <a:latin typeface="Arial"/>
              <a:cs typeface="Arial"/>
            </a:endParaRPr>
          </a:p>
        </p:txBody>
      </p:sp>
      <p:graphicFrame>
        <p:nvGraphicFramePr>
          <p:cNvPr id="46084" name="Object 1"/>
          <p:cNvGraphicFramePr>
            <a:graphicFrameLocks noChangeAspect="1"/>
          </p:cNvGraphicFramePr>
          <p:nvPr>
            <p:extLst>
              <p:ext uri="{D42A27DB-BD31-4B8C-83A1-F6EECF244321}">
                <p14:modId xmlns:p14="http://schemas.microsoft.com/office/powerpoint/2010/main" val="1106311895"/>
              </p:ext>
            </p:extLst>
          </p:nvPr>
        </p:nvGraphicFramePr>
        <p:xfrm>
          <a:off x="1014413" y="1223963"/>
          <a:ext cx="2654300" cy="2146300"/>
        </p:xfrm>
        <a:graphic>
          <a:graphicData uri="http://schemas.openxmlformats.org/presentationml/2006/ole">
            <mc:AlternateContent xmlns:mc="http://schemas.openxmlformats.org/markup-compatibility/2006">
              <mc:Choice xmlns:v="urn:schemas-microsoft-com:vml" Requires="v">
                <p:oleObj spid="_x0000_s46094" name="Equation" r:id="rId3" imgW="2654300" imgH="2146300" progId="Equation.DSMT4">
                  <p:embed/>
                </p:oleObj>
              </mc:Choice>
              <mc:Fallback>
                <p:oleObj name="Equation" r:id="rId3" imgW="2654300" imgH="2146300" progId="Equation.DSMT4">
                  <p:embed/>
                  <p:pic>
                    <p:nvPicPr>
                      <p:cNvPr id="0" name="Object 1"/>
                      <p:cNvPicPr>
                        <a:picLocks noChangeAspect="1" noChangeArrowheads="1"/>
                      </p:cNvPicPr>
                      <p:nvPr/>
                    </p:nvPicPr>
                    <p:blipFill>
                      <a:blip r:embed="rId4"/>
                      <a:srcRect/>
                      <a:stretch>
                        <a:fillRect/>
                      </a:stretch>
                    </p:blipFill>
                    <p:spPr bwMode="auto">
                      <a:xfrm>
                        <a:off x="1014413" y="1223963"/>
                        <a:ext cx="2654300" cy="214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algn="l">
              <a:defRPr/>
            </a:pPr>
            <a:r>
              <a:rPr lang="en-US" sz="2800" b="1" dirty="0">
                <a:ea typeface="MS PGothic" charset="0"/>
                <a:cs typeface="MS PGothic" charset="0"/>
              </a:rPr>
              <a:t>Guided Practice:</a:t>
            </a:r>
            <a:r>
              <a:rPr lang="en-US" sz="2800" b="1" dirty="0">
                <a:solidFill>
                  <a:srgbClr val="000090"/>
                </a:solidFill>
                <a:ea typeface="MS PGothic" charset="0"/>
                <a:cs typeface="MS PGothic" charset="0"/>
              </a:rPr>
              <a:t> Example 5,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pPr marL="457200" indent="-457200" algn="l">
              <a:buFont typeface="+mj-lt"/>
              <a:buAutoNum type="arabicPeriod" startAt="2"/>
              <a:defRPr/>
            </a:pPr>
            <a:r>
              <a:rPr lang="en-US" sz="2800" b="1" dirty="0" smtClean="0">
                <a:solidFill>
                  <a:srgbClr val="660066"/>
                </a:solidFill>
              </a:rPr>
              <a:t> Again</a:t>
            </a:r>
            <a:r>
              <a:rPr lang="en-US" sz="2800" b="1" dirty="0">
                <a:solidFill>
                  <a:srgbClr val="660066"/>
                </a:solidFill>
              </a:rPr>
              <a:t>, you could distribute </a:t>
            </a:r>
            <a:r>
              <a:rPr lang="en-US" sz="2800" b="1" i="1" dirty="0">
                <a:solidFill>
                  <a:srgbClr val="660066"/>
                </a:solidFill>
              </a:rPr>
              <a:t>h </a:t>
            </a:r>
            <a:r>
              <a:rPr lang="en-US" sz="2800" b="1" dirty="0">
                <a:solidFill>
                  <a:srgbClr val="660066"/>
                </a:solidFill>
              </a:rPr>
              <a:t>over </a:t>
            </a:r>
            <a:r>
              <a:rPr lang="en-US" sz="2800" b="1" i="1" dirty="0">
                <a:solidFill>
                  <a:srgbClr val="660066"/>
                </a:solidFill>
              </a:rPr>
              <a:t>b</a:t>
            </a:r>
            <a:r>
              <a:rPr lang="en-US" sz="2800" b="1" baseline="-25000" dirty="0">
                <a:solidFill>
                  <a:srgbClr val="660066"/>
                </a:solidFill>
              </a:rPr>
              <a:t>1</a:t>
            </a:r>
            <a:r>
              <a:rPr lang="en-US" sz="2800" b="1" i="1" dirty="0">
                <a:solidFill>
                  <a:srgbClr val="660066"/>
                </a:solidFill>
              </a:rPr>
              <a:t> </a:t>
            </a:r>
            <a:r>
              <a:rPr lang="en-US" sz="2800" b="1" dirty="0">
                <a:solidFill>
                  <a:srgbClr val="660066"/>
                </a:solidFill>
              </a:rPr>
              <a:t>+ </a:t>
            </a:r>
            <a:r>
              <a:rPr lang="en-US" sz="2800" b="1" i="1" dirty="0">
                <a:solidFill>
                  <a:srgbClr val="660066"/>
                </a:solidFill>
              </a:rPr>
              <a:t>b</a:t>
            </a:r>
            <a:r>
              <a:rPr lang="en-US" sz="2800" b="1" baseline="-25000" dirty="0">
                <a:solidFill>
                  <a:srgbClr val="660066"/>
                </a:solidFill>
              </a:rPr>
              <a:t>2</a:t>
            </a:r>
            <a:r>
              <a:rPr lang="en-US" sz="2800" b="1" dirty="0">
                <a:solidFill>
                  <a:srgbClr val="660066"/>
                </a:solidFill>
              </a:rPr>
              <a:t>, but it’s more efficient </a:t>
            </a:r>
            <a:r>
              <a:rPr lang="en-US" sz="2800" b="1" dirty="0" smtClean="0">
                <a:solidFill>
                  <a:srgbClr val="660066"/>
                </a:solidFill>
              </a:rPr>
              <a:t>to divide </a:t>
            </a:r>
            <a:r>
              <a:rPr lang="en-US" sz="2800" b="1" dirty="0">
                <a:solidFill>
                  <a:srgbClr val="660066"/>
                </a:solidFill>
              </a:rPr>
              <a:t>both sides of the equation by </a:t>
            </a:r>
            <a:r>
              <a:rPr lang="en-US" sz="2800" b="1" i="1" dirty="0">
                <a:solidFill>
                  <a:srgbClr val="660066"/>
                </a:solidFill>
              </a:rPr>
              <a:t>h</a:t>
            </a:r>
            <a:r>
              <a:rPr lang="en-US" sz="2800" b="1" dirty="0">
                <a:solidFill>
                  <a:srgbClr val="660066"/>
                </a:solidFill>
              </a:rPr>
              <a:t>.</a:t>
            </a:r>
          </a:p>
        </p:txBody>
      </p:sp>
      <p:sp>
        <p:nvSpPr>
          <p:cNvPr id="47106" name="Text Placeholder 2"/>
          <p:cNvSpPr>
            <a:spLocks noGrp="1"/>
          </p:cNvSpPr>
          <p:nvPr>
            <p:ph type="body" sz="quarter" idx="10"/>
          </p:nvPr>
        </p:nvSpPr>
        <p:spPr>
          <a:xfrm>
            <a:off x="1016000" y="6249988"/>
            <a:ext cx="5530850" cy="265112"/>
          </a:xfrm>
        </p:spPr>
        <p:txBody>
          <a:bodyPr/>
          <a:lstStyle/>
          <a:p>
            <a:pPr>
              <a:spcBef>
                <a:spcPct val="0"/>
              </a:spcBef>
            </a:pPr>
            <a:r>
              <a:rPr lang="en-US" dirty="0"/>
              <a:t>2.1.2: Solving Linear Equations</a:t>
            </a:r>
          </a:p>
        </p:txBody>
      </p:sp>
      <p:sp>
        <p:nvSpPr>
          <p:cNvPr id="47107"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7232820C-50B9-B141-936E-F6393ABE55A9}" type="slidenum">
              <a:rPr lang="en-US" sz="1800">
                <a:solidFill>
                  <a:srgbClr val="000000"/>
                </a:solidFill>
                <a:latin typeface="Arial"/>
                <a:cs typeface="Arial"/>
              </a:rPr>
              <a:pPr eaLnBrk="1" hangingPunct="1"/>
              <a:t>18</a:t>
            </a:fld>
            <a:endParaRPr lang="en-US" sz="1800" dirty="0">
              <a:solidFill>
                <a:srgbClr val="000000"/>
              </a:solidFill>
              <a:latin typeface="Arial"/>
              <a:cs typeface="Arial"/>
            </a:endParaRPr>
          </a:p>
        </p:txBody>
      </p:sp>
      <p:graphicFrame>
        <p:nvGraphicFramePr>
          <p:cNvPr id="47108" name="Object 4"/>
          <p:cNvGraphicFramePr>
            <a:graphicFrameLocks noChangeAspect="1"/>
          </p:cNvGraphicFramePr>
          <p:nvPr>
            <p:extLst>
              <p:ext uri="{D42A27DB-BD31-4B8C-83A1-F6EECF244321}">
                <p14:modId xmlns:p14="http://schemas.microsoft.com/office/powerpoint/2010/main" val="3511702047"/>
              </p:ext>
            </p:extLst>
          </p:nvPr>
        </p:nvGraphicFramePr>
        <p:xfrm>
          <a:off x="1279525" y="2563813"/>
          <a:ext cx="1892300" cy="2146300"/>
        </p:xfrm>
        <a:graphic>
          <a:graphicData uri="http://schemas.openxmlformats.org/presentationml/2006/ole">
            <mc:AlternateContent xmlns:mc="http://schemas.openxmlformats.org/markup-compatibility/2006">
              <mc:Choice xmlns:v="urn:schemas-microsoft-com:vml" Requires="v">
                <p:oleObj spid="_x0000_s47118" name="Equation" r:id="rId3" imgW="1892300" imgH="2146300" progId="Equation.DSMT4">
                  <p:embed/>
                </p:oleObj>
              </mc:Choice>
              <mc:Fallback>
                <p:oleObj name="Equation" r:id="rId3" imgW="1892300" imgH="2146300" progId="Equation.DSMT4">
                  <p:embed/>
                  <p:pic>
                    <p:nvPicPr>
                      <p:cNvPr id="0" name="Object 4"/>
                      <p:cNvPicPr>
                        <a:picLocks noChangeAspect="1" noChangeArrowheads="1"/>
                      </p:cNvPicPr>
                      <p:nvPr/>
                    </p:nvPicPr>
                    <p:blipFill>
                      <a:blip r:embed="rId4"/>
                      <a:srcRect/>
                      <a:stretch>
                        <a:fillRect/>
                      </a:stretch>
                    </p:blipFill>
                    <p:spPr bwMode="auto">
                      <a:xfrm>
                        <a:off x="1279525" y="2563813"/>
                        <a:ext cx="1892300" cy="214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algn="l">
              <a:defRPr/>
            </a:pPr>
            <a:r>
              <a:rPr lang="en-US" sz="2800" b="1" dirty="0">
                <a:ea typeface="MS PGothic" charset="0"/>
                <a:cs typeface="MS PGothic" charset="0"/>
              </a:rPr>
              <a:t>Guided Practice:</a:t>
            </a:r>
            <a:r>
              <a:rPr lang="en-US" sz="2800" b="1" dirty="0">
                <a:solidFill>
                  <a:srgbClr val="000090"/>
                </a:solidFill>
                <a:ea typeface="MS PGothic" charset="0"/>
                <a:cs typeface="MS PGothic" charset="0"/>
              </a:rPr>
              <a:t> Example 5,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pPr marL="512064" indent="-557784" algn="l">
              <a:buFont typeface="+mj-lt"/>
              <a:buAutoNum type="arabicPeriod" startAt="3"/>
              <a:defRPr/>
            </a:pPr>
            <a:r>
              <a:rPr lang="en-US" sz="2800" b="1" dirty="0">
                <a:solidFill>
                  <a:srgbClr val="660066"/>
                </a:solidFill>
              </a:rPr>
              <a:t>Finally, to solve the equation for </a:t>
            </a:r>
            <a:r>
              <a:rPr lang="en-US" sz="2800" b="1" i="1" dirty="0">
                <a:solidFill>
                  <a:srgbClr val="660066"/>
                </a:solidFill>
              </a:rPr>
              <a:t>b</a:t>
            </a:r>
            <a:r>
              <a:rPr lang="en-US" sz="2800" b="1" baseline="-25000" dirty="0">
                <a:solidFill>
                  <a:srgbClr val="660066"/>
                </a:solidFill>
              </a:rPr>
              <a:t>1</a:t>
            </a:r>
            <a:r>
              <a:rPr lang="en-US" sz="2800" b="1" dirty="0">
                <a:solidFill>
                  <a:srgbClr val="660066"/>
                </a:solidFill>
              </a:rPr>
              <a:t>, subtract </a:t>
            </a:r>
            <a:r>
              <a:rPr lang="en-US" sz="2800" b="1" i="1" dirty="0">
                <a:solidFill>
                  <a:srgbClr val="660066"/>
                </a:solidFill>
              </a:rPr>
              <a:t>b</a:t>
            </a:r>
            <a:r>
              <a:rPr lang="en-US" sz="2800" b="1" baseline="-25000" dirty="0">
                <a:solidFill>
                  <a:srgbClr val="660066"/>
                </a:solidFill>
              </a:rPr>
              <a:t>2</a:t>
            </a:r>
            <a:r>
              <a:rPr lang="en-US" sz="2800" b="1" dirty="0">
                <a:solidFill>
                  <a:srgbClr val="660066"/>
                </a:solidFill>
              </a:rPr>
              <a:t> from both expressions </a:t>
            </a:r>
            <a:r>
              <a:rPr lang="en-US" sz="2800" b="1" dirty="0" smtClean="0">
                <a:solidFill>
                  <a:srgbClr val="660066"/>
                </a:solidFill>
              </a:rPr>
              <a:t>of the </a:t>
            </a:r>
            <a:r>
              <a:rPr lang="en-US" sz="2800" b="1" dirty="0">
                <a:solidFill>
                  <a:srgbClr val="660066"/>
                </a:solidFill>
              </a:rPr>
              <a:t>equation</a:t>
            </a:r>
            <a:r>
              <a:rPr lang="en-US" sz="2800" b="1" dirty="0" smtClean="0">
                <a:solidFill>
                  <a:srgbClr val="660066"/>
                </a:solidFill>
              </a:rPr>
              <a:t>.</a:t>
            </a:r>
            <a:endParaRPr lang="en-US" sz="2800" b="1" dirty="0">
              <a:solidFill>
                <a:srgbClr val="660066"/>
              </a:solidFill>
            </a:endParaRPr>
          </a:p>
        </p:txBody>
      </p:sp>
      <p:sp>
        <p:nvSpPr>
          <p:cNvPr id="48130" name="Text Placeholder 2"/>
          <p:cNvSpPr>
            <a:spLocks noGrp="1"/>
          </p:cNvSpPr>
          <p:nvPr>
            <p:ph type="body" sz="quarter" idx="10"/>
          </p:nvPr>
        </p:nvSpPr>
        <p:spPr>
          <a:xfrm>
            <a:off x="1016000" y="6249988"/>
            <a:ext cx="5530850" cy="265112"/>
          </a:xfrm>
        </p:spPr>
        <p:txBody>
          <a:bodyPr/>
          <a:lstStyle/>
          <a:p>
            <a:pPr>
              <a:spcBef>
                <a:spcPct val="0"/>
              </a:spcBef>
            </a:pPr>
            <a:r>
              <a:rPr lang="en-US" dirty="0"/>
              <a:t>2.1.2: Solving Linear Equations</a:t>
            </a:r>
          </a:p>
        </p:txBody>
      </p:sp>
      <p:sp>
        <p:nvSpPr>
          <p:cNvPr id="48131"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8E9A0EB-66AC-804E-9F39-821B872DB2EF}" type="slidenum">
              <a:rPr lang="en-US" sz="1800">
                <a:solidFill>
                  <a:srgbClr val="000000"/>
                </a:solidFill>
                <a:latin typeface="Arial"/>
                <a:cs typeface="Arial"/>
              </a:rPr>
              <a:pPr eaLnBrk="1" hangingPunct="1"/>
              <a:t>19</a:t>
            </a:fld>
            <a:endParaRPr lang="en-US" sz="1800" dirty="0">
              <a:solidFill>
                <a:srgbClr val="000000"/>
              </a:solidFill>
              <a:latin typeface="Arial"/>
              <a:cs typeface="Arial"/>
            </a:endParaRPr>
          </a:p>
        </p:txBody>
      </p:sp>
      <p:graphicFrame>
        <p:nvGraphicFramePr>
          <p:cNvPr id="48132" name="Object 4"/>
          <p:cNvGraphicFramePr>
            <a:graphicFrameLocks noChangeAspect="1"/>
          </p:cNvGraphicFramePr>
          <p:nvPr>
            <p:extLst>
              <p:ext uri="{D42A27DB-BD31-4B8C-83A1-F6EECF244321}">
                <p14:modId xmlns:p14="http://schemas.microsoft.com/office/powerpoint/2010/main" val="2920028104"/>
              </p:ext>
            </p:extLst>
          </p:nvPr>
        </p:nvGraphicFramePr>
        <p:xfrm>
          <a:off x="1493444" y="2668588"/>
          <a:ext cx="1790700" cy="2171700"/>
        </p:xfrm>
        <a:graphic>
          <a:graphicData uri="http://schemas.openxmlformats.org/presentationml/2006/ole">
            <mc:AlternateContent xmlns:mc="http://schemas.openxmlformats.org/markup-compatibility/2006">
              <mc:Choice xmlns:v="urn:schemas-microsoft-com:vml" Requires="v">
                <p:oleObj spid="_x0000_s48142" name="Equation" r:id="rId3" imgW="1790700" imgH="2171700" progId="Equation.DSMT4">
                  <p:embed/>
                </p:oleObj>
              </mc:Choice>
              <mc:Fallback>
                <p:oleObj name="Equation" r:id="rId3" imgW="1790700" imgH="2171700" progId="Equation.DSMT4">
                  <p:embed/>
                  <p:pic>
                    <p:nvPicPr>
                      <p:cNvPr id="0" name="Object 4"/>
                      <p:cNvPicPr>
                        <a:picLocks noChangeAspect="1" noChangeArrowheads="1"/>
                      </p:cNvPicPr>
                      <p:nvPr/>
                    </p:nvPicPr>
                    <p:blipFill>
                      <a:blip r:embed="rId4"/>
                      <a:srcRect/>
                      <a:stretch>
                        <a:fillRect/>
                      </a:stretch>
                    </p:blipFill>
                    <p:spPr bwMode="auto">
                      <a:xfrm>
                        <a:off x="1493444" y="2668588"/>
                        <a:ext cx="1790700"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980363" cy="4997450"/>
          </a:xfrm>
        </p:spPr>
        <p:txBody>
          <a:bodyPr rtlCol="0"/>
          <a:lstStyle/>
          <a:p>
            <a:pPr algn="l"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lgn="l">
              <a:spcAft>
                <a:spcPts val="1200"/>
              </a:spcAft>
              <a:buFont typeface="Arial"/>
              <a:buChar char="•"/>
              <a:defRPr/>
            </a:pPr>
            <a:r>
              <a:rPr lang="en-US" dirty="0"/>
              <a:t>When solving equations, first take a look at the expressions on either side of the equal sign</a:t>
            </a:r>
            <a:r>
              <a:rPr lang="en-US" dirty="0" smtClean="0"/>
              <a:t>.</a:t>
            </a:r>
          </a:p>
          <a:p>
            <a:pPr marL="342900" indent="-342900" algn="l">
              <a:spcAft>
                <a:spcPts val="1200"/>
              </a:spcAft>
              <a:buFont typeface="Arial"/>
              <a:buChar char="•"/>
              <a:defRPr/>
            </a:pPr>
            <a:r>
              <a:rPr lang="en-US" dirty="0"/>
              <a:t>You may need to simplify one or both expressions before you can solve for the unknown</a:t>
            </a:r>
            <a:r>
              <a:rPr lang="en-US" dirty="0" smtClean="0"/>
              <a:t>. Sometimes </a:t>
            </a:r>
            <a:r>
              <a:rPr lang="en-US" dirty="0"/>
              <a:t>you may need to combine like terms by using the associative, commutative, </a:t>
            </a:r>
            <a:r>
              <a:rPr lang="en-US" dirty="0" smtClean="0"/>
              <a:t>or distributive </a:t>
            </a:r>
            <a:r>
              <a:rPr lang="en-US" dirty="0"/>
              <a:t>properties</a:t>
            </a:r>
            <a:r>
              <a:rPr lang="en-US" dirty="0" smtClean="0"/>
              <a:t>.</a:t>
            </a:r>
          </a:p>
          <a:p>
            <a:pPr marL="342900" indent="-342900" algn="l">
              <a:buFont typeface="Arial"/>
              <a:buChar char="•"/>
              <a:defRPr/>
            </a:pPr>
            <a:r>
              <a:rPr lang="en-US" dirty="0"/>
              <a:t>Pay special attention if the same variable appears on either side of the equal sign.</a:t>
            </a:r>
            <a:endParaRPr lang="en-US" dirty="0">
              <a:ea typeface="+mn-ea"/>
            </a:endParaRPr>
          </a:p>
        </p:txBody>
      </p:sp>
      <p:sp>
        <p:nvSpPr>
          <p:cNvPr id="17410"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30D9062E-D4FE-E94E-80AC-A4CBF2D3575D}" type="slidenum">
              <a:rPr lang="en-US" sz="1800">
                <a:solidFill>
                  <a:srgbClr val="000000"/>
                </a:solidFill>
                <a:latin typeface="Arial"/>
                <a:cs typeface="Arial"/>
              </a:rPr>
              <a:pPr eaLnBrk="1" hangingPunct="1"/>
              <a:t>2</a:t>
            </a:fld>
            <a:endParaRPr lang="en-US" sz="1800" dirty="0">
              <a:solidFill>
                <a:srgbClr val="000000"/>
              </a:solidFill>
              <a:latin typeface="Arial"/>
              <a:cs typeface="Arial"/>
            </a:endParaRPr>
          </a:p>
        </p:txBody>
      </p:sp>
      <p:sp>
        <p:nvSpPr>
          <p:cNvPr id="17411" name="Text Placeholder 3"/>
          <p:cNvSpPr>
            <a:spLocks noGrp="1"/>
          </p:cNvSpPr>
          <p:nvPr>
            <p:ph type="body" sz="quarter" idx="10"/>
          </p:nvPr>
        </p:nvSpPr>
        <p:spPr>
          <a:xfrm>
            <a:off x="1016000" y="6246813"/>
            <a:ext cx="5530850" cy="265112"/>
          </a:xfrm>
        </p:spPr>
        <p:txBody>
          <a:bodyPr/>
          <a:lstStyle/>
          <a:p>
            <a:pPr eaLnBrk="1" hangingPunct="1">
              <a:spcBef>
                <a:spcPct val="0"/>
              </a:spcBef>
            </a:pPr>
            <a:r>
              <a:rPr lang="en-US" dirty="0">
                <a:cs typeface="MS PGothic" charset="0"/>
              </a:rPr>
              <a:t>2.1.2: Solving Linear Equations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algn="l">
              <a:defRPr/>
            </a:pPr>
            <a:r>
              <a:rPr lang="en-US" sz="2800" b="1" dirty="0">
                <a:ea typeface="MS PGothic" charset="0"/>
                <a:cs typeface="MS PGothic" charset="0"/>
              </a:rPr>
              <a:t>Guided Practice:</a:t>
            </a:r>
            <a:r>
              <a:rPr lang="en-US" sz="2800" b="1" dirty="0">
                <a:solidFill>
                  <a:srgbClr val="000090"/>
                </a:solidFill>
                <a:ea typeface="MS PGothic" charset="0"/>
                <a:cs typeface="MS PGothic" charset="0"/>
              </a:rPr>
              <a:t> Example 5, </a:t>
            </a:r>
            <a:r>
              <a:rPr lang="en-US" sz="2800" b="1" i="1" dirty="0" smtClean="0">
                <a:solidFill>
                  <a:srgbClr val="000090"/>
                </a:solidFill>
                <a:ea typeface="MS PGothic" charset="0"/>
                <a:cs typeface="MS PGothic" charset="0"/>
              </a:rPr>
              <a:t>continued</a:t>
            </a:r>
          </a:p>
          <a:p>
            <a:pPr algn="l">
              <a:lnSpc>
                <a:spcPct val="50000"/>
              </a:lnSpc>
              <a:defRPr/>
            </a:pPr>
            <a:endParaRPr lang="en-US" sz="2800" b="1" dirty="0">
              <a:solidFill>
                <a:srgbClr val="000090"/>
              </a:solidFill>
              <a:ea typeface="MS PGothic" charset="0"/>
              <a:cs typeface="MS PGothic" charset="0"/>
            </a:endParaRPr>
          </a:p>
          <a:p>
            <a:pPr marL="457200" indent="-457200" algn="l">
              <a:spcAft>
                <a:spcPts val="1200"/>
              </a:spcAft>
              <a:buFont typeface="+mj-lt"/>
              <a:buAutoNum type="arabicPeriod" startAt="4"/>
              <a:defRPr/>
            </a:pPr>
            <a:r>
              <a:rPr lang="en-US" sz="2800" b="1" dirty="0" smtClean="0">
                <a:solidFill>
                  <a:srgbClr val="660066"/>
                </a:solidFill>
              </a:rPr>
              <a:t>The equation                           solved for </a:t>
            </a:r>
            <a:r>
              <a:rPr lang="en-US" sz="2800" b="1" i="1" dirty="0" smtClean="0">
                <a:solidFill>
                  <a:srgbClr val="660066"/>
                </a:solidFill>
              </a:rPr>
              <a:t>b</a:t>
            </a:r>
            <a:r>
              <a:rPr lang="en-US" sz="2800" b="1" baseline="-25000" dirty="0" smtClean="0">
                <a:solidFill>
                  <a:srgbClr val="660066"/>
                </a:solidFill>
              </a:rPr>
              <a:t>1</a:t>
            </a:r>
            <a:r>
              <a:rPr lang="en-US" sz="2800" b="1" i="1" dirty="0" smtClean="0">
                <a:solidFill>
                  <a:srgbClr val="660066"/>
                </a:solidFill>
              </a:rPr>
              <a:t> </a:t>
            </a:r>
            <a:endParaRPr lang="en-US" sz="2800" b="1" i="1" dirty="0" smtClean="0">
              <a:solidFill>
                <a:srgbClr val="660066"/>
              </a:solidFill>
            </a:endParaRPr>
          </a:p>
          <a:p>
            <a:pPr lvl="1" algn="l">
              <a:defRPr/>
            </a:pPr>
            <a:r>
              <a:rPr lang="en-US" b="1" dirty="0" smtClean="0">
                <a:solidFill>
                  <a:srgbClr val="660066"/>
                </a:solidFill>
                <a:cs typeface="Arial"/>
              </a:rPr>
              <a:t>is                    .</a:t>
            </a:r>
          </a:p>
          <a:p>
            <a:pPr marL="457200" indent="-457200" algn="l">
              <a:buFont typeface="+mj-lt"/>
              <a:buAutoNum type="arabicPeriod" startAt="4"/>
              <a:defRPr/>
            </a:pPr>
            <a:endParaRPr lang="en-US" b="1" i="1" dirty="0" smtClean="0">
              <a:solidFill>
                <a:srgbClr val="660066"/>
              </a:solidFill>
            </a:endParaRPr>
          </a:p>
          <a:p>
            <a:pPr lvl="1" algn="l">
              <a:lnSpc>
                <a:spcPct val="140000"/>
              </a:lnSpc>
              <a:defRPr/>
            </a:pPr>
            <a:r>
              <a:rPr lang="en-US" sz="2400" dirty="0" smtClean="0">
                <a:solidFill>
                  <a:schemeClr val="tx1"/>
                </a:solidFill>
                <a:cs typeface="Arial"/>
              </a:rPr>
              <a:t>The </a:t>
            </a:r>
            <a:r>
              <a:rPr lang="en-US" sz="2400" dirty="0">
                <a:solidFill>
                  <a:schemeClr val="tx1"/>
                </a:solidFill>
                <a:cs typeface="Arial"/>
              </a:rPr>
              <a:t>equation can be rewritten as  </a:t>
            </a:r>
            <a:r>
              <a:rPr lang="en-US" sz="2400" dirty="0" smtClean="0">
                <a:solidFill>
                  <a:schemeClr val="tx1"/>
                </a:solidFill>
                <a:cs typeface="Arial"/>
              </a:rPr>
              <a:t>                 using </a:t>
            </a:r>
            <a:r>
              <a:rPr lang="en-US" sz="2400" dirty="0">
                <a:solidFill>
                  <a:schemeClr val="tx1"/>
                </a:solidFill>
                <a:cs typeface="Arial"/>
              </a:rPr>
              <a:t>the </a:t>
            </a:r>
            <a:r>
              <a:rPr lang="en-US" sz="2400" dirty="0" smtClean="0">
                <a:solidFill>
                  <a:schemeClr val="tx1"/>
                </a:solidFill>
                <a:cs typeface="Arial"/>
              </a:rPr>
              <a:t>symmetric </a:t>
            </a:r>
            <a:r>
              <a:rPr lang="en-US" sz="2400" dirty="0">
                <a:solidFill>
                  <a:schemeClr val="tx1"/>
                </a:solidFill>
                <a:cs typeface="Arial"/>
              </a:rPr>
              <a:t>property of </a:t>
            </a:r>
            <a:r>
              <a:rPr lang="en-US" sz="2400" dirty="0" smtClean="0">
                <a:solidFill>
                  <a:schemeClr val="tx1"/>
                </a:solidFill>
                <a:cs typeface="Arial"/>
              </a:rPr>
              <a:t>equality.</a:t>
            </a:r>
            <a:endParaRPr lang="en-US" sz="2400" dirty="0">
              <a:solidFill>
                <a:schemeClr val="tx1"/>
              </a:solidFill>
              <a:cs typeface="Arial"/>
            </a:endParaRPr>
          </a:p>
          <a:p>
            <a:pPr algn="l">
              <a:defRPr/>
            </a:pPr>
            <a:endParaRPr lang="en-US" i="1" dirty="0"/>
          </a:p>
        </p:txBody>
      </p:sp>
      <p:sp>
        <p:nvSpPr>
          <p:cNvPr id="49154" name="Text Placeholder 2"/>
          <p:cNvSpPr>
            <a:spLocks noGrp="1"/>
          </p:cNvSpPr>
          <p:nvPr>
            <p:ph type="body" sz="quarter" idx="10"/>
          </p:nvPr>
        </p:nvSpPr>
        <p:spPr>
          <a:xfrm>
            <a:off x="1016000" y="6249988"/>
            <a:ext cx="5530850" cy="265112"/>
          </a:xfrm>
        </p:spPr>
        <p:txBody>
          <a:bodyPr/>
          <a:lstStyle/>
          <a:p>
            <a:pPr>
              <a:spcBef>
                <a:spcPct val="0"/>
              </a:spcBef>
            </a:pPr>
            <a:r>
              <a:rPr lang="en-US" dirty="0"/>
              <a:t>2.1.2: Solving Linear Equations</a:t>
            </a:r>
          </a:p>
        </p:txBody>
      </p:sp>
      <p:sp>
        <p:nvSpPr>
          <p:cNvPr id="49155"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FB076C7-CCFB-CC4F-A85C-D566D275BB1D}" type="slidenum">
              <a:rPr lang="en-US" sz="1800">
                <a:solidFill>
                  <a:srgbClr val="000000"/>
                </a:solidFill>
                <a:latin typeface="Arial"/>
                <a:cs typeface="Arial"/>
              </a:rPr>
              <a:pPr eaLnBrk="1" hangingPunct="1"/>
              <a:t>20</a:t>
            </a:fld>
            <a:endParaRPr lang="en-US" sz="1800" dirty="0">
              <a:solidFill>
                <a:srgbClr val="000000"/>
              </a:solidFill>
              <a:latin typeface="Arial"/>
              <a:cs typeface="Arial"/>
            </a:endParaRPr>
          </a:p>
        </p:txBody>
      </p:sp>
      <p:graphicFrame>
        <p:nvGraphicFramePr>
          <p:cNvPr id="49156" name="Object 4"/>
          <p:cNvGraphicFramePr>
            <a:graphicFrameLocks noChangeAspect="1"/>
          </p:cNvGraphicFramePr>
          <p:nvPr>
            <p:extLst>
              <p:ext uri="{D42A27DB-BD31-4B8C-83A1-F6EECF244321}">
                <p14:modId xmlns:p14="http://schemas.microsoft.com/office/powerpoint/2010/main" val="2967836233"/>
              </p:ext>
            </p:extLst>
          </p:nvPr>
        </p:nvGraphicFramePr>
        <p:xfrm>
          <a:off x="3442707" y="1203616"/>
          <a:ext cx="2505948" cy="954087"/>
        </p:xfrm>
        <a:graphic>
          <a:graphicData uri="http://schemas.openxmlformats.org/presentationml/2006/ole">
            <mc:AlternateContent xmlns:mc="http://schemas.openxmlformats.org/markup-compatibility/2006">
              <mc:Choice xmlns:v="urn:schemas-microsoft-com:vml" Requires="v">
                <p:oleObj spid="_x0000_s49179" name="Equation" r:id="rId3" imgW="2400300" imgH="914400" progId="Equation.DSMT4">
                  <p:embed/>
                </p:oleObj>
              </mc:Choice>
              <mc:Fallback>
                <p:oleObj name="Equation" r:id="rId3" imgW="2400300" imgH="914400" progId="Equation.DSMT4">
                  <p:embed/>
                  <p:pic>
                    <p:nvPicPr>
                      <p:cNvPr id="0" name="Object 4"/>
                      <p:cNvPicPr>
                        <a:picLocks noChangeAspect="1" noChangeArrowheads="1"/>
                      </p:cNvPicPr>
                      <p:nvPr/>
                    </p:nvPicPr>
                    <p:blipFill>
                      <a:blip r:embed="rId4"/>
                      <a:srcRect/>
                      <a:stretch>
                        <a:fillRect/>
                      </a:stretch>
                    </p:blipFill>
                    <p:spPr bwMode="auto">
                      <a:xfrm>
                        <a:off x="3442707" y="1203616"/>
                        <a:ext cx="2505948" cy="954087"/>
                      </a:xfrm>
                      <a:prstGeom prst="rect">
                        <a:avLst/>
                      </a:prstGeom>
                      <a:noFill/>
                      <a:ln>
                        <a:noFill/>
                      </a:ln>
                      <a:extLst/>
                    </p:spPr>
                  </p:pic>
                </p:oleObj>
              </mc:Fallback>
            </mc:AlternateContent>
          </a:graphicData>
        </a:graphic>
      </p:graphicFrame>
      <p:graphicFrame>
        <p:nvGraphicFramePr>
          <p:cNvPr id="49157" name="Object 5"/>
          <p:cNvGraphicFramePr>
            <a:graphicFrameLocks noChangeAspect="1"/>
          </p:cNvGraphicFramePr>
          <p:nvPr>
            <p:extLst>
              <p:ext uri="{D42A27DB-BD31-4B8C-83A1-F6EECF244321}">
                <p14:modId xmlns:p14="http://schemas.microsoft.com/office/powerpoint/2010/main" val="2238254427"/>
              </p:ext>
            </p:extLst>
          </p:nvPr>
        </p:nvGraphicFramePr>
        <p:xfrm>
          <a:off x="1596826" y="1888707"/>
          <a:ext cx="1845881" cy="938632"/>
        </p:xfrm>
        <a:graphic>
          <a:graphicData uri="http://schemas.openxmlformats.org/presentationml/2006/ole">
            <mc:AlternateContent xmlns:mc="http://schemas.openxmlformats.org/markup-compatibility/2006">
              <mc:Choice xmlns:v="urn:schemas-microsoft-com:vml" Requires="v">
                <p:oleObj spid="_x0000_s49180" name="Equation" r:id="rId5" imgW="1574800" imgH="800100" progId="Equation.DSMT4">
                  <p:embed/>
                </p:oleObj>
              </mc:Choice>
              <mc:Fallback>
                <p:oleObj name="Equation" r:id="rId5" imgW="1574800" imgH="800100" progId="Equation.DSMT4">
                  <p:embed/>
                  <p:pic>
                    <p:nvPicPr>
                      <p:cNvPr id="0" name="Object 5"/>
                      <p:cNvPicPr>
                        <a:picLocks noChangeAspect="1" noChangeArrowheads="1"/>
                      </p:cNvPicPr>
                      <p:nvPr/>
                    </p:nvPicPr>
                    <p:blipFill>
                      <a:blip r:embed="rId6"/>
                      <a:srcRect/>
                      <a:stretch>
                        <a:fillRect/>
                      </a:stretch>
                    </p:blipFill>
                    <p:spPr bwMode="auto">
                      <a:xfrm>
                        <a:off x="1596826" y="1888707"/>
                        <a:ext cx="1845881" cy="938632"/>
                      </a:xfrm>
                      <a:prstGeom prst="rect">
                        <a:avLst/>
                      </a:prstGeom>
                      <a:noFill/>
                      <a:ln>
                        <a:noFill/>
                      </a:ln>
                      <a:extLst/>
                    </p:spPr>
                  </p:pic>
                </p:oleObj>
              </mc:Fallback>
            </mc:AlternateContent>
          </a:graphicData>
        </a:graphic>
      </p:graphicFrame>
      <p:graphicFrame>
        <p:nvGraphicFramePr>
          <p:cNvPr id="49158" name="Object 6"/>
          <p:cNvGraphicFramePr>
            <a:graphicFrameLocks noChangeAspect="1"/>
          </p:cNvGraphicFramePr>
          <p:nvPr>
            <p:extLst>
              <p:ext uri="{D42A27DB-BD31-4B8C-83A1-F6EECF244321}">
                <p14:modId xmlns:p14="http://schemas.microsoft.com/office/powerpoint/2010/main" val="345145191"/>
              </p:ext>
            </p:extLst>
          </p:nvPr>
        </p:nvGraphicFramePr>
        <p:xfrm>
          <a:off x="5711140" y="3008015"/>
          <a:ext cx="1485900" cy="800100"/>
        </p:xfrm>
        <a:graphic>
          <a:graphicData uri="http://schemas.openxmlformats.org/presentationml/2006/ole">
            <mc:AlternateContent xmlns:mc="http://schemas.openxmlformats.org/markup-compatibility/2006">
              <mc:Choice xmlns:v="urn:schemas-microsoft-com:vml" Requires="v">
                <p:oleObj spid="_x0000_s49181" name="Equation" r:id="rId7" imgW="1485900" imgH="800100" progId="Equation.DSMT4">
                  <p:embed/>
                </p:oleObj>
              </mc:Choice>
              <mc:Fallback>
                <p:oleObj name="Equation" r:id="rId7" imgW="1485900" imgH="800100" progId="Equation.DSMT4">
                  <p:embed/>
                  <p:pic>
                    <p:nvPicPr>
                      <p:cNvPr id="0" name="Object 6"/>
                      <p:cNvPicPr>
                        <a:picLocks noChangeAspect="1" noChangeArrowheads="1"/>
                      </p:cNvPicPr>
                      <p:nvPr/>
                    </p:nvPicPr>
                    <p:blipFill>
                      <a:blip r:embed="rId8"/>
                      <a:srcRect/>
                      <a:stretch>
                        <a:fillRect/>
                      </a:stretch>
                    </p:blipFill>
                    <p:spPr bwMode="auto">
                      <a:xfrm>
                        <a:off x="5711140" y="3008015"/>
                        <a:ext cx="14859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9159" name="TextBox 5"/>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sym typeface="Zapf Dingbats" charset="0"/>
              </a:rPr>
              <a:t>✔</a:t>
            </a:r>
            <a:endParaRPr lang="en-US" sz="9600" dirty="0">
              <a:solidFill>
                <a:srgbClr val="000090"/>
              </a:solidFill>
              <a:latin typeface="Arial"/>
            </a:endParaRP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5,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21</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pPr>
              <a:spcBef>
                <a:spcPct val="0"/>
              </a:spcBef>
            </a:pPr>
            <a:r>
              <a:rPr lang="en-US" dirty="0"/>
              <a:t>2.1.2: Solving Linear Equations</a:t>
            </a:r>
          </a:p>
        </p:txBody>
      </p:sp>
    </p:spTree>
    <p:extLst>
      <p:ext uri="{BB962C8B-B14F-4D97-AF65-F5344CB8AC3E}">
        <p14:creationId xmlns:p14="http://schemas.microsoft.com/office/powerpoint/2010/main" val="212615280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ubtitle 1"/>
          <p:cNvSpPr>
            <a:spLocks noGrp="1"/>
          </p:cNvSpPr>
          <p:nvPr>
            <p:ph type="subTitle" idx="1"/>
          </p:nvPr>
        </p:nvSpPr>
        <p:spPr>
          <a:xfrm>
            <a:off x="641350" y="641350"/>
            <a:ext cx="7854950" cy="4997450"/>
          </a:xfrm>
        </p:spPr>
        <p:txBody>
          <a:bodyPr/>
          <a:lstStyle/>
          <a:p>
            <a:pPr algn="l" eaLnBrk="1" hangingPunct="1">
              <a:defRPr/>
            </a:pPr>
            <a:r>
              <a:rPr lang="en-US" sz="2800" b="1" dirty="0">
                <a:cs typeface="MS PGothic" charset="0"/>
              </a:rPr>
              <a:t>Key Concepts, </a:t>
            </a:r>
            <a:r>
              <a:rPr lang="en-US" sz="2800" b="1" i="1" dirty="0">
                <a:cs typeface="MS PGothic" charset="0"/>
              </a:rPr>
              <a:t>continued</a:t>
            </a:r>
          </a:p>
          <a:p>
            <a:pPr marL="342900" indent="-342900" algn="l">
              <a:buFont typeface="Arial"/>
              <a:buChar char="•"/>
              <a:defRPr/>
            </a:pPr>
            <a:r>
              <a:rPr lang="en-US" dirty="0">
                <a:solidFill>
                  <a:srgbClr val="000000"/>
                </a:solidFill>
              </a:rPr>
              <a:t>Just like with numbers, variables may be added or subtracted from both sides of the </a:t>
            </a:r>
            <a:r>
              <a:rPr lang="en-US" dirty="0" smtClean="0">
                <a:solidFill>
                  <a:srgbClr val="000000"/>
                </a:solidFill>
              </a:rPr>
              <a:t>equation without </a:t>
            </a:r>
            <a:r>
              <a:rPr lang="en-US" dirty="0">
                <a:solidFill>
                  <a:srgbClr val="000000"/>
                </a:solidFill>
              </a:rPr>
              <a:t>changing the equality of the statement or the solution to the problem</a:t>
            </a:r>
            <a:r>
              <a:rPr lang="en-US" dirty="0" smtClean="0">
                <a:solidFill>
                  <a:srgbClr val="000000"/>
                </a:solidFill>
              </a:rPr>
              <a:t>.</a:t>
            </a:r>
            <a:endParaRPr lang="en-US" dirty="0"/>
          </a:p>
          <a:p>
            <a:pPr algn="l" eaLnBrk="1" hangingPunct="1">
              <a:defRPr/>
            </a:pPr>
            <a:endParaRPr lang="en-US" sz="3000" b="1" dirty="0">
              <a:cs typeface="MS PGothic" charset="0"/>
            </a:endParaRPr>
          </a:p>
        </p:txBody>
      </p:sp>
      <p:sp>
        <p:nvSpPr>
          <p:cNvPr id="18434"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12E42AF-BD62-3944-B65C-21A369589368}" type="slidenum">
              <a:rPr lang="en-US" sz="1800">
                <a:solidFill>
                  <a:srgbClr val="000000"/>
                </a:solidFill>
                <a:latin typeface="Arial"/>
                <a:cs typeface="Arial"/>
              </a:rPr>
              <a:pPr eaLnBrk="1" hangingPunct="1"/>
              <a:t>3</a:t>
            </a:fld>
            <a:endParaRPr lang="en-US" sz="1800" dirty="0">
              <a:solidFill>
                <a:srgbClr val="000000"/>
              </a:solidFill>
              <a:latin typeface="Arial"/>
              <a:cs typeface="Arial"/>
            </a:endParaRPr>
          </a:p>
        </p:txBody>
      </p:sp>
      <p:sp>
        <p:nvSpPr>
          <p:cNvPr id="18435" name="Text Placeholder 3"/>
          <p:cNvSpPr>
            <a:spLocks noGrp="1"/>
          </p:cNvSpPr>
          <p:nvPr>
            <p:ph type="body" sz="quarter" idx="10"/>
          </p:nvPr>
        </p:nvSpPr>
        <p:spPr>
          <a:xfrm>
            <a:off x="1016000" y="6246813"/>
            <a:ext cx="5530850" cy="265112"/>
          </a:xfrm>
        </p:spPr>
        <p:txBody>
          <a:bodyPr/>
          <a:lstStyle/>
          <a:p>
            <a:pPr eaLnBrk="1" hangingPunct="1">
              <a:spcBef>
                <a:spcPct val="0"/>
              </a:spcBef>
            </a:pPr>
            <a:r>
              <a:rPr lang="en-US" dirty="0">
                <a:cs typeface="MS PGothic" charset="0"/>
              </a:rPr>
              <a:t>2.1.2: Solving Linear Equations</a:t>
            </a:r>
          </a:p>
        </p:txBody>
      </p:sp>
      <p:graphicFrame>
        <p:nvGraphicFramePr>
          <p:cNvPr id="5" name="Table 4"/>
          <p:cNvGraphicFramePr>
            <a:graphicFrameLocks noGrp="1"/>
          </p:cNvGraphicFramePr>
          <p:nvPr>
            <p:extLst>
              <p:ext uri="{D42A27DB-BD31-4B8C-83A1-F6EECF244321}">
                <p14:modId xmlns:p14="http://schemas.microsoft.com/office/powerpoint/2010/main" val="2743353800"/>
              </p:ext>
            </p:extLst>
          </p:nvPr>
        </p:nvGraphicFramePr>
        <p:xfrm>
          <a:off x="493713" y="2743200"/>
          <a:ext cx="8154987" cy="3055568"/>
        </p:xfrm>
        <a:graphic>
          <a:graphicData uri="http://schemas.openxmlformats.org/drawingml/2006/table">
            <a:tbl>
              <a:tblPr firstCol="1" lastRow="1">
                <a:tableStyleId>{5C22544A-7EE6-4342-B048-85BDC9FD1C3A}</a:tableStyleId>
              </a:tblPr>
              <a:tblGrid>
                <a:gridCol w="8154987"/>
              </a:tblGrid>
              <a:tr h="415983">
                <a:tc>
                  <a:txBody>
                    <a:bodyPr/>
                    <a:lstStyle/>
                    <a:p>
                      <a:pPr algn="l"/>
                      <a:r>
                        <a:rPr lang="en-US" sz="1900" b="1" i="0" u="none" strike="noStrike" kern="1200" spc="-40" baseline="0" dirty="0" smtClean="0">
                          <a:solidFill>
                            <a:srgbClr val="000000"/>
                          </a:solidFill>
                          <a:latin typeface="Arial"/>
                          <a:ea typeface="+mn-ea"/>
                          <a:cs typeface="Arial"/>
                        </a:rPr>
                        <a:t>Solving Equations with the Variable in Both Expressions of the Equation</a:t>
                      </a:r>
                      <a:endParaRPr lang="en-US" sz="1900" spc="-40" dirty="0">
                        <a:solidFill>
                          <a:srgbClr val="000000"/>
                        </a:solidFill>
                        <a:latin typeface="Arial"/>
                        <a:cs typeface="Arial"/>
                      </a:endParaRPr>
                    </a:p>
                  </a:txBody>
                  <a:tcPr marL="91442" marR="91442" marT="45729" marB="45729"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2530417">
                <a:tc>
                  <a:txBody>
                    <a:bodyPr/>
                    <a:lstStyle/>
                    <a:p>
                      <a:pPr marL="342900" indent="-342900" algn="l">
                        <a:lnSpc>
                          <a:spcPct val="110000"/>
                        </a:lnSpc>
                        <a:buFont typeface="+mj-lt"/>
                        <a:buAutoNum type="arabicPeriod"/>
                      </a:pPr>
                      <a:r>
                        <a:rPr lang="en-US" sz="1900" b="0" i="0" u="none" strike="noStrike" kern="1200" baseline="0" dirty="0" smtClean="0">
                          <a:solidFill>
                            <a:srgbClr val="000000"/>
                          </a:solidFill>
                          <a:latin typeface="Arial"/>
                          <a:ea typeface="+mn-ea"/>
                          <a:cs typeface="Arial"/>
                        </a:rPr>
                        <a:t>Choose which side of the equation you would like the variable to appear on.</a:t>
                      </a:r>
                    </a:p>
                    <a:p>
                      <a:pPr marL="342900" indent="-342900" algn="l">
                        <a:lnSpc>
                          <a:spcPct val="110000"/>
                        </a:lnSpc>
                        <a:buFont typeface="+mj-lt"/>
                        <a:buAutoNum type="arabicPeriod"/>
                      </a:pPr>
                      <a:r>
                        <a:rPr lang="en-US" sz="1900" b="0" i="0" u="none" strike="noStrike" kern="1200" baseline="0" dirty="0" smtClean="0">
                          <a:solidFill>
                            <a:srgbClr val="000000"/>
                          </a:solidFill>
                          <a:latin typeface="Arial"/>
                          <a:ea typeface="+mn-ea"/>
                          <a:cs typeface="Arial"/>
                        </a:rPr>
                        <a:t>Add or subtract the other variable from both sides of the equation using either the addition or subtraction property of equality.</a:t>
                      </a:r>
                    </a:p>
                    <a:p>
                      <a:pPr marL="342900" indent="-342900" algn="l">
                        <a:lnSpc>
                          <a:spcPct val="110000"/>
                        </a:lnSpc>
                        <a:buFont typeface="+mj-lt"/>
                        <a:buAutoNum type="arabicPeriod"/>
                      </a:pPr>
                      <a:r>
                        <a:rPr lang="en-US" sz="1900" b="0" i="0" u="none" strike="noStrike" kern="1200" baseline="0" dirty="0" smtClean="0">
                          <a:solidFill>
                            <a:srgbClr val="000000"/>
                          </a:solidFill>
                          <a:latin typeface="Arial"/>
                          <a:ea typeface="+mn-ea"/>
                          <a:cs typeface="Arial"/>
                        </a:rPr>
                        <a:t>Simplify both expressions.</a:t>
                      </a:r>
                    </a:p>
                    <a:p>
                      <a:pPr marL="342900" indent="-342900" algn="l">
                        <a:lnSpc>
                          <a:spcPct val="110000"/>
                        </a:lnSpc>
                        <a:buFont typeface="+mj-lt"/>
                        <a:buAutoNum type="arabicPeriod"/>
                      </a:pPr>
                      <a:r>
                        <a:rPr lang="en-US" sz="1900" b="0" i="0" u="none" strike="noStrike" kern="1200" baseline="0" dirty="0" smtClean="0">
                          <a:solidFill>
                            <a:srgbClr val="000000"/>
                          </a:solidFill>
                          <a:latin typeface="Arial"/>
                          <a:ea typeface="+mn-ea"/>
                          <a:cs typeface="Arial"/>
                        </a:rPr>
                        <a:t>Continue to solve the equation.</a:t>
                      </a:r>
                    </a:p>
                    <a:p>
                      <a:pPr marL="342900" indent="-342900" algn="l">
                        <a:lnSpc>
                          <a:spcPct val="110000"/>
                        </a:lnSpc>
                        <a:buFont typeface="+mj-lt"/>
                        <a:buAutoNum type="arabicPeriod"/>
                      </a:pPr>
                      <a:r>
                        <a:rPr lang="en-US" sz="1900" b="0" i="0" u="none" strike="noStrike" kern="1200" spc="-20" baseline="0" dirty="0" smtClean="0">
                          <a:solidFill>
                            <a:srgbClr val="000000"/>
                          </a:solidFill>
                          <a:latin typeface="Arial"/>
                          <a:ea typeface="+mn-ea"/>
                          <a:cs typeface="Arial"/>
                        </a:rPr>
                        <a:t>As with any equation, check that your answer is correct by substituting the value into the original equation to ensure both expressions are equal.</a:t>
                      </a:r>
                      <a:endParaRPr lang="en-US" sz="1900" spc="-20" dirty="0">
                        <a:solidFill>
                          <a:srgbClr val="000000"/>
                        </a:solidFill>
                        <a:latin typeface="Arial"/>
                        <a:cs typeface="Arial"/>
                      </a:endParaRPr>
                    </a:p>
                  </a:txBody>
                  <a:tcPr marL="91442" marR="91442" marT="45729" marB="45729"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ubtitle 1"/>
          <p:cNvSpPr txBox="1">
            <a:spLocks/>
          </p:cNvSpPr>
          <p:nvPr/>
        </p:nvSpPr>
        <p:spPr bwMode="auto">
          <a:xfrm>
            <a:off x="641350" y="641350"/>
            <a:ext cx="7854950" cy="499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spcBef>
                <a:spcPct val="20000"/>
              </a:spcBef>
              <a:buFont typeface="Arial" charset="0"/>
              <a:buNone/>
              <a:defRPr/>
            </a:pPr>
            <a:r>
              <a:rPr lang="en-US" sz="2800" b="1" dirty="0" smtClean="0">
                <a:latin typeface="Arial"/>
                <a:cs typeface="MS PGothic" charset="0"/>
              </a:rPr>
              <a:t>Key Concepts, </a:t>
            </a:r>
            <a:r>
              <a:rPr lang="en-US" sz="2800" b="1" i="1" dirty="0" smtClean="0">
                <a:latin typeface="Arial"/>
                <a:cs typeface="MS PGothic" charset="0"/>
              </a:rPr>
              <a:t>continued</a:t>
            </a:r>
          </a:p>
          <a:p>
            <a:pPr marL="342900" indent="-342900">
              <a:buFont typeface="Arial"/>
              <a:buChar char="•"/>
              <a:defRPr/>
            </a:pPr>
            <a:r>
              <a:rPr lang="en-US" dirty="0" smtClean="0">
                <a:latin typeface="Arial"/>
                <a:cs typeface="Arial"/>
              </a:rPr>
              <a:t>Some equations may have no solution. This is the case when, after you’ve completed all of the appropriate steps to solve an equation, the result is something impossible, like 2 = 6. The resulting equation is never true for any value of the variable.</a:t>
            </a:r>
          </a:p>
          <a:p>
            <a:pPr>
              <a:defRPr/>
            </a:pPr>
            <a:endParaRPr lang="en-US" dirty="0" smtClean="0">
              <a:latin typeface="Arial"/>
              <a:cs typeface="Arial"/>
            </a:endParaRPr>
          </a:p>
          <a:p>
            <a:pPr marL="342900" indent="-342900">
              <a:buFont typeface="Arial"/>
              <a:buChar char="•"/>
              <a:defRPr/>
            </a:pPr>
            <a:r>
              <a:rPr lang="en-US" dirty="0" smtClean="0">
                <a:latin typeface="Arial"/>
                <a:cs typeface="Arial"/>
              </a:rPr>
              <a:t>Some equations will be true for any value the variable is replaced with. This is the case when following all of the appropriate steps for solving an equation results in the same value on each side of the equal sign, such as 2</a:t>
            </a:r>
            <a:r>
              <a:rPr lang="en-US" i="1" dirty="0" smtClean="0">
                <a:latin typeface="Arial"/>
                <a:cs typeface="Arial"/>
              </a:rPr>
              <a:t>x </a:t>
            </a:r>
            <a:r>
              <a:rPr lang="en-US" dirty="0" smtClean="0">
                <a:latin typeface="Arial"/>
                <a:cs typeface="Arial"/>
              </a:rPr>
              <a:t>= 2</a:t>
            </a:r>
            <a:r>
              <a:rPr lang="en-US" i="1" dirty="0" smtClean="0">
                <a:latin typeface="Arial"/>
                <a:cs typeface="Arial"/>
              </a:rPr>
              <a:t>x. </a:t>
            </a:r>
            <a:r>
              <a:rPr lang="en-US" dirty="0" smtClean="0">
                <a:latin typeface="Arial"/>
                <a:cs typeface="Arial"/>
              </a:rPr>
              <a:t>The resulting equation is always true for any value of the variable.</a:t>
            </a:r>
            <a:endParaRPr lang="en-US" sz="3000" b="1" dirty="0" smtClean="0">
              <a:latin typeface="Arial"/>
              <a:cs typeface="Arial"/>
            </a:endParaRPr>
          </a:p>
        </p:txBody>
      </p:sp>
      <p:sp>
        <p:nvSpPr>
          <p:cNvPr id="19458"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7890154-EAFB-C849-AC00-5D23DA8DCED4}" type="slidenum">
              <a:rPr lang="en-US" sz="1800">
                <a:solidFill>
                  <a:srgbClr val="000000"/>
                </a:solidFill>
                <a:latin typeface="Arial"/>
                <a:cs typeface="Arial"/>
              </a:rPr>
              <a:pPr eaLnBrk="1" hangingPunct="1"/>
              <a:t>4</a:t>
            </a:fld>
            <a:endParaRPr lang="en-US" sz="1800" dirty="0">
              <a:solidFill>
                <a:srgbClr val="000000"/>
              </a:solidFill>
              <a:latin typeface="Arial"/>
              <a:cs typeface="Arial"/>
            </a:endParaRPr>
          </a:p>
        </p:txBody>
      </p:sp>
      <p:sp>
        <p:nvSpPr>
          <p:cNvPr id="19459" name="Text Placeholder 3"/>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2.1.2: Solving Linear Equations</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algn="l" eaLnBrk="1" hangingPunct="1">
              <a:defRPr/>
            </a:pPr>
            <a:r>
              <a:rPr lang="en-US" sz="2800" b="1" dirty="0">
                <a:cs typeface="MS PGothic" charset="0"/>
              </a:rPr>
              <a:t>Key Concepts, </a:t>
            </a:r>
            <a:r>
              <a:rPr lang="en-US" sz="2800" b="1" i="1" dirty="0">
                <a:cs typeface="MS PGothic" charset="0"/>
              </a:rPr>
              <a:t>continued</a:t>
            </a:r>
          </a:p>
          <a:p>
            <a:pPr marL="342900" indent="-342900" algn="l">
              <a:buFont typeface="Arial" charset="0"/>
              <a:buChar char="•"/>
              <a:defRPr/>
            </a:pPr>
            <a:r>
              <a:rPr lang="en-US" dirty="0">
                <a:solidFill>
                  <a:srgbClr val="000000"/>
                </a:solidFill>
              </a:rPr>
              <a:t>Other equations will only have one solution, where the final step in solving results in the variable equal to a number, such as </a:t>
            </a:r>
            <a:r>
              <a:rPr lang="en-US" i="1" dirty="0">
                <a:solidFill>
                  <a:srgbClr val="000000"/>
                </a:solidFill>
              </a:rPr>
              <a:t>x </a:t>
            </a:r>
            <a:r>
              <a:rPr lang="en-US" dirty="0">
                <a:solidFill>
                  <a:srgbClr val="000000"/>
                </a:solidFill>
              </a:rPr>
              <a:t>= 5.</a:t>
            </a:r>
          </a:p>
          <a:p>
            <a:pPr algn="l" eaLnBrk="1" hangingPunct="1">
              <a:defRPr/>
            </a:pPr>
            <a:endParaRPr lang="en-US" sz="3600" b="1" dirty="0">
              <a:cs typeface="MS PGothic" charset="0"/>
            </a:endParaRPr>
          </a:p>
          <a:p>
            <a:pPr>
              <a:defRPr/>
            </a:pPr>
            <a:endParaRPr lang="en-US" dirty="0"/>
          </a:p>
        </p:txBody>
      </p:sp>
      <p:sp>
        <p:nvSpPr>
          <p:cNvPr id="20482" name="Text Placeholder 2"/>
          <p:cNvSpPr>
            <a:spLocks noGrp="1"/>
          </p:cNvSpPr>
          <p:nvPr>
            <p:ph type="body" sz="quarter" idx="10"/>
          </p:nvPr>
        </p:nvSpPr>
        <p:spPr>
          <a:xfrm>
            <a:off x="1016000" y="6249988"/>
            <a:ext cx="5530850" cy="265112"/>
          </a:xfrm>
        </p:spPr>
        <p:txBody>
          <a:bodyPr/>
          <a:lstStyle/>
          <a:p>
            <a:pPr>
              <a:spcBef>
                <a:spcPct val="0"/>
              </a:spcBef>
            </a:pPr>
            <a:r>
              <a:rPr lang="en-US" dirty="0">
                <a:cs typeface="MS PGothic" charset="0"/>
              </a:rPr>
              <a:t>2.1.2: Solving Linear Equations</a:t>
            </a:r>
          </a:p>
          <a:p>
            <a:pPr>
              <a:spcBef>
                <a:spcPct val="0"/>
              </a:spcBef>
            </a:pPr>
            <a:endParaRPr lang="en-US" dirty="0"/>
          </a:p>
        </p:txBody>
      </p:sp>
      <p:sp>
        <p:nvSpPr>
          <p:cNvPr id="20483"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480450F-F5EB-CB46-9671-A70901432F19}" type="slidenum">
              <a:rPr lang="en-US" sz="1800">
                <a:solidFill>
                  <a:srgbClr val="000000"/>
                </a:solidFill>
                <a:latin typeface="Arial"/>
                <a:cs typeface="Arial"/>
              </a:rPr>
              <a:pPr eaLnBrk="1" hangingPunct="1"/>
              <a:t>5</a:t>
            </a:fld>
            <a:endParaRPr lang="en-US" sz="1800" dirty="0">
              <a:solidFill>
                <a:srgbClr val="000000"/>
              </a:solidFill>
              <a:latin typeface="Arial"/>
              <a:cs typeface="Arial"/>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algn="l"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lgn="l" eaLnBrk="1" fontAlgn="auto" hangingPunct="1">
              <a:spcAft>
                <a:spcPts val="0"/>
              </a:spcAft>
              <a:buSzPct val="100000"/>
              <a:buFont typeface="Arial"/>
              <a:buChar char="•"/>
              <a:defRPr/>
            </a:pPr>
            <a:r>
              <a:rPr lang="en-US" dirty="0"/>
              <a:t>performing the wrong operation when isolating the </a:t>
            </a:r>
            <a:r>
              <a:rPr lang="en-US" dirty="0" smtClean="0"/>
              <a:t>variable</a:t>
            </a:r>
            <a:endParaRPr lang="en-US" dirty="0" smtClean="0">
              <a:ea typeface="+mn-ea"/>
            </a:endParaRPr>
          </a:p>
          <a:p>
            <a:pPr algn="l" eaLnBrk="1" fontAlgn="auto" hangingPunct="1">
              <a:spcAft>
                <a:spcPts val="0"/>
              </a:spcAft>
              <a:buSzPct val="100000"/>
              <a:defRPr/>
            </a:pPr>
            <a:endParaRPr lang="en-US" dirty="0">
              <a:ea typeface="+mn-ea"/>
            </a:endParaRPr>
          </a:p>
          <a:p>
            <a:pPr marL="342900" indent="-342900" algn="l">
              <a:buFont typeface="Arial"/>
              <a:buChar char="•"/>
              <a:defRPr/>
            </a:pPr>
            <a:r>
              <a:rPr lang="en-US" dirty="0"/>
              <a:t>incorrectly combining terms</a:t>
            </a:r>
            <a:endParaRPr lang="en-US" dirty="0">
              <a:ea typeface="+mn-ea"/>
            </a:endParaRPr>
          </a:p>
        </p:txBody>
      </p:sp>
      <p:sp>
        <p:nvSpPr>
          <p:cNvPr id="21506"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10AFF58-BD1F-2C4E-A75E-DC2B48EE2A46}" type="slidenum">
              <a:rPr lang="en-US" sz="1800">
                <a:solidFill>
                  <a:srgbClr val="000000"/>
                </a:solidFill>
                <a:latin typeface="Arial"/>
                <a:cs typeface="Arial"/>
              </a:rPr>
              <a:pPr eaLnBrk="1" hangingPunct="1"/>
              <a:t>6</a:t>
            </a:fld>
            <a:endParaRPr lang="en-US" sz="1800" dirty="0">
              <a:solidFill>
                <a:srgbClr val="000000"/>
              </a:solidFill>
              <a:latin typeface="Arial"/>
              <a:cs typeface="Arial"/>
            </a:endParaRPr>
          </a:p>
        </p:txBody>
      </p:sp>
      <p:sp>
        <p:nvSpPr>
          <p:cNvPr id="21507" name="Text Placeholder 4"/>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2.1.2: Solving Linear Equations</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6950075" cy="4997450"/>
          </a:xfrm>
        </p:spPr>
        <p:txBody>
          <a:bodyPr/>
          <a:lstStyle/>
          <a:p>
            <a:pPr algn="l" eaLnBrk="1" hangingPunct="1"/>
            <a:r>
              <a:rPr lang="en-US" sz="2800" b="1" dirty="0">
                <a:cs typeface="MS PGothic" charset="0"/>
              </a:rPr>
              <a:t>Guided Practice</a:t>
            </a:r>
            <a:endParaRPr lang="en-US" sz="2000" dirty="0">
              <a:cs typeface="MS PGothic" charset="0"/>
            </a:endParaRPr>
          </a:p>
          <a:p>
            <a:pPr algn="l" eaLnBrk="1" hangingPunct="1"/>
            <a:r>
              <a:rPr lang="en-US" sz="2800" b="1" dirty="0">
                <a:solidFill>
                  <a:srgbClr val="000090"/>
                </a:solidFill>
                <a:cs typeface="MS PGothic" charset="0"/>
              </a:rPr>
              <a:t>Example 1</a:t>
            </a:r>
          </a:p>
          <a:p>
            <a:pPr algn="l" eaLnBrk="1" hangingPunct="1"/>
            <a:r>
              <a:rPr lang="en-US" dirty="0"/>
              <a:t>Solve the equation 5</a:t>
            </a:r>
            <a:r>
              <a:rPr lang="en-US" i="1" dirty="0"/>
              <a:t>x </a:t>
            </a:r>
            <a:r>
              <a:rPr lang="en-US" dirty="0"/>
              <a:t>+ 9 = 2</a:t>
            </a:r>
            <a:r>
              <a:rPr lang="en-US" i="1" dirty="0"/>
              <a:t>x </a:t>
            </a:r>
            <a:r>
              <a:rPr lang="en-US" dirty="0"/>
              <a:t>– 36.</a:t>
            </a:r>
            <a:endParaRPr lang="en-US" dirty="0">
              <a:cs typeface="MS PGothic" charset="0"/>
            </a:endParaRPr>
          </a:p>
        </p:txBody>
      </p:sp>
      <p:sp>
        <p:nvSpPr>
          <p:cNvPr id="22530"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FA4EAB00-4601-8043-ADA2-47F6E089243C}" type="slidenum">
              <a:rPr lang="en-US" sz="1800">
                <a:solidFill>
                  <a:srgbClr val="000000"/>
                </a:solidFill>
                <a:latin typeface="Arial"/>
                <a:cs typeface="Arial"/>
              </a:rPr>
              <a:pPr eaLnBrk="1" hangingPunct="1"/>
              <a:t>7</a:t>
            </a:fld>
            <a:endParaRPr lang="en-US" sz="1800" dirty="0">
              <a:solidFill>
                <a:srgbClr val="000000"/>
              </a:solidFill>
              <a:latin typeface="Arial"/>
              <a:cs typeface="Arial"/>
            </a:endParaRPr>
          </a:p>
        </p:txBody>
      </p:sp>
      <p:sp>
        <p:nvSpPr>
          <p:cNvPr id="22531"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2.1.2: Solving Linear Equations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Subtitle 1"/>
          <p:cNvSpPr>
            <a:spLocks noGrp="1"/>
          </p:cNvSpPr>
          <p:nvPr>
            <p:ph type="subTitle" idx="1"/>
          </p:nvPr>
        </p:nvSpPr>
        <p:spPr>
          <a:xfrm>
            <a:off x="641350" y="641350"/>
            <a:ext cx="8008938" cy="4856163"/>
          </a:xfrm>
        </p:spPr>
        <p:txBody>
          <a:bodyPr/>
          <a:lstStyle/>
          <a:p>
            <a:pPr algn="l" eaLnBrk="1" hangingPunct="1">
              <a:defRPr/>
            </a:pPr>
            <a:r>
              <a:rPr lang="en-US" sz="2800" b="1" dirty="0">
                <a:ea typeface="MS PGothic" charset="0"/>
              </a:rPr>
              <a:t>Guided Practice: </a:t>
            </a:r>
            <a:r>
              <a:rPr lang="en-US" sz="2800" b="1" dirty="0">
                <a:solidFill>
                  <a:srgbClr val="000090"/>
                </a:solidFill>
                <a:ea typeface="MS PGothic" charset="0"/>
              </a:rPr>
              <a:t>Example 1, </a:t>
            </a:r>
            <a:r>
              <a:rPr lang="en-US" sz="2800" b="1" i="1" dirty="0">
                <a:solidFill>
                  <a:srgbClr val="000090"/>
                </a:solidFill>
                <a:ea typeface="MS PGothic" charset="0"/>
              </a:rPr>
              <a:t>continued</a:t>
            </a:r>
            <a:endParaRPr lang="en-US" sz="2800" b="1" dirty="0">
              <a:solidFill>
                <a:srgbClr val="000090"/>
              </a:solidFill>
              <a:ea typeface="MS PGothic" charset="0"/>
            </a:endParaRPr>
          </a:p>
          <a:p>
            <a:pPr algn="l" eaLnBrk="1" hangingPunct="1">
              <a:defRPr/>
            </a:pPr>
            <a:endParaRPr lang="en-US" sz="1100" baseline="30000" dirty="0">
              <a:ea typeface="MS PGothic" charset="0"/>
            </a:endParaRPr>
          </a:p>
          <a:p>
            <a:pPr marL="514350" indent="-514350" algn="l">
              <a:buFont typeface="+mj-lt"/>
              <a:buAutoNum type="arabicPeriod"/>
              <a:defRPr/>
            </a:pPr>
            <a:r>
              <a:rPr lang="en-US" sz="2800" b="1" spc="-60" dirty="0">
                <a:solidFill>
                  <a:srgbClr val="660066"/>
                </a:solidFill>
              </a:rPr>
              <a:t>Move the variable to one side of the equation</a:t>
            </a:r>
            <a:r>
              <a:rPr lang="en-US" sz="2800" b="1" spc="-60" dirty="0" smtClean="0">
                <a:solidFill>
                  <a:srgbClr val="660066"/>
                </a:solidFill>
              </a:rPr>
              <a:t>.</a:t>
            </a:r>
          </a:p>
          <a:p>
            <a:pPr lvl="1" algn="l">
              <a:defRPr/>
            </a:pPr>
            <a:r>
              <a:rPr lang="en-US" sz="2400" dirty="0" smtClean="0">
                <a:solidFill>
                  <a:schemeClr val="tx1"/>
                </a:solidFill>
                <a:cs typeface="Arial"/>
              </a:rPr>
              <a:t>Notice that the same variable, </a:t>
            </a:r>
            <a:r>
              <a:rPr lang="en-US" sz="2400" i="1" dirty="0" smtClean="0">
                <a:solidFill>
                  <a:schemeClr val="tx1"/>
                </a:solidFill>
                <a:cs typeface="Arial"/>
              </a:rPr>
              <a:t>x</a:t>
            </a:r>
            <a:r>
              <a:rPr lang="en-US" sz="2400" dirty="0" smtClean="0">
                <a:solidFill>
                  <a:schemeClr val="tx1"/>
                </a:solidFill>
                <a:cs typeface="Arial"/>
              </a:rPr>
              <a:t>, is on both sides of the equation: 5</a:t>
            </a:r>
            <a:r>
              <a:rPr lang="en-US" sz="2400" i="1" dirty="0" smtClean="0">
                <a:solidFill>
                  <a:schemeClr val="tx1"/>
                </a:solidFill>
                <a:cs typeface="Arial"/>
              </a:rPr>
              <a:t>x </a:t>
            </a:r>
            <a:r>
              <a:rPr lang="en-US" sz="2400" dirty="0" smtClean="0">
                <a:solidFill>
                  <a:schemeClr val="tx1"/>
                </a:solidFill>
                <a:cs typeface="Arial"/>
              </a:rPr>
              <a:t>is on the left of the equation and 2</a:t>
            </a:r>
            <a:r>
              <a:rPr lang="en-US" sz="2400" i="1" dirty="0" smtClean="0">
                <a:solidFill>
                  <a:schemeClr val="tx1"/>
                </a:solidFill>
                <a:cs typeface="Arial"/>
              </a:rPr>
              <a:t>x </a:t>
            </a:r>
            <a:r>
              <a:rPr lang="en-US" sz="2400" dirty="0" smtClean="0">
                <a:solidFill>
                  <a:schemeClr val="tx1"/>
                </a:solidFill>
                <a:cs typeface="Arial"/>
              </a:rPr>
              <a:t>is on the right. It makes no difference whether you choose to have the variables on the left or on the right; your solution will remain the same. It’s common to have the variable on the left, but not necessary.</a:t>
            </a:r>
          </a:p>
          <a:p>
            <a:pPr lvl="1" algn="l">
              <a:defRPr/>
            </a:pPr>
            <a:endParaRPr lang="en-US" sz="2400" dirty="0" smtClean="0">
              <a:solidFill>
                <a:schemeClr val="tx1"/>
              </a:solidFill>
              <a:cs typeface="Arial"/>
            </a:endParaRPr>
          </a:p>
          <a:p>
            <a:pPr lvl="1" algn="l">
              <a:defRPr/>
            </a:pPr>
            <a:r>
              <a:rPr lang="en-US" sz="2400" dirty="0">
                <a:solidFill>
                  <a:srgbClr val="000000"/>
                </a:solidFill>
                <a:cs typeface="Arial"/>
              </a:rPr>
              <a:t>It’s often easier to move the variable with the smallest coefficient to </a:t>
            </a:r>
            <a:r>
              <a:rPr lang="en-US" sz="2400" dirty="0" smtClean="0">
                <a:solidFill>
                  <a:srgbClr val="000000"/>
                </a:solidFill>
                <a:cs typeface="Arial"/>
              </a:rPr>
              <a:t>the opposite </a:t>
            </a:r>
            <a:r>
              <a:rPr lang="en-US" sz="2400" dirty="0">
                <a:solidFill>
                  <a:srgbClr val="000000"/>
                </a:solidFill>
                <a:cs typeface="Arial"/>
              </a:rPr>
              <a:t>side of the equation. Here, 2</a:t>
            </a:r>
            <a:r>
              <a:rPr lang="en-US" sz="2400" i="1" dirty="0">
                <a:solidFill>
                  <a:srgbClr val="000000"/>
                </a:solidFill>
                <a:cs typeface="Arial"/>
              </a:rPr>
              <a:t>x </a:t>
            </a:r>
            <a:r>
              <a:rPr lang="en-US" sz="2400" dirty="0">
                <a:solidFill>
                  <a:srgbClr val="000000"/>
                </a:solidFill>
                <a:cs typeface="Arial"/>
              </a:rPr>
              <a:t>is smaller than 5</a:t>
            </a:r>
            <a:r>
              <a:rPr lang="en-US" sz="2400" i="1" dirty="0">
                <a:solidFill>
                  <a:srgbClr val="000000"/>
                </a:solidFill>
                <a:cs typeface="Arial"/>
              </a:rPr>
              <a:t>x</a:t>
            </a:r>
            <a:r>
              <a:rPr lang="en-US" sz="2400" dirty="0">
                <a:solidFill>
                  <a:srgbClr val="000000"/>
                </a:solidFill>
                <a:cs typeface="Arial"/>
              </a:rPr>
              <a:t>, so let’s move 2</a:t>
            </a:r>
            <a:r>
              <a:rPr lang="en-US" sz="2400" i="1" dirty="0">
                <a:solidFill>
                  <a:srgbClr val="000000"/>
                </a:solidFill>
                <a:cs typeface="Arial"/>
              </a:rPr>
              <a:t>x.</a:t>
            </a:r>
            <a:endParaRPr lang="en-US" sz="2400" dirty="0">
              <a:solidFill>
                <a:srgbClr val="000000"/>
              </a:solidFill>
              <a:cs typeface="Arial"/>
            </a:endParaRPr>
          </a:p>
        </p:txBody>
      </p:sp>
      <p:sp>
        <p:nvSpPr>
          <p:cNvPr id="23554"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C58F3C1-5A5C-6F48-B077-AA08E04B855F}" type="slidenum">
              <a:rPr lang="en-US" sz="1800">
                <a:solidFill>
                  <a:srgbClr val="000000"/>
                </a:solidFill>
                <a:latin typeface="Arial"/>
                <a:cs typeface="Arial"/>
              </a:rPr>
              <a:pPr eaLnBrk="1" hangingPunct="1"/>
              <a:t>8</a:t>
            </a:fld>
            <a:endParaRPr lang="en-US" sz="1800" dirty="0">
              <a:solidFill>
                <a:srgbClr val="000000"/>
              </a:solidFill>
              <a:latin typeface="Arial"/>
              <a:cs typeface="Arial"/>
            </a:endParaRPr>
          </a:p>
        </p:txBody>
      </p:sp>
      <p:sp>
        <p:nvSpPr>
          <p:cNvPr id="23555"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2.1.2: Solving Linear Equations</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ubtitle 1"/>
          <p:cNvSpPr>
            <a:spLocks noGrp="1"/>
          </p:cNvSpPr>
          <p:nvPr>
            <p:ph type="subTitle" idx="1"/>
          </p:nvPr>
        </p:nvSpPr>
        <p:spPr>
          <a:xfrm>
            <a:off x="641350" y="641350"/>
            <a:ext cx="7854950" cy="4997450"/>
          </a:xfrm>
        </p:spPr>
        <p:txBody>
          <a:bodyPr/>
          <a:lstStyle/>
          <a:p>
            <a:pPr algn="l"/>
            <a:r>
              <a:rPr lang="en-US" sz="2800" b="1" dirty="0">
                <a:ea typeface="MS PGothic" charset="0"/>
              </a:rPr>
              <a:t>Guided Practice: </a:t>
            </a:r>
            <a:r>
              <a:rPr lang="en-US" sz="2800" b="1" dirty="0">
                <a:solidFill>
                  <a:srgbClr val="000090"/>
                </a:solidFill>
                <a:ea typeface="MS PGothic" charset="0"/>
              </a:rPr>
              <a:t>Example 1, </a:t>
            </a:r>
            <a:r>
              <a:rPr lang="en-US" sz="2800" b="1" i="1" dirty="0">
                <a:solidFill>
                  <a:srgbClr val="000090"/>
                </a:solidFill>
                <a:ea typeface="MS PGothic" charset="0"/>
              </a:rPr>
              <a:t>continued</a:t>
            </a:r>
            <a:endParaRPr lang="en-US" sz="2800" b="1" dirty="0">
              <a:solidFill>
                <a:srgbClr val="000090"/>
              </a:solidFill>
              <a:ea typeface="MS PGothic" charset="0"/>
            </a:endParaRPr>
          </a:p>
          <a:p>
            <a:pPr lvl="1" algn="l"/>
            <a:r>
              <a:rPr lang="en-US" sz="2400" dirty="0">
                <a:solidFill>
                  <a:srgbClr val="000000"/>
                </a:solidFill>
              </a:rPr>
              <a:t>2</a:t>
            </a:r>
            <a:r>
              <a:rPr lang="en-US" sz="2400" i="1" dirty="0">
                <a:solidFill>
                  <a:srgbClr val="000000"/>
                </a:solidFill>
              </a:rPr>
              <a:t>x </a:t>
            </a:r>
            <a:r>
              <a:rPr lang="en-US" sz="2400" dirty="0">
                <a:solidFill>
                  <a:srgbClr val="000000"/>
                </a:solidFill>
              </a:rPr>
              <a:t>is positive, so to get it to the other side of the equal sign you will need to subtract it from both expressions in the equation.</a:t>
            </a:r>
          </a:p>
          <a:p>
            <a:pPr lvl="1" algn="l"/>
            <a:endParaRPr lang="en-US" sz="1800" dirty="0">
              <a:solidFill>
                <a:srgbClr val="000000"/>
              </a:solidFill>
            </a:endParaRPr>
          </a:p>
          <a:p>
            <a:pPr lvl="1" algn="l"/>
            <a:r>
              <a:rPr lang="en-US" sz="2400" dirty="0">
                <a:solidFill>
                  <a:srgbClr val="000000"/>
                </a:solidFill>
              </a:rPr>
              <a:t>It helps to line up what you are subtracting with the terms that are similar in order to stay organized. In this case, we are subtracting variables from variables.</a:t>
            </a:r>
          </a:p>
          <a:p>
            <a:pPr lvl="1" algn="l"/>
            <a:endParaRPr lang="en-US" sz="2400" dirty="0">
              <a:solidFill>
                <a:srgbClr val="000000"/>
              </a:solidFill>
            </a:endParaRPr>
          </a:p>
          <a:p>
            <a:pPr lvl="1" algn="l"/>
            <a:endParaRPr lang="en-US" sz="2400" dirty="0">
              <a:solidFill>
                <a:srgbClr val="000000"/>
              </a:solidFill>
            </a:endParaRPr>
          </a:p>
        </p:txBody>
      </p:sp>
      <p:sp>
        <p:nvSpPr>
          <p:cNvPr id="24578" name="Text Placeholder 2"/>
          <p:cNvSpPr>
            <a:spLocks noGrp="1"/>
          </p:cNvSpPr>
          <p:nvPr>
            <p:ph type="body" sz="quarter" idx="10"/>
          </p:nvPr>
        </p:nvSpPr>
        <p:spPr>
          <a:xfrm>
            <a:off x="1016000" y="6249988"/>
            <a:ext cx="5530850" cy="265112"/>
          </a:xfrm>
        </p:spPr>
        <p:txBody>
          <a:bodyPr/>
          <a:lstStyle/>
          <a:p>
            <a:pPr>
              <a:spcBef>
                <a:spcPct val="0"/>
              </a:spcBef>
            </a:pPr>
            <a:r>
              <a:rPr lang="en-US" dirty="0"/>
              <a:t>2.1.2: Solving Linear Equations</a:t>
            </a:r>
          </a:p>
        </p:txBody>
      </p:sp>
      <p:sp>
        <p:nvSpPr>
          <p:cNvPr id="24579"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0A025C0-8839-1541-9233-8CBDB3530F34}" type="slidenum">
              <a:rPr lang="en-US" sz="1800">
                <a:solidFill>
                  <a:srgbClr val="000000"/>
                </a:solidFill>
                <a:latin typeface="Arial"/>
                <a:cs typeface="Arial"/>
              </a:rPr>
              <a:pPr eaLnBrk="1" hangingPunct="1"/>
              <a:t>9</a:t>
            </a:fld>
            <a:endParaRPr lang="en-US" sz="1800" dirty="0">
              <a:solidFill>
                <a:srgbClr val="000000"/>
              </a:solidFill>
              <a:latin typeface="Arial"/>
              <a:cs typeface="Arial"/>
            </a:endParaRPr>
          </a:p>
        </p:txBody>
      </p:sp>
      <p:graphicFrame>
        <p:nvGraphicFramePr>
          <p:cNvPr id="24580" name="Object 4"/>
          <p:cNvGraphicFramePr>
            <a:graphicFrameLocks noChangeAspect="1"/>
          </p:cNvGraphicFramePr>
          <p:nvPr>
            <p:extLst>
              <p:ext uri="{D42A27DB-BD31-4B8C-83A1-F6EECF244321}">
                <p14:modId xmlns:p14="http://schemas.microsoft.com/office/powerpoint/2010/main" val="2392247484"/>
              </p:ext>
            </p:extLst>
          </p:nvPr>
        </p:nvGraphicFramePr>
        <p:xfrm>
          <a:off x="1284288" y="4421188"/>
          <a:ext cx="2679700" cy="1193800"/>
        </p:xfrm>
        <a:graphic>
          <a:graphicData uri="http://schemas.openxmlformats.org/presentationml/2006/ole">
            <mc:AlternateContent xmlns:mc="http://schemas.openxmlformats.org/markup-compatibility/2006">
              <mc:Choice xmlns:v="urn:schemas-microsoft-com:vml" Requires="v">
                <p:oleObj spid="_x0000_s24590" name="Equation" r:id="rId3" imgW="2679700" imgH="1193800" progId="Equation.DSMT4">
                  <p:embed/>
                </p:oleObj>
              </mc:Choice>
              <mc:Fallback>
                <p:oleObj name="Equation" r:id="rId3" imgW="2679700" imgH="1193800" progId="Equation.DSMT4">
                  <p:embed/>
                  <p:pic>
                    <p:nvPicPr>
                      <p:cNvPr id="0" name="Object 4"/>
                      <p:cNvPicPr>
                        <a:picLocks noChangeAspect="1" noChangeArrowheads="1"/>
                      </p:cNvPicPr>
                      <p:nvPr/>
                    </p:nvPicPr>
                    <p:blipFill>
                      <a:blip r:embed="rId4"/>
                      <a:srcRect/>
                      <a:stretch>
                        <a:fillRect/>
                      </a:stretch>
                    </p:blipFill>
                    <p:spPr bwMode="auto">
                      <a:xfrm>
                        <a:off x="1284288" y="4421188"/>
                        <a:ext cx="26797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oordinate Algebra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Coordinate Algebra Instruction TEMPLATE.potx</Template>
  <TotalTime>2524</TotalTime>
  <Words>1126</Words>
  <Application>Microsoft Macintosh PowerPoint</Application>
  <PresentationFormat>On-screen Show (4:3)</PresentationFormat>
  <Paragraphs>128</Paragraphs>
  <Slides>21</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Coordinate Algebra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Martie Harmon</cp:lastModifiedBy>
  <cp:revision>118</cp:revision>
  <cp:lastPrinted>2012-03-22T14:14:30Z</cp:lastPrinted>
  <dcterms:created xsi:type="dcterms:W3CDTF">2012-02-22T19:14:19Z</dcterms:created>
  <dcterms:modified xsi:type="dcterms:W3CDTF">2012-09-19T14:56:49Z</dcterms:modified>
  <cp:category/>
</cp:coreProperties>
</file>