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68" r:id="rId4"/>
    <p:sldId id="269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52FC54DE-C1AB-704B-9E15-1767F87E8505}" type="datetimeFigureOut">
              <a:rPr lang="en-US">
                <a:latin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1E245A09-C324-7A45-B6D6-E8EB2404C64D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2122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F06AA2A6-C1B4-6949-9364-18E51CFF9C6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4AD92686-8654-2D42-BCE6-656E63E7B02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337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/wu.CAU2L1S1EReader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79822E8-2F20-964F-9AAE-4D0889155919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MCC9–12.A.REI.1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96C1962-55E0-0340-A30D-940942A799BB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F90F8BA-A9DC-884D-B1A4-1CCE7C51D956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continue to use their knowledge of solving equations, but will be asked to justify the steps used in the process.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A69A726-96BA-0E4C-BBC9-9F4B982A489A}" type="slidenum">
              <a:rPr lang="en-US" sz="1200">
                <a:latin typeface="Arial"/>
                <a:cs typeface="Arial"/>
              </a:rPr>
              <a:pPr eaLnBrk="1" hangingPunct="1"/>
              <a:t>7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NEW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2448C8F7-2F87-C04B-8076-9E1CCBE8FA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2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2A7E-245A-7E44-AB51-E5BC56D17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3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F41F2-5147-8A49-8F62-5E8EE34D1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7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75C09-7905-1446-964B-2DE4DA3953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0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E7E04-1169-5645-8337-B7A9302BBE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83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305C9-734B-C64A-9B59-351E6D07A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3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20AF5-309A-7D4E-AAF8-195196C976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4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C59E-7052-4F45-964E-64800D6FFE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79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0A1E1-2A4B-9F46-8BEA-04C217E277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B22AE-E494-3040-BF97-F3E849F198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48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0651C-D8A3-014A-B35F-AF83CCABCF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33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3758B3-0E04-E645-BB00-F69AD9042CA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.CAU2L1S1ERead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2.1.1: Properties of Equality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CC9DCE-58C4-4748-A165-D749403DA12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2.1.1: Properties of Equality 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305675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Sydney subscribes to an online company that allows her to download electronic books. Her subscription costs a flat fee of $30 for up to 10 downloads each month. For each download over 10, there is an additional charge per download.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92138" y="2836863"/>
            <a:ext cx="78073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During the month of September, Sydney downloaded 22 books and was charged $75. How much does each additional download cost?</a:t>
            </a: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In October, Sydney was incorrectly charged $67.50 for 18 books. How much should she have been charged?</a:t>
            </a: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If Sydney received a bill for $101.25, how many books did she download?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B50055-3BB5-D244-BFBB-1C4E5C3C47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During the month of September, Sydney downloaded 22 books and was charged $75.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Set up an equation to find the charge for each downloaded book over 10.</a:t>
            </a:r>
          </a:p>
          <a:p>
            <a:pPr lvl="3" algn="l"/>
            <a:r>
              <a:rPr lang="fr-FR" sz="2400" dirty="0">
                <a:solidFill>
                  <a:srgbClr val="660066"/>
                </a:solidFill>
              </a:rPr>
              <a:t>30 + (22 – 10)</a:t>
            </a:r>
            <a:r>
              <a:rPr lang="fr-FR" sz="2400" i="1" dirty="0">
                <a:solidFill>
                  <a:srgbClr val="660066"/>
                </a:solidFill>
              </a:rPr>
              <a:t>x </a:t>
            </a:r>
            <a:r>
              <a:rPr lang="fr-FR" sz="2400" dirty="0">
                <a:solidFill>
                  <a:srgbClr val="660066"/>
                </a:solidFill>
              </a:rPr>
              <a:t>= 75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Solve the equation.</a:t>
            </a:r>
          </a:p>
          <a:p>
            <a:pPr lvl="3" algn="l"/>
            <a:r>
              <a:rPr lang="fr-FR" sz="2400" dirty="0">
                <a:solidFill>
                  <a:srgbClr val="660066"/>
                </a:solidFill>
              </a:rPr>
              <a:t>30 + 12</a:t>
            </a:r>
            <a:r>
              <a:rPr lang="fr-FR" sz="2400" i="1" dirty="0">
                <a:solidFill>
                  <a:srgbClr val="660066"/>
                </a:solidFill>
              </a:rPr>
              <a:t>x </a:t>
            </a:r>
            <a:r>
              <a:rPr lang="fr-FR" sz="2400" dirty="0">
                <a:solidFill>
                  <a:srgbClr val="660066"/>
                </a:solidFill>
              </a:rPr>
              <a:t>= 75				</a:t>
            </a:r>
            <a:endParaRPr lang="fr-FR" dirty="0">
              <a:solidFill>
                <a:srgbClr val="660066"/>
              </a:solidFill>
            </a:endParaRPr>
          </a:p>
          <a:p>
            <a:pPr lvl="4" algn="l"/>
            <a:r>
              <a:rPr lang="en-US" dirty="0">
                <a:solidFill>
                  <a:srgbClr val="660066"/>
                </a:solidFill>
              </a:rPr>
              <a:t>Simplify the equation.</a:t>
            </a:r>
          </a:p>
          <a:p>
            <a:pPr lvl="3" algn="l"/>
            <a:r>
              <a:rPr lang="fr-FR" sz="2400" dirty="0">
                <a:solidFill>
                  <a:srgbClr val="660066"/>
                </a:solidFill>
              </a:rPr>
              <a:t>12</a:t>
            </a:r>
            <a:r>
              <a:rPr lang="fr-FR" sz="2400" i="1" dirty="0">
                <a:solidFill>
                  <a:srgbClr val="660066"/>
                </a:solidFill>
              </a:rPr>
              <a:t>x </a:t>
            </a:r>
            <a:r>
              <a:rPr lang="fr-FR" sz="2400" dirty="0">
                <a:solidFill>
                  <a:srgbClr val="660066"/>
                </a:solidFill>
              </a:rPr>
              <a:t>= 45					</a:t>
            </a:r>
          </a:p>
          <a:p>
            <a:pPr lvl="4" algn="l"/>
            <a:r>
              <a:rPr lang="en-US" dirty="0">
                <a:solidFill>
                  <a:srgbClr val="660066"/>
                </a:solidFill>
              </a:rPr>
              <a:t>Divide both sides by 12.</a:t>
            </a:r>
          </a:p>
          <a:p>
            <a:pPr lvl="3" algn="l"/>
            <a:r>
              <a:rPr lang="fr-FR" sz="2400" i="1" dirty="0">
                <a:solidFill>
                  <a:srgbClr val="660066"/>
                </a:solidFill>
              </a:rPr>
              <a:t>x </a:t>
            </a:r>
            <a:r>
              <a:rPr lang="fr-FR" sz="2400" dirty="0">
                <a:solidFill>
                  <a:srgbClr val="660066"/>
                </a:solidFill>
              </a:rPr>
              <a:t>= 3.75</a:t>
            </a:r>
          </a:p>
          <a:p>
            <a:pPr lvl="2" algn="l"/>
            <a:r>
              <a:rPr lang="en-US" dirty="0">
                <a:solidFill>
                  <a:srgbClr val="660066"/>
                </a:solidFill>
              </a:rPr>
              <a:t>Each additional download costs $3.75.</a:t>
            </a:r>
          </a:p>
          <a:p>
            <a:pPr lvl="3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2.1.1: Properties of Equality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73ACBA-DAA9-C84C-A785-F817CDD378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8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8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  <a:defRPr/>
            </a:pPr>
            <a:r>
              <a:rPr lang="en-US" dirty="0"/>
              <a:t>In October, Sydney was incorrectly charged $67.50 for 18 books. How much should she </a:t>
            </a:r>
            <a:r>
              <a:rPr lang="en-US" dirty="0" smtClean="0"/>
              <a:t>have been </a:t>
            </a:r>
            <a:r>
              <a:rPr lang="en-US" dirty="0"/>
              <a:t>charged</a:t>
            </a:r>
            <a:r>
              <a:rPr lang="en-US" dirty="0" smtClean="0"/>
              <a:t>?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Set up an equation to find the </a:t>
            </a:r>
            <a:r>
              <a:rPr lang="en-US" sz="2400" dirty="0">
                <a:solidFill>
                  <a:srgbClr val="660066"/>
                </a:solidFill>
              </a:rPr>
              <a:t>amount that Sydney should have been </a:t>
            </a:r>
            <a:r>
              <a:rPr lang="en-US" sz="2400" dirty="0" smtClean="0">
                <a:solidFill>
                  <a:srgbClr val="660066"/>
                </a:solidFill>
              </a:rPr>
              <a:t>charged. </a:t>
            </a:r>
          </a:p>
          <a:p>
            <a:pPr lvl="1" algn="l">
              <a:defRPr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914400" lvl="1" indent="-457200" algn="l">
              <a:buFont typeface="Arial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The cost for 10 books is $30. Each book over 10 costs an additional $3.75. </a:t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The total correct cost </a:t>
            </a:r>
            <a:r>
              <a:rPr lang="fr-FR" sz="2400" dirty="0" err="1" smtClean="0">
                <a:solidFill>
                  <a:srgbClr val="660066"/>
                </a:solidFill>
              </a:rPr>
              <a:t>is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smtClean="0">
                <a:solidFill>
                  <a:srgbClr val="660066"/>
                </a:solidFill>
              </a:rPr>
              <a:t>30 </a:t>
            </a:r>
            <a:r>
              <a:rPr lang="fr-FR" sz="2400" dirty="0">
                <a:solidFill>
                  <a:srgbClr val="660066"/>
                </a:solidFill>
              </a:rPr>
              <a:t>+ </a:t>
            </a:r>
            <a:r>
              <a:rPr lang="fr-FR" sz="2400" dirty="0" smtClean="0">
                <a:solidFill>
                  <a:srgbClr val="660066"/>
                </a:solidFill>
              </a:rPr>
              <a:t>3.75(</a:t>
            </a:r>
            <a:r>
              <a:rPr lang="fr-FR" sz="2400" i="1" dirty="0">
                <a:solidFill>
                  <a:srgbClr val="660066"/>
                </a:solidFill>
              </a:rPr>
              <a:t>x</a:t>
            </a:r>
            <a:r>
              <a:rPr lang="fr-FR" sz="2400" dirty="0" smtClean="0">
                <a:solidFill>
                  <a:srgbClr val="660066"/>
                </a:solidFill>
              </a:rPr>
              <a:t> </a:t>
            </a:r>
            <a:r>
              <a:rPr lang="fr-FR" sz="2400" dirty="0">
                <a:solidFill>
                  <a:srgbClr val="660066"/>
                </a:solidFill>
              </a:rPr>
              <a:t>– 10</a:t>
            </a:r>
            <a:r>
              <a:rPr lang="fr-FR" sz="2400" dirty="0" smtClean="0">
                <a:solidFill>
                  <a:srgbClr val="660066"/>
                </a:solidFill>
              </a:rPr>
              <a:t>).</a:t>
            </a:r>
          </a:p>
          <a:p>
            <a:pPr marL="914400" lvl="1" indent="-457200" algn="l">
              <a:buFont typeface="Arial"/>
              <a:buChar char="•"/>
              <a:defRPr/>
            </a:pPr>
            <a:endParaRPr lang="fr-FR" sz="2400" dirty="0">
              <a:solidFill>
                <a:srgbClr val="660066"/>
              </a:solidFill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2.1.1: Properties of Equality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7BFEC6-6D5F-1D40-9042-F3C360F2B5F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lvl="2" algn="l"/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30 + 3.75(</a:t>
            </a:r>
            <a:r>
              <a:rPr lang="it-IT" i="1" dirty="0">
                <a:solidFill>
                  <a:srgbClr val="660066"/>
                </a:solidFill>
              </a:rPr>
              <a:t>x </a:t>
            </a:r>
            <a:r>
              <a:rPr lang="it-IT" dirty="0">
                <a:solidFill>
                  <a:srgbClr val="660066"/>
                </a:solidFill>
              </a:rPr>
              <a:t>– 10)</a:t>
            </a:r>
            <a:endParaRPr lang="fr-FR" dirty="0">
              <a:solidFill>
                <a:srgbClr val="660066"/>
              </a:solidFill>
            </a:endParaRPr>
          </a:p>
          <a:p>
            <a:pPr lvl="2" algn="l"/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30 + 3.75(18</a:t>
            </a:r>
            <a:r>
              <a:rPr lang="it-IT" i="1" dirty="0">
                <a:solidFill>
                  <a:srgbClr val="660066"/>
                </a:solidFill>
              </a:rPr>
              <a:t> </a:t>
            </a:r>
            <a:r>
              <a:rPr lang="it-IT" dirty="0">
                <a:solidFill>
                  <a:srgbClr val="660066"/>
                </a:solidFill>
              </a:rPr>
              <a:t>– 10)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Substitute the number of books she ordered for </a:t>
            </a:r>
            <a:r>
              <a:rPr lang="en-US" i="1" dirty="0">
                <a:solidFill>
                  <a:srgbClr val="660066"/>
                </a:solidFill>
              </a:rPr>
              <a:t>x.</a:t>
            </a:r>
            <a:endParaRPr lang="en-US" dirty="0">
              <a:solidFill>
                <a:srgbClr val="660066"/>
              </a:solidFill>
            </a:endParaRPr>
          </a:p>
          <a:p>
            <a:pPr lvl="2" algn="l"/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30 + 3.75(8)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Multiply</a:t>
            </a:r>
            <a:r>
              <a:rPr lang="en-US" i="1" dirty="0">
                <a:solidFill>
                  <a:srgbClr val="660066"/>
                </a:solidFill>
              </a:rPr>
              <a:t>.</a:t>
            </a:r>
          </a:p>
          <a:p>
            <a:pPr lvl="2" algn="l"/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30 + 30</a:t>
            </a:r>
          </a:p>
          <a:p>
            <a:pPr lvl="2" algn="l"/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60</a:t>
            </a:r>
          </a:p>
          <a:p>
            <a:pPr lvl="2" algn="l"/>
            <a:endParaRPr lang="en-US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The total amount Sydney should have been charged for 18 books is $60.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2.1.1: Properties of Equality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F06A72-822A-6F47-B22A-349797D2DED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  <a:defRPr/>
            </a:pPr>
            <a:r>
              <a:rPr lang="en-US" dirty="0"/>
              <a:t>If Sydney received a bill for $101.25, how many books did she download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Use the equation for total cost found earlier to determine the number of books </a:t>
            </a:r>
            <a:r>
              <a:rPr lang="en-US" sz="2400" dirty="0" smtClean="0">
                <a:solidFill>
                  <a:srgbClr val="660066"/>
                </a:solidFill>
              </a:rPr>
              <a:t>Sydney downloaded.</a:t>
            </a:r>
          </a:p>
          <a:p>
            <a:pPr lvl="2" algn="l">
              <a:defRPr/>
            </a:pPr>
            <a:r>
              <a:rPr lang="it-IT" dirty="0">
                <a:solidFill>
                  <a:srgbClr val="660066"/>
                </a:solidFill>
              </a:rPr>
              <a:t>Total </a:t>
            </a:r>
            <a:r>
              <a:rPr lang="it-IT" dirty="0" err="1">
                <a:solidFill>
                  <a:srgbClr val="660066"/>
                </a:solidFill>
              </a:rPr>
              <a:t>cost</a:t>
            </a:r>
            <a:r>
              <a:rPr lang="it-IT" dirty="0">
                <a:solidFill>
                  <a:srgbClr val="660066"/>
                </a:solidFill>
              </a:rPr>
              <a:t> = 30 + 3.75(</a:t>
            </a:r>
            <a:r>
              <a:rPr lang="it-IT" i="1" dirty="0">
                <a:solidFill>
                  <a:srgbClr val="660066"/>
                </a:solidFill>
              </a:rPr>
              <a:t>x </a:t>
            </a:r>
            <a:r>
              <a:rPr lang="it-IT" dirty="0">
                <a:solidFill>
                  <a:srgbClr val="660066"/>
                </a:solidFill>
              </a:rPr>
              <a:t>– 10</a:t>
            </a:r>
            <a:r>
              <a:rPr lang="it-IT" dirty="0" smtClean="0">
                <a:solidFill>
                  <a:srgbClr val="660066"/>
                </a:solidFill>
              </a:rPr>
              <a:t>)</a:t>
            </a:r>
            <a:endParaRPr lang="fr-FR" dirty="0">
              <a:solidFill>
                <a:srgbClr val="660066"/>
              </a:solidFill>
            </a:endParaRPr>
          </a:p>
          <a:p>
            <a:pPr lvl="2" algn="l">
              <a:lnSpc>
                <a:spcPct val="150000"/>
              </a:lnSpc>
              <a:defRPr/>
            </a:pPr>
            <a:r>
              <a:rPr lang="fr-FR" dirty="0">
                <a:solidFill>
                  <a:srgbClr val="660066"/>
                </a:solidFill>
              </a:rPr>
              <a:t>101.25 = 30 + 3.75(</a:t>
            </a:r>
            <a:r>
              <a:rPr lang="fr-FR" i="1" dirty="0">
                <a:solidFill>
                  <a:srgbClr val="660066"/>
                </a:solidFill>
              </a:rPr>
              <a:t>x </a:t>
            </a:r>
            <a:r>
              <a:rPr lang="fr-FR" dirty="0">
                <a:solidFill>
                  <a:srgbClr val="660066"/>
                </a:solidFill>
              </a:rPr>
              <a:t>– 10)	</a:t>
            </a:r>
            <a:endParaRPr lang="fr-FR" dirty="0" smtClean="0">
              <a:solidFill>
                <a:srgbClr val="660066"/>
              </a:solidFill>
            </a:endParaRPr>
          </a:p>
          <a:p>
            <a:pPr lvl="3" algn="l">
              <a:defRPr/>
            </a:pPr>
            <a:r>
              <a:rPr lang="en-US" dirty="0" smtClean="0">
                <a:solidFill>
                  <a:srgbClr val="660066"/>
                </a:solidFill>
              </a:rPr>
              <a:t>Substitute the value for total cost.</a:t>
            </a:r>
          </a:p>
          <a:p>
            <a:pPr lvl="2" algn="l">
              <a:defRPr/>
            </a:pPr>
            <a:r>
              <a:rPr lang="fr-FR" dirty="0">
                <a:solidFill>
                  <a:srgbClr val="660066"/>
                </a:solidFill>
              </a:rPr>
              <a:t>101.25 = 30 + </a:t>
            </a:r>
            <a:r>
              <a:rPr lang="fr-FR" dirty="0" smtClean="0">
                <a:solidFill>
                  <a:srgbClr val="660066"/>
                </a:solidFill>
              </a:rPr>
              <a:t>3.75</a:t>
            </a:r>
            <a:r>
              <a:rPr lang="fr-FR" i="1" dirty="0" smtClean="0">
                <a:solidFill>
                  <a:srgbClr val="660066"/>
                </a:solidFill>
              </a:rPr>
              <a:t>x </a:t>
            </a:r>
            <a:r>
              <a:rPr lang="fr-FR" dirty="0">
                <a:solidFill>
                  <a:srgbClr val="660066"/>
                </a:solidFill>
              </a:rPr>
              <a:t>– </a:t>
            </a:r>
            <a:r>
              <a:rPr lang="fr-FR" dirty="0" smtClean="0">
                <a:solidFill>
                  <a:srgbClr val="660066"/>
                </a:solidFill>
              </a:rPr>
              <a:t>37.5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>
              <a:defRPr/>
            </a:pPr>
            <a:r>
              <a:rPr lang="da-DK" dirty="0" err="1">
                <a:solidFill>
                  <a:srgbClr val="660066"/>
                </a:solidFill>
              </a:rPr>
              <a:t>Distribute</a:t>
            </a:r>
            <a:r>
              <a:rPr lang="da-DK" dirty="0">
                <a:solidFill>
                  <a:srgbClr val="660066"/>
                </a:solidFill>
              </a:rPr>
              <a:t> 3.75 over (</a:t>
            </a:r>
            <a:r>
              <a:rPr lang="da-DK" i="1" dirty="0">
                <a:solidFill>
                  <a:srgbClr val="660066"/>
                </a:solidFill>
              </a:rPr>
              <a:t>x </a:t>
            </a:r>
            <a:r>
              <a:rPr lang="da-DK" dirty="0">
                <a:solidFill>
                  <a:srgbClr val="660066"/>
                </a:solidFill>
              </a:rPr>
              <a:t>– 10)</a:t>
            </a:r>
            <a:r>
              <a:rPr lang="da-DK" dirty="0" smtClean="0">
                <a:solidFill>
                  <a:srgbClr val="660066"/>
                </a:solidFill>
              </a:rPr>
              <a:t>.</a:t>
            </a:r>
          </a:p>
          <a:p>
            <a:pPr lvl="2" algn="l">
              <a:defRPr/>
            </a:pPr>
            <a:r>
              <a:rPr lang="fr-FR" dirty="0" smtClean="0">
                <a:solidFill>
                  <a:srgbClr val="660066"/>
                </a:solidFill>
              </a:rPr>
              <a:t>101.25 </a:t>
            </a:r>
            <a:r>
              <a:rPr lang="fr-FR" dirty="0">
                <a:solidFill>
                  <a:srgbClr val="660066"/>
                </a:solidFill>
              </a:rPr>
              <a:t>= </a:t>
            </a:r>
            <a:r>
              <a:rPr lang="fr-FR" dirty="0" smtClean="0">
                <a:solidFill>
                  <a:srgbClr val="660066"/>
                </a:solidFill>
              </a:rPr>
              <a:t> 3.75</a:t>
            </a:r>
            <a:r>
              <a:rPr lang="fr-FR" i="1" dirty="0" smtClean="0">
                <a:solidFill>
                  <a:srgbClr val="660066"/>
                </a:solidFill>
              </a:rPr>
              <a:t>x </a:t>
            </a:r>
            <a:r>
              <a:rPr lang="fr-FR" dirty="0" smtClean="0">
                <a:solidFill>
                  <a:srgbClr val="660066"/>
                </a:solidFill>
              </a:rPr>
              <a:t>– 7.5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>
              <a:defRPr/>
            </a:pPr>
            <a:r>
              <a:rPr lang="en-US" dirty="0" smtClean="0">
                <a:solidFill>
                  <a:srgbClr val="660066"/>
                </a:solidFill>
              </a:rPr>
              <a:t>Combine like terms.</a:t>
            </a:r>
            <a:endParaRPr lang="en-US" dirty="0">
              <a:solidFill>
                <a:srgbClr val="660066"/>
              </a:solidFill>
            </a:endParaRPr>
          </a:p>
          <a:p>
            <a:pPr lvl="3" algn="l">
              <a:defRPr/>
            </a:pPr>
            <a:endParaRPr lang="en-US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2.1.1: Properties of Equality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F825C2-14DB-FB45-A079-230243B8615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lvl="2" algn="l"/>
            <a:r>
              <a:rPr lang="fr-FR" dirty="0">
                <a:solidFill>
                  <a:srgbClr val="660066"/>
                </a:solidFill>
              </a:rPr>
              <a:t>108.75 = 3.75</a:t>
            </a:r>
            <a:r>
              <a:rPr lang="fr-FR" i="1" dirty="0">
                <a:solidFill>
                  <a:srgbClr val="660066"/>
                </a:solidFill>
              </a:rPr>
              <a:t>x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Add 7.5 to both sides of the equation.</a:t>
            </a:r>
          </a:p>
          <a:p>
            <a:pPr lvl="2" algn="l"/>
            <a:r>
              <a:rPr lang="fr-FR" dirty="0">
                <a:solidFill>
                  <a:srgbClr val="660066"/>
                </a:solidFill>
              </a:rPr>
              <a:t>29 =  </a:t>
            </a:r>
            <a:r>
              <a:rPr lang="fr-FR" i="1" dirty="0">
                <a:solidFill>
                  <a:srgbClr val="660066"/>
                </a:solidFill>
              </a:rPr>
              <a:t>x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Divide both sides of the equation by 3.75.</a:t>
            </a:r>
          </a:p>
          <a:p>
            <a:pPr lvl="3" algn="l"/>
            <a:endParaRPr lang="en-US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The total number of books Sydney downloaded was 29.</a:t>
            </a:r>
          </a:p>
        </p:txBody>
      </p:sp>
      <p:sp>
        <p:nvSpPr>
          <p:cNvPr id="245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2.1.1: Properties of Equality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7D7452-FFD3-8C49-9A6D-5B2B974E077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1687</TotalTime>
  <Words>388</Words>
  <Application>Microsoft Macintosh PowerPoint</Application>
  <PresentationFormat>On-screen Show (4:3)</PresentationFormat>
  <Paragraphs>65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70</cp:revision>
  <dcterms:created xsi:type="dcterms:W3CDTF">2012-02-22T19:14:19Z</dcterms:created>
  <dcterms:modified xsi:type="dcterms:W3CDTF">2012-06-05T18:12:57Z</dcterms:modified>
  <cp:category/>
</cp:coreProperties>
</file>