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compatMode="1" saveSubsetFonts="1" autoCompressPictures="0">
  <p:sldMasterIdLst>
    <p:sldMasterId id="2147483648" r:id="rId1"/>
  </p:sldMasterIdLst>
  <p:notesMasterIdLst>
    <p:notesMasterId r:id="rId22"/>
  </p:notesMasterIdLst>
  <p:handoutMasterIdLst>
    <p:handoutMasterId r:id="rId23"/>
  </p:handoutMasterIdLst>
  <p:sldIdLst>
    <p:sldId id="256" r:id="rId2"/>
    <p:sldId id="258" r:id="rId3"/>
    <p:sldId id="259" r:id="rId4"/>
    <p:sldId id="257" r:id="rId5"/>
    <p:sldId id="287" r:id="rId6"/>
    <p:sldId id="293" r:id="rId7"/>
    <p:sldId id="288" r:id="rId8"/>
    <p:sldId id="289" r:id="rId9"/>
    <p:sldId id="290" r:id="rId10"/>
    <p:sldId id="291" r:id="rId11"/>
    <p:sldId id="261" r:id="rId12"/>
    <p:sldId id="262" r:id="rId13"/>
    <p:sldId id="263" r:id="rId14"/>
    <p:sldId id="265" r:id="rId15"/>
    <p:sldId id="294" r:id="rId16"/>
    <p:sldId id="266" r:id="rId17"/>
    <p:sldId id="267" r:id="rId18"/>
    <p:sldId id="292" r:id="rId19"/>
    <p:sldId id="268" r:id="rId20"/>
    <p:sldId id="295" r:id="rId21"/>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5pPr>
    <a:lvl6pPr marL="2286000" algn="l" defTabSz="457200" rtl="0" eaLnBrk="1" latinLnBrk="0" hangingPunct="1">
      <a:defRPr kern="1200">
        <a:solidFill>
          <a:schemeClr val="tx1"/>
        </a:solidFill>
        <a:latin typeface="Calibri" charset="0"/>
        <a:ea typeface="ＭＳ Ｐゴシック" charset="0"/>
        <a:cs typeface="ＭＳ Ｐゴシック" charset="0"/>
      </a:defRPr>
    </a:lvl6pPr>
    <a:lvl7pPr marL="2743200" algn="l" defTabSz="457200" rtl="0" eaLnBrk="1" latinLnBrk="0" hangingPunct="1">
      <a:defRPr kern="1200">
        <a:solidFill>
          <a:schemeClr val="tx1"/>
        </a:solidFill>
        <a:latin typeface="Calibri" charset="0"/>
        <a:ea typeface="ＭＳ Ｐゴシック" charset="0"/>
        <a:cs typeface="ＭＳ Ｐゴシック" charset="0"/>
      </a:defRPr>
    </a:lvl7pPr>
    <a:lvl8pPr marL="3200400" algn="l" defTabSz="457200" rtl="0" eaLnBrk="1" latinLnBrk="0" hangingPunct="1">
      <a:defRPr kern="1200">
        <a:solidFill>
          <a:schemeClr val="tx1"/>
        </a:solidFill>
        <a:latin typeface="Calibri" charset="0"/>
        <a:ea typeface="ＭＳ Ｐゴシック" charset="0"/>
        <a:cs typeface="ＭＳ Ｐゴシック" charset="0"/>
      </a:defRPr>
    </a:lvl8pPr>
    <a:lvl9pPr marL="3657600" algn="l" defTabSz="457200" rtl="0" eaLnBrk="1" latinLnBrk="0" hangingPunct="1">
      <a:defRPr kern="1200">
        <a:solidFill>
          <a:schemeClr val="tx1"/>
        </a:solidFill>
        <a:latin typeface="Calibri"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showGuides="1">
      <p:cViewPr varScale="1">
        <p:scale>
          <a:sx n="91" d="100"/>
          <a:sy n="91" d="100"/>
        </p:scale>
        <p:origin x="-120"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handoutMaster" Target="handoutMasters/handout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 Id="rId2" Type="http://schemas.openxmlformats.org/officeDocument/2006/relationships/image" Target="../media/image4.emf"/><Relationship Id="rId3"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emf"/><Relationship Id="rId2" Type="http://schemas.openxmlformats.org/officeDocument/2006/relationships/image" Target="../media/image7.emf"/><Relationship Id="rId3" Type="http://schemas.openxmlformats.org/officeDocument/2006/relationships/image" Target="../media/image8.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emf"/><Relationship Id="rId2" Type="http://schemas.openxmlformats.org/officeDocument/2006/relationships/image" Target="../media/image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Myriad Pro"/>
                <a:ea typeface="MS PGothic" charset="0"/>
                <a:cs typeface="MS PGothic" charset="0"/>
              </a:defRPr>
            </a:lvl1pPr>
          </a:lstStyle>
          <a:p>
            <a:pPr>
              <a:defRPr/>
            </a:pPr>
            <a:endParaRPr lang="en-US" dirty="0">
              <a:latin typeface="Aria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Myriad Pro" charset="0"/>
                <a:ea typeface="MS PGothic" charset="0"/>
                <a:cs typeface="MS PGothic" charset="0"/>
              </a:defRPr>
            </a:lvl1pPr>
          </a:lstStyle>
          <a:p>
            <a:fld id="{5A485E45-CD92-6245-888A-F05E18EC23DE}" type="datetime1">
              <a:rPr lang="en-US">
                <a:latin typeface="Arial"/>
              </a:rPr>
              <a:pPr/>
              <a:t>6/5/12</a:t>
            </a:fld>
            <a:endParaRPr lang="en-US" dirty="0">
              <a:latin typeface="Aria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Myriad Pro"/>
                <a:ea typeface="MS PGothic" charset="0"/>
                <a:cs typeface="MS PGothic" charset="0"/>
              </a:defRPr>
            </a:lvl1pPr>
          </a:lstStyle>
          <a:p>
            <a:pPr>
              <a:defRPr/>
            </a:pPr>
            <a:endParaRPr lang="en-US" dirty="0">
              <a:latin typeface="Aria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Myriad Pro" charset="0"/>
                <a:ea typeface="MS PGothic" charset="0"/>
                <a:cs typeface="MS PGothic" charset="0"/>
              </a:defRPr>
            </a:lvl1pPr>
          </a:lstStyle>
          <a:p>
            <a:fld id="{F76B7AC9-817C-0D4B-8A01-F7F7C9E5BA8B}" type="slidenum">
              <a:rPr lang="en-US">
                <a:latin typeface="Arial"/>
              </a:rPr>
              <a:pPr/>
              <a:t>‹#›</a:t>
            </a:fld>
            <a:endParaRPr lang="en-US" dirty="0">
              <a:latin typeface="Arial"/>
            </a:endParaRPr>
          </a:p>
        </p:txBody>
      </p:sp>
    </p:spTree>
    <p:extLst>
      <p:ext uri="{BB962C8B-B14F-4D97-AF65-F5344CB8AC3E}">
        <p14:creationId xmlns:p14="http://schemas.microsoft.com/office/powerpoint/2010/main" val="256679489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a:ea typeface="MS PGothic" charset="0"/>
                <a:cs typeface="MS PGothic" charset="0"/>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Arial"/>
                <a:ea typeface="MS PGothic" charset="0"/>
                <a:cs typeface="MS PGothic" charset="0"/>
              </a:defRPr>
            </a:lvl1pPr>
          </a:lstStyle>
          <a:p>
            <a:fld id="{2CE47ACA-C9B1-D54C-B52B-284F45CACDAB}" type="datetime1">
              <a:rPr lang="en-US" smtClean="0"/>
              <a:pPr/>
              <a:t>6/5/12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a:ea typeface="MS PGothic" charset="0"/>
                <a:cs typeface="MS PGothic" charset="0"/>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Arial"/>
                <a:ea typeface="MS PGothic" charset="0"/>
                <a:cs typeface="MS PGothic" charset="0"/>
              </a:defRPr>
            </a:lvl1pPr>
          </a:lstStyle>
          <a:p>
            <a:fld id="{F727449C-84A7-CF4D-A06E-0672C316FA53}" type="slidenum">
              <a:rPr lang="en-US" smtClean="0"/>
              <a:pPr/>
              <a:t>‹#›</a:t>
            </a:fld>
            <a:endParaRPr lang="en-US" dirty="0"/>
          </a:p>
        </p:txBody>
      </p:sp>
    </p:spTree>
    <p:extLst>
      <p:ext uri="{BB962C8B-B14F-4D97-AF65-F5344CB8AC3E}">
        <p14:creationId xmlns:p14="http://schemas.microsoft.com/office/powerpoint/2010/main" val="261670852"/>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Arial"/>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99EA6346-F28B-4041-80E7-A59F30E84E30}" type="slidenum">
              <a:rPr lang="en-US" sz="1200">
                <a:latin typeface="Arial"/>
              </a:rPr>
              <a:pPr eaLnBrk="1" hangingPunct="1"/>
              <a:t>1</a:t>
            </a:fld>
            <a:endParaRPr lang="en-US" sz="1200" dirty="0">
              <a:latin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walch.com</a:t>
            </a:r>
            <a:r>
              <a:rPr lang="en-US" dirty="0" smtClean="0"/>
              <a:t>/</a:t>
            </a:r>
            <a:r>
              <a:rPr lang="en-US" dirty="0" err="1" smtClean="0"/>
              <a:t>ei</a:t>
            </a:r>
            <a:r>
              <a:rPr lang="en-US" dirty="0" smtClean="0"/>
              <a:t>/CAU2L1S1PropEqual</a:t>
            </a:r>
            <a:endParaRPr lang="en-US" dirty="0"/>
          </a:p>
        </p:txBody>
      </p:sp>
      <p:sp>
        <p:nvSpPr>
          <p:cNvPr id="4" name="Slide Number Placeholder 3"/>
          <p:cNvSpPr>
            <a:spLocks noGrp="1"/>
          </p:cNvSpPr>
          <p:nvPr>
            <p:ph type="sldNum" sz="quarter" idx="10"/>
          </p:nvPr>
        </p:nvSpPr>
        <p:spPr/>
        <p:txBody>
          <a:bodyPr/>
          <a:lstStyle/>
          <a:p>
            <a:fld id="{F727449C-84A7-CF4D-A06E-0672C316FA53}" type="slidenum">
              <a:rPr lang="en-US" smtClean="0"/>
              <a:pPr/>
              <a:t>15</a:t>
            </a:fld>
            <a:endParaRPr lang="en-US" dirty="0"/>
          </a:p>
        </p:txBody>
      </p:sp>
    </p:spTree>
    <p:extLst>
      <p:ext uri="{BB962C8B-B14F-4D97-AF65-F5344CB8AC3E}">
        <p14:creationId xmlns:p14="http://schemas.microsoft.com/office/powerpoint/2010/main" val="37735487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walch.com</a:t>
            </a:r>
            <a:r>
              <a:rPr lang="en-US" dirty="0" smtClean="0"/>
              <a:t>/</a:t>
            </a:r>
            <a:r>
              <a:rPr lang="en-US" dirty="0" err="1" smtClean="0"/>
              <a:t>ei</a:t>
            </a:r>
            <a:r>
              <a:rPr lang="en-US" smtClean="0"/>
              <a:t>/CAU2L1S1PropEqualMultiStep</a:t>
            </a:r>
            <a:endParaRPr lang="en-US"/>
          </a:p>
        </p:txBody>
      </p:sp>
      <p:sp>
        <p:nvSpPr>
          <p:cNvPr id="4" name="Slide Number Placeholder 3"/>
          <p:cNvSpPr>
            <a:spLocks noGrp="1"/>
          </p:cNvSpPr>
          <p:nvPr>
            <p:ph type="sldNum" sz="quarter" idx="10"/>
          </p:nvPr>
        </p:nvSpPr>
        <p:spPr/>
        <p:txBody>
          <a:bodyPr/>
          <a:lstStyle/>
          <a:p>
            <a:fld id="{F727449C-84A7-CF4D-A06E-0672C316FA53}" type="slidenum">
              <a:rPr lang="en-US" smtClean="0"/>
              <a:pPr/>
              <a:t>20</a:t>
            </a:fld>
            <a:endParaRPr lang="en-US" dirty="0"/>
          </a:p>
        </p:txBody>
      </p:sp>
    </p:spTree>
    <p:extLst>
      <p:ext uri="{BB962C8B-B14F-4D97-AF65-F5344CB8AC3E}">
        <p14:creationId xmlns:p14="http://schemas.microsoft.com/office/powerpoint/2010/main" val="17605911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6" descr="Coordinate Algebra PPT bgd Instruction.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525" y="-38100"/>
            <a:ext cx="9134475" cy="668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640600" y="640567"/>
            <a:ext cx="7855776" cy="4998233"/>
          </a:xfrm>
          <a:noFill/>
          <a:ln>
            <a:noFill/>
          </a:ln>
        </p:spPr>
        <p:txBody>
          <a:bodyPr>
            <a:normAutofit/>
          </a:bodyPr>
          <a:lstStyle>
            <a:lvl1pPr marL="0" indent="0" algn="ctr">
              <a:buNone/>
              <a:defRPr sz="240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12" name="Text Placeholder 11"/>
          <p:cNvSpPr>
            <a:spLocks noGrp="1"/>
          </p:cNvSpPr>
          <p:nvPr>
            <p:ph type="body" sz="quarter" idx="10"/>
          </p:nvPr>
        </p:nvSpPr>
        <p:spPr>
          <a:xfrm>
            <a:off x="1015283" y="6303114"/>
            <a:ext cx="5530850" cy="264966"/>
          </a:xfrm>
        </p:spPr>
        <p:txBody>
          <a:bodyPr>
            <a:noAutofit/>
          </a:bodyPr>
          <a:lstStyle>
            <a:lvl1pPr marL="0" indent="0">
              <a:spcBef>
                <a:spcPts val="0"/>
              </a:spcBef>
              <a:buNone/>
              <a:defRPr sz="1600" b="0" i="0" baseline="0">
                <a:solidFill>
                  <a:srgbClr val="FF0000"/>
                </a:solidFill>
                <a:latin typeface="Arial"/>
                <a:cs typeface="Arial"/>
              </a:defRPr>
            </a:lvl1pPr>
          </a:lstStyle>
          <a:p>
            <a:pPr lvl="0"/>
            <a:r>
              <a:rPr lang="en-US" dirty="0" smtClean="0"/>
              <a:t>Click to edit Master text styles</a:t>
            </a:r>
          </a:p>
        </p:txBody>
      </p:sp>
      <p:sp>
        <p:nvSpPr>
          <p:cNvPr id="5" name="Slide Number Placeholder 8"/>
          <p:cNvSpPr>
            <a:spLocks noGrp="1"/>
          </p:cNvSpPr>
          <p:nvPr>
            <p:ph type="sldNum" sz="quarter" idx="11"/>
          </p:nvPr>
        </p:nvSpPr>
        <p:spPr>
          <a:xfrm>
            <a:off x="8297863" y="5497513"/>
            <a:ext cx="728662" cy="282575"/>
          </a:xfrm>
        </p:spPr>
        <p:txBody>
          <a:bodyPr/>
          <a:lstStyle>
            <a:lvl1pPr>
              <a:defRPr sz="1800" b="1" i="0">
                <a:solidFill>
                  <a:srgbClr val="000000"/>
                </a:solidFill>
                <a:latin typeface="Arial"/>
                <a:ea typeface="ＭＳ Ｐゴシック" charset="0"/>
                <a:cs typeface="Arial"/>
              </a:defRPr>
            </a:lvl1pPr>
          </a:lstStyle>
          <a:p>
            <a:pPr>
              <a:defRPr/>
            </a:pPr>
            <a:fld id="{2F24A135-0887-824B-8A6B-2C679DEB2895}" type="slidenum">
              <a:rPr lang="en-US" smtClean="0"/>
              <a:pPr>
                <a:defRPr/>
              </a:pPr>
              <a:t>‹#›</a:t>
            </a:fld>
            <a:endParaRPr lang="en-US" dirty="0"/>
          </a:p>
        </p:txBody>
      </p:sp>
    </p:spTree>
    <p:extLst>
      <p:ext uri="{BB962C8B-B14F-4D97-AF65-F5344CB8AC3E}">
        <p14:creationId xmlns:p14="http://schemas.microsoft.com/office/powerpoint/2010/main" val="17280205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9BE1AA5F-49C2-4043-B98E-EBE560F00979}" type="slidenum">
              <a:rPr lang="en-US"/>
              <a:pPr/>
              <a:t>‹#›</a:t>
            </a:fld>
            <a:endParaRPr lang="en-US"/>
          </a:p>
        </p:txBody>
      </p:sp>
    </p:spTree>
    <p:extLst>
      <p:ext uri="{BB962C8B-B14F-4D97-AF65-F5344CB8AC3E}">
        <p14:creationId xmlns:p14="http://schemas.microsoft.com/office/powerpoint/2010/main" val="3640779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6BA69E47-DB9E-A14D-B6F6-ADD935318A7F}" type="slidenum">
              <a:rPr lang="en-US"/>
              <a:pPr/>
              <a:t>‹#›</a:t>
            </a:fld>
            <a:endParaRPr lang="en-US"/>
          </a:p>
        </p:txBody>
      </p:sp>
    </p:spTree>
    <p:extLst>
      <p:ext uri="{BB962C8B-B14F-4D97-AF65-F5344CB8AC3E}">
        <p14:creationId xmlns:p14="http://schemas.microsoft.com/office/powerpoint/2010/main" val="9171815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4" name="Picture 6" descr="Coordinate Algebra PPT bgd Instruction.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525" y="-38100"/>
            <a:ext cx="9134475" cy="668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640600" y="640567"/>
            <a:ext cx="7855776" cy="4998233"/>
          </a:xfrm>
          <a:noFill/>
          <a:ln>
            <a:noFill/>
          </a:ln>
        </p:spPr>
        <p:txBody>
          <a:bodyPr>
            <a:normAutofit/>
          </a:bodyPr>
          <a:lstStyle>
            <a:lvl1pPr marL="0" indent="0" algn="l">
              <a:buNone/>
              <a:defRPr sz="240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12" name="Text Placeholder 11"/>
          <p:cNvSpPr>
            <a:spLocks noGrp="1"/>
          </p:cNvSpPr>
          <p:nvPr>
            <p:ph type="body" sz="quarter" idx="10"/>
          </p:nvPr>
        </p:nvSpPr>
        <p:spPr>
          <a:xfrm>
            <a:off x="1015283" y="6246670"/>
            <a:ext cx="5530850" cy="264966"/>
          </a:xfrm>
        </p:spPr>
        <p:txBody>
          <a:bodyPr>
            <a:noAutofit/>
          </a:bodyPr>
          <a:lstStyle>
            <a:lvl1pPr marL="0" indent="0">
              <a:spcBef>
                <a:spcPts val="0"/>
              </a:spcBef>
              <a:buNone/>
              <a:defRPr sz="1600" b="0" i="0" baseline="0">
                <a:solidFill>
                  <a:srgbClr val="FF0000"/>
                </a:solidFill>
                <a:latin typeface="Arial"/>
                <a:cs typeface="Arial"/>
              </a:defRPr>
            </a:lvl1pPr>
          </a:lstStyle>
          <a:p>
            <a:pPr lvl="0"/>
            <a:r>
              <a:rPr lang="en-US" dirty="0" smtClean="0"/>
              <a:t>Click to edit Master text styles</a:t>
            </a:r>
          </a:p>
        </p:txBody>
      </p:sp>
      <p:sp>
        <p:nvSpPr>
          <p:cNvPr id="5" name="Slide Number Placeholder 8"/>
          <p:cNvSpPr>
            <a:spLocks noGrp="1"/>
          </p:cNvSpPr>
          <p:nvPr>
            <p:ph type="sldNum" sz="quarter" idx="11"/>
          </p:nvPr>
        </p:nvSpPr>
        <p:spPr>
          <a:xfrm>
            <a:off x="8297863" y="5497513"/>
            <a:ext cx="728662" cy="282575"/>
          </a:xfrm>
        </p:spPr>
        <p:txBody>
          <a:bodyPr/>
          <a:lstStyle>
            <a:lvl1pPr>
              <a:defRPr sz="1800" b="1" i="0">
                <a:solidFill>
                  <a:srgbClr val="000000"/>
                </a:solidFill>
                <a:latin typeface="Arial"/>
                <a:cs typeface="Arial"/>
              </a:defRPr>
            </a:lvl1pPr>
          </a:lstStyle>
          <a:p>
            <a:pPr>
              <a:defRPr/>
            </a:pPr>
            <a:fld id="{FB8CF2CE-7C32-D445-A4D6-595F27B6088A}" type="slidenum">
              <a:rPr lang="en-US" smtClean="0"/>
              <a:pPr>
                <a:defRPr/>
              </a:pPr>
              <a:t>‹#›</a:t>
            </a:fld>
            <a:endParaRPr lang="en-US" dirty="0"/>
          </a:p>
        </p:txBody>
      </p:sp>
    </p:spTree>
    <p:extLst>
      <p:ext uri="{BB962C8B-B14F-4D97-AF65-F5344CB8AC3E}">
        <p14:creationId xmlns:p14="http://schemas.microsoft.com/office/powerpoint/2010/main" val="1846790138"/>
      </p:ext>
    </p:extLst>
  </p:cSld>
  <p:clrMapOvr>
    <a:masterClrMapping/>
  </p:clrMapOvr>
  <p:transition xmlns:p14="http://schemas.microsoft.com/office/powerpoint/2010/mai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34B4F71A-174D-4F48-A178-25588DB62314}" type="slidenum">
              <a:rPr lang="en-US"/>
              <a:pPr/>
              <a:t>‹#›</a:t>
            </a:fld>
            <a:endParaRPr lang="en-US"/>
          </a:p>
        </p:txBody>
      </p:sp>
    </p:spTree>
    <p:extLst>
      <p:ext uri="{BB962C8B-B14F-4D97-AF65-F5344CB8AC3E}">
        <p14:creationId xmlns:p14="http://schemas.microsoft.com/office/powerpoint/2010/main" val="15878128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97C88763-FCF3-3940-A67D-16E3B6A8C5E3}" type="slidenum">
              <a:rPr lang="en-US"/>
              <a:pPr/>
              <a:t>‹#›</a:t>
            </a:fld>
            <a:endParaRPr lang="en-US"/>
          </a:p>
        </p:txBody>
      </p:sp>
    </p:spTree>
    <p:extLst>
      <p:ext uri="{BB962C8B-B14F-4D97-AF65-F5344CB8AC3E}">
        <p14:creationId xmlns:p14="http://schemas.microsoft.com/office/powerpoint/2010/main" val="26105531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72B6676E-CF2D-1A43-9639-488039CF1140}" type="slidenum">
              <a:rPr lang="en-US"/>
              <a:pPr/>
              <a:t>‹#›</a:t>
            </a:fld>
            <a:endParaRPr lang="en-US"/>
          </a:p>
        </p:txBody>
      </p:sp>
    </p:spTree>
    <p:extLst>
      <p:ext uri="{BB962C8B-B14F-4D97-AF65-F5344CB8AC3E}">
        <p14:creationId xmlns:p14="http://schemas.microsoft.com/office/powerpoint/2010/main" val="31552092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1B7BE2FC-C9F9-3746-BC55-BF39D87945F4}" type="slidenum">
              <a:rPr lang="en-US"/>
              <a:pPr/>
              <a:t>‹#›</a:t>
            </a:fld>
            <a:endParaRPr lang="en-US"/>
          </a:p>
        </p:txBody>
      </p:sp>
    </p:spTree>
    <p:extLst>
      <p:ext uri="{BB962C8B-B14F-4D97-AF65-F5344CB8AC3E}">
        <p14:creationId xmlns:p14="http://schemas.microsoft.com/office/powerpoint/2010/main" val="37442108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F8C0BCD1-F1CE-C74E-B42B-3AE2B3DB8CC4}" type="slidenum">
              <a:rPr lang="en-US"/>
              <a:pPr/>
              <a:t>‹#›</a:t>
            </a:fld>
            <a:endParaRPr lang="en-US"/>
          </a:p>
        </p:txBody>
      </p:sp>
    </p:spTree>
    <p:extLst>
      <p:ext uri="{BB962C8B-B14F-4D97-AF65-F5344CB8AC3E}">
        <p14:creationId xmlns:p14="http://schemas.microsoft.com/office/powerpoint/2010/main" val="5541842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ECB20B99-AA4B-6642-9560-189BC0DF0621}" type="slidenum">
              <a:rPr lang="en-US"/>
              <a:pPr/>
              <a:t>‹#›</a:t>
            </a:fld>
            <a:endParaRPr lang="en-US"/>
          </a:p>
        </p:txBody>
      </p:sp>
    </p:spTree>
    <p:extLst>
      <p:ext uri="{BB962C8B-B14F-4D97-AF65-F5344CB8AC3E}">
        <p14:creationId xmlns:p14="http://schemas.microsoft.com/office/powerpoint/2010/main" val="7475107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1D60F7D3-6760-3F4C-B582-7CF70FA8D680}" type="slidenum">
              <a:rPr lang="en-US"/>
              <a:pPr/>
              <a:t>‹#›</a:t>
            </a:fld>
            <a:endParaRPr lang="en-US"/>
          </a:p>
        </p:txBody>
      </p:sp>
    </p:spTree>
    <p:extLst>
      <p:ext uri="{BB962C8B-B14F-4D97-AF65-F5344CB8AC3E}">
        <p14:creationId xmlns:p14="http://schemas.microsoft.com/office/powerpoint/2010/main" val="10892429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145F0809-EC17-0947-9FED-C5678BF158D5}" type="slidenum">
              <a:rPr lang="en-US"/>
              <a:pPr/>
              <a:t>‹#›</a:t>
            </a:fld>
            <a:endParaRPr lang="en-US"/>
          </a:p>
        </p:txBody>
      </p:sp>
    </p:spTree>
    <p:extLst>
      <p:ext uri="{BB962C8B-B14F-4D97-AF65-F5344CB8AC3E}">
        <p14:creationId xmlns:p14="http://schemas.microsoft.com/office/powerpoint/2010/main" val="216862141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Arial"/>
                <a:ea typeface="MS PGothic" charset="0"/>
                <a:cs typeface="MS PGothic" charset="0"/>
              </a:defRPr>
            </a:lvl1pPr>
          </a:lstStyle>
          <a:p>
            <a:pPr>
              <a:defRPr/>
            </a:pP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Arial"/>
                <a:ea typeface="+mn-ea"/>
                <a:cs typeface="+mn-cs"/>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Arial"/>
                <a:ea typeface="MS PGothic" charset="0"/>
                <a:cs typeface="MS PGothic" charset="0"/>
              </a:defRPr>
            </a:lvl1pPr>
          </a:lstStyle>
          <a:p>
            <a:fld id="{A8F4DC3B-8F01-7147-A253-BDB150866594}"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899" r:id="rId1"/>
    <p:sldLayoutId id="2147483889" r:id="rId2"/>
    <p:sldLayoutId id="2147483890" r:id="rId3"/>
    <p:sldLayoutId id="2147483891" r:id="rId4"/>
    <p:sldLayoutId id="2147483892" r:id="rId5"/>
    <p:sldLayoutId id="2147483893" r:id="rId6"/>
    <p:sldLayoutId id="2147483894" r:id="rId7"/>
    <p:sldLayoutId id="2147483895" r:id="rId8"/>
    <p:sldLayoutId id="2147483896" r:id="rId9"/>
    <p:sldLayoutId id="2147483897" r:id="rId10"/>
    <p:sldLayoutId id="2147483898" r:id="rId11"/>
    <p:sldLayoutId id="2147483900" r:id="rId12"/>
  </p:sldLayoutIdLst>
  <p:hf hdr="0" ftr="0" dt="0"/>
  <p:txStyles>
    <p:titleStyle>
      <a:lvl1pPr algn="ctr" defTabSz="457200" rtl="0" eaLnBrk="0" fontAlgn="base" hangingPunct="0">
        <a:spcBef>
          <a:spcPct val="0"/>
        </a:spcBef>
        <a:spcAft>
          <a:spcPct val="0"/>
        </a:spcAft>
        <a:defRPr sz="4400" kern="1200">
          <a:solidFill>
            <a:schemeClr val="tx1"/>
          </a:solidFill>
          <a:latin typeface="Arial"/>
          <a:ea typeface="ＭＳ Ｐゴシック" charset="0"/>
          <a:cs typeface="MS PGothic" charset="0"/>
        </a:defRPr>
      </a:lvl1pPr>
      <a:lvl2pPr algn="ctr" defTabSz="457200" rtl="0" eaLnBrk="0" fontAlgn="base" hangingPunct="0">
        <a:spcBef>
          <a:spcPct val="0"/>
        </a:spcBef>
        <a:spcAft>
          <a:spcPct val="0"/>
        </a:spcAft>
        <a:defRPr sz="4400">
          <a:solidFill>
            <a:schemeClr val="tx1"/>
          </a:solidFill>
          <a:latin typeface="Myriad Pro" charset="0"/>
          <a:ea typeface="ＭＳ Ｐゴシック" charset="0"/>
          <a:cs typeface="MS PGothic" charset="0"/>
        </a:defRPr>
      </a:lvl2pPr>
      <a:lvl3pPr algn="ctr" defTabSz="457200" rtl="0" eaLnBrk="0" fontAlgn="base" hangingPunct="0">
        <a:spcBef>
          <a:spcPct val="0"/>
        </a:spcBef>
        <a:spcAft>
          <a:spcPct val="0"/>
        </a:spcAft>
        <a:defRPr sz="4400">
          <a:solidFill>
            <a:schemeClr val="tx1"/>
          </a:solidFill>
          <a:latin typeface="Myriad Pro" charset="0"/>
          <a:ea typeface="ＭＳ Ｐゴシック" charset="0"/>
          <a:cs typeface="MS PGothic" charset="0"/>
        </a:defRPr>
      </a:lvl3pPr>
      <a:lvl4pPr algn="ctr" defTabSz="457200" rtl="0" eaLnBrk="0" fontAlgn="base" hangingPunct="0">
        <a:spcBef>
          <a:spcPct val="0"/>
        </a:spcBef>
        <a:spcAft>
          <a:spcPct val="0"/>
        </a:spcAft>
        <a:defRPr sz="4400">
          <a:solidFill>
            <a:schemeClr val="tx1"/>
          </a:solidFill>
          <a:latin typeface="Myriad Pro" charset="0"/>
          <a:ea typeface="ＭＳ Ｐゴシック" charset="0"/>
          <a:cs typeface="MS PGothic" charset="0"/>
        </a:defRPr>
      </a:lvl4pPr>
      <a:lvl5pPr algn="ctr" defTabSz="457200" rtl="0" eaLnBrk="0" fontAlgn="base" hangingPunct="0">
        <a:spcBef>
          <a:spcPct val="0"/>
        </a:spcBef>
        <a:spcAft>
          <a:spcPct val="0"/>
        </a:spcAft>
        <a:defRPr sz="4400">
          <a:solidFill>
            <a:schemeClr val="tx1"/>
          </a:solidFill>
          <a:latin typeface="Myriad Pro" charset="0"/>
          <a:ea typeface="ＭＳ Ｐゴシック" charset="0"/>
          <a:cs typeface="MS PGothic"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Arial"/>
          <a:ea typeface="ＭＳ Ｐゴシック" charset="0"/>
          <a:cs typeface="MS PGothic"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Arial"/>
          <a:ea typeface="MS PGothic" charset="0"/>
          <a:cs typeface="MS PGothic" charset="0"/>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MS PGothic" charset="0"/>
          <a:cs typeface="MS PGothic" charset="0"/>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Arial"/>
          <a:ea typeface="MS PGothic" charset="0"/>
          <a:cs typeface="MS PGothic" charset="0"/>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Arial"/>
          <a:ea typeface="MS PGothic" charset="0"/>
          <a:cs typeface="MS PGothic"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hyperlink" Target="http://walch.com/ei/CAU2L1S1PropEqual" TargetMode="External"/><Relationship Id="rId4" Type="http://schemas.openxmlformats.org/officeDocument/2006/relationships/image" Target="../media/image2.png"/><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3.emf"/><Relationship Id="rId5" Type="http://schemas.openxmlformats.org/officeDocument/2006/relationships/oleObject" Target="../embeddings/oleObject2.bin"/><Relationship Id="rId6" Type="http://schemas.openxmlformats.org/officeDocument/2006/relationships/image" Target="../media/image4.emf"/><Relationship Id="rId7" Type="http://schemas.openxmlformats.org/officeDocument/2006/relationships/oleObject" Target="../embeddings/oleObject3.bin"/><Relationship Id="rId8" Type="http://schemas.openxmlformats.org/officeDocument/2006/relationships/image" Target="../media/image5.emf"/><Relationship Id="rId1" Type="http://schemas.openxmlformats.org/officeDocument/2006/relationships/vmlDrawing" Target="../drawings/vmlDrawing1.vml"/><Relationship Id="rId2"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4.bin"/><Relationship Id="rId4" Type="http://schemas.openxmlformats.org/officeDocument/2006/relationships/image" Target="../media/image6.emf"/><Relationship Id="rId5" Type="http://schemas.openxmlformats.org/officeDocument/2006/relationships/oleObject" Target="../embeddings/oleObject5.bin"/><Relationship Id="rId6" Type="http://schemas.openxmlformats.org/officeDocument/2006/relationships/image" Target="../media/image7.emf"/><Relationship Id="rId7" Type="http://schemas.openxmlformats.org/officeDocument/2006/relationships/oleObject" Target="../embeddings/oleObject6.bin"/><Relationship Id="rId8" Type="http://schemas.openxmlformats.org/officeDocument/2006/relationships/image" Target="../media/image8.emf"/><Relationship Id="rId1" Type="http://schemas.openxmlformats.org/officeDocument/2006/relationships/vmlDrawing" Target="../drawings/vmlDrawing2.vml"/><Relationship Id="rId2"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7.bin"/><Relationship Id="rId4" Type="http://schemas.openxmlformats.org/officeDocument/2006/relationships/image" Target="../media/image6.emf"/><Relationship Id="rId5" Type="http://schemas.openxmlformats.org/officeDocument/2006/relationships/oleObject" Target="../embeddings/oleObject8.bin"/><Relationship Id="rId6" Type="http://schemas.openxmlformats.org/officeDocument/2006/relationships/image" Target="../media/image9.emf"/><Relationship Id="rId1" Type="http://schemas.openxmlformats.org/officeDocument/2006/relationships/vmlDrawing" Target="../drawings/vmlDrawing3.vml"/><Relationship Id="rId2"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walch.com/ei/CAU2L1S1PropEqualMultiStep" TargetMode="External"/><Relationship Id="rId4" Type="http://schemas.openxmlformats.org/officeDocument/2006/relationships/image" Target="../media/image2.png"/><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ubtitle 2"/>
          <p:cNvSpPr>
            <a:spLocks noGrp="1"/>
          </p:cNvSpPr>
          <p:nvPr>
            <p:ph type="subTitle" idx="1"/>
          </p:nvPr>
        </p:nvSpPr>
        <p:spPr>
          <a:xfrm>
            <a:off x="641350" y="641350"/>
            <a:ext cx="7854950" cy="4997450"/>
          </a:xfrm>
        </p:spPr>
        <p:txBody>
          <a:bodyPr/>
          <a:lstStyle/>
          <a:p>
            <a:pPr algn="l" eaLnBrk="1" hangingPunct="1"/>
            <a:r>
              <a:rPr lang="en-US" sz="2800" b="1" dirty="0">
                <a:cs typeface="MS PGothic" charset="0"/>
              </a:rPr>
              <a:t>Introduction</a:t>
            </a:r>
          </a:p>
          <a:p>
            <a:pPr algn="l"/>
            <a:r>
              <a:rPr lang="en-US" dirty="0"/>
              <a:t>Equations are mathematical sentences that state two expressions are equal. In order to solve equations in algebra, you must perform operations that maintain equality on both sides of the equation using the </a:t>
            </a:r>
            <a:r>
              <a:rPr lang="en-US" b="1" dirty="0"/>
              <a:t>properties of equality</a:t>
            </a:r>
            <a:r>
              <a:rPr lang="en-US" dirty="0"/>
              <a:t>. These properties are rules that allow you to balance, manipulate, and solve equations.</a:t>
            </a:r>
            <a:endParaRPr lang="en-US" dirty="0">
              <a:cs typeface="MS PGothic" charset="0"/>
            </a:endParaRPr>
          </a:p>
        </p:txBody>
      </p:sp>
      <p:sp>
        <p:nvSpPr>
          <p:cNvPr id="15362" name="Text Placeholder 3"/>
          <p:cNvSpPr>
            <a:spLocks noGrp="1"/>
          </p:cNvSpPr>
          <p:nvPr>
            <p:ph type="body" sz="quarter" idx="10"/>
          </p:nvPr>
        </p:nvSpPr>
        <p:spPr>
          <a:xfrm>
            <a:off x="1016000" y="6246813"/>
            <a:ext cx="5530850" cy="265112"/>
          </a:xfrm>
        </p:spPr>
        <p:txBody>
          <a:bodyPr/>
          <a:lstStyle/>
          <a:p>
            <a:pPr eaLnBrk="1" hangingPunct="1">
              <a:spcBef>
                <a:spcPct val="0"/>
              </a:spcBef>
            </a:pPr>
            <a:r>
              <a:rPr lang="en-US" dirty="0">
                <a:cs typeface="MS PGothic" charset="0"/>
              </a:rPr>
              <a:t>2.1.1: </a:t>
            </a:r>
            <a:r>
              <a:rPr lang="en-US" dirty="0"/>
              <a:t>Properties of Equality</a:t>
            </a:r>
            <a:endParaRPr lang="en-US" dirty="0">
              <a:cs typeface="MS PGothic" charset="0"/>
            </a:endParaRPr>
          </a:p>
        </p:txBody>
      </p:sp>
      <p:sp>
        <p:nvSpPr>
          <p:cNvPr id="15363" name="Slide Number Placeholder 1"/>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3D2406D3-9816-8046-A1B8-7CF86CBF43E4}" type="slidenum">
              <a:rPr lang="en-US" sz="1800">
                <a:solidFill>
                  <a:srgbClr val="000000"/>
                </a:solidFill>
                <a:latin typeface="Arial"/>
                <a:cs typeface="Arial"/>
              </a:rPr>
              <a:pPr eaLnBrk="1" hangingPunct="1"/>
              <a:t>1</a:t>
            </a:fld>
            <a:endParaRPr lang="en-US" sz="1800" dirty="0">
              <a:solidFill>
                <a:srgbClr val="000000"/>
              </a:solidFill>
              <a:latin typeface="Arial"/>
              <a:cs typeface="Arial"/>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a:lstStyle/>
          <a:p>
            <a:pPr algn="l">
              <a:defRPr/>
            </a:pPr>
            <a:r>
              <a:rPr lang="en-US" sz="2800" b="1" dirty="0">
                <a:ea typeface="MS PGothic" charset="0"/>
                <a:cs typeface="MS PGothic" charset="0"/>
              </a:rPr>
              <a:t>Key Concepts, </a:t>
            </a:r>
            <a:r>
              <a:rPr lang="en-US" sz="2800" b="1" i="1" dirty="0">
                <a:ea typeface="MS PGothic" charset="0"/>
                <a:cs typeface="MS PGothic" charset="0"/>
              </a:rPr>
              <a:t>continued</a:t>
            </a:r>
            <a:endParaRPr lang="en-US" dirty="0"/>
          </a:p>
          <a:p>
            <a:pPr marL="342900" indent="-342900" algn="l">
              <a:spcAft>
                <a:spcPts val="600"/>
              </a:spcAft>
              <a:buFont typeface="Arial"/>
              <a:buChar char="•"/>
              <a:defRPr/>
            </a:pPr>
            <a:r>
              <a:rPr lang="en-US" dirty="0"/>
              <a:t>When an operation is performed on both sides of the equation, the properties of equality </a:t>
            </a:r>
            <a:r>
              <a:rPr lang="en-US" dirty="0" smtClean="0"/>
              <a:t>are generally </a:t>
            </a:r>
            <a:r>
              <a:rPr lang="en-US" dirty="0"/>
              <a:t>followed</a:t>
            </a:r>
            <a:r>
              <a:rPr lang="en-US" dirty="0" smtClean="0"/>
              <a:t>.</a:t>
            </a:r>
          </a:p>
          <a:p>
            <a:pPr marL="342900" indent="-342900" algn="l">
              <a:spcAft>
                <a:spcPts val="600"/>
              </a:spcAft>
              <a:buFont typeface="Arial"/>
              <a:buChar char="•"/>
              <a:defRPr/>
            </a:pPr>
            <a:r>
              <a:rPr lang="en-US" dirty="0"/>
              <a:t>Once you have noted which steps were taken, match them to the properties listed in the tables</a:t>
            </a:r>
            <a:r>
              <a:rPr lang="en-US" dirty="0" smtClean="0"/>
              <a:t>.</a:t>
            </a:r>
          </a:p>
          <a:p>
            <a:pPr marL="342900" indent="-342900" algn="l">
              <a:buFont typeface="Arial"/>
              <a:buChar char="•"/>
              <a:defRPr/>
            </a:pPr>
            <a:r>
              <a:rPr lang="en-US" dirty="0"/>
              <a:t>If a step being taken can’t be justified, then the step shouldn’t be done.</a:t>
            </a:r>
            <a:endParaRPr lang="en-US" sz="4000" b="1" i="1" dirty="0">
              <a:ea typeface="MS PGothic" charset="0"/>
              <a:cs typeface="MS PGothic" charset="0"/>
            </a:endParaRPr>
          </a:p>
          <a:p>
            <a:pPr>
              <a:defRPr/>
            </a:pPr>
            <a:endParaRPr lang="en-US" dirty="0"/>
          </a:p>
          <a:p>
            <a:pPr>
              <a:defRPr/>
            </a:pPr>
            <a:endParaRPr lang="en-US" dirty="0"/>
          </a:p>
        </p:txBody>
      </p:sp>
      <p:sp>
        <p:nvSpPr>
          <p:cNvPr id="25602" name="Text Placeholder 2"/>
          <p:cNvSpPr>
            <a:spLocks noGrp="1"/>
          </p:cNvSpPr>
          <p:nvPr>
            <p:ph type="body" sz="quarter" idx="10"/>
          </p:nvPr>
        </p:nvSpPr>
        <p:spPr>
          <a:xfrm>
            <a:off x="1016000" y="6243638"/>
            <a:ext cx="5530850" cy="265112"/>
          </a:xfrm>
        </p:spPr>
        <p:txBody>
          <a:bodyPr/>
          <a:lstStyle/>
          <a:p>
            <a:pPr>
              <a:spcBef>
                <a:spcPct val="0"/>
              </a:spcBef>
            </a:pPr>
            <a:r>
              <a:rPr lang="en-US" dirty="0">
                <a:cs typeface="MS PGothic" charset="0"/>
              </a:rPr>
              <a:t>2.1.1: </a:t>
            </a:r>
            <a:r>
              <a:rPr lang="en-US" dirty="0"/>
              <a:t>Properties of Equality</a:t>
            </a:r>
            <a:endParaRPr lang="en-US" dirty="0">
              <a:cs typeface="MS PGothic" charset="0"/>
            </a:endParaRPr>
          </a:p>
          <a:p>
            <a:pPr>
              <a:spcBef>
                <a:spcPct val="0"/>
              </a:spcBef>
            </a:pPr>
            <a:endParaRPr lang="en-US" dirty="0"/>
          </a:p>
        </p:txBody>
      </p:sp>
      <p:sp>
        <p:nvSpPr>
          <p:cNvPr id="25603"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5DE83EF0-5321-3742-8C8D-EB118E3D0FD2}" type="slidenum">
              <a:rPr lang="en-US" sz="1800">
                <a:solidFill>
                  <a:srgbClr val="000000"/>
                </a:solidFill>
                <a:latin typeface="Arial"/>
                <a:cs typeface="Arial"/>
              </a:rPr>
              <a:pPr eaLnBrk="1" hangingPunct="1"/>
              <a:t>10</a:t>
            </a:fld>
            <a:endParaRPr lang="en-US" sz="1800" dirty="0">
              <a:solidFill>
                <a:srgbClr val="000000"/>
              </a:solidFill>
              <a:latin typeface="Arial"/>
              <a:cs typeface="Arial"/>
            </a:endParaRP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lstStyle/>
          <a:p>
            <a:pPr algn="l" eaLnBrk="1" fontAlgn="auto" hangingPunct="1">
              <a:spcAft>
                <a:spcPts val="0"/>
              </a:spcAft>
              <a:buFont typeface="Arial"/>
              <a:buNone/>
              <a:defRPr/>
            </a:pPr>
            <a:r>
              <a:rPr lang="en-US" sz="2800" b="1" dirty="0" smtClean="0">
                <a:ea typeface="+mn-ea"/>
              </a:rPr>
              <a:t>Common Errors/Misconceptions</a:t>
            </a:r>
            <a:endParaRPr lang="en-US" sz="2000" dirty="0" smtClean="0">
              <a:ea typeface="+mn-ea"/>
            </a:endParaRPr>
          </a:p>
          <a:p>
            <a:pPr marL="342900" indent="-342900" algn="l" eaLnBrk="1" fontAlgn="auto" hangingPunct="1">
              <a:spcAft>
                <a:spcPts val="0"/>
              </a:spcAft>
              <a:buSzPct val="100000"/>
              <a:buFont typeface="Arial"/>
              <a:buChar char="•"/>
              <a:defRPr/>
            </a:pPr>
            <a:r>
              <a:rPr lang="en-US" dirty="0" smtClean="0">
                <a:ea typeface="+mn-ea"/>
              </a:rPr>
              <a:t>incorrectly identifying operations</a:t>
            </a:r>
          </a:p>
          <a:p>
            <a:pPr marL="342900" indent="-342900" algn="l" eaLnBrk="1" fontAlgn="auto" hangingPunct="1">
              <a:spcAft>
                <a:spcPts val="0"/>
              </a:spcAft>
              <a:buSzPct val="100000"/>
              <a:buFont typeface="Arial"/>
              <a:buChar char="•"/>
              <a:defRPr/>
            </a:pPr>
            <a:endParaRPr lang="en-US" dirty="0">
              <a:ea typeface="+mn-ea"/>
            </a:endParaRPr>
          </a:p>
          <a:p>
            <a:pPr marL="342900" indent="-342900" algn="l" eaLnBrk="1" fontAlgn="auto" hangingPunct="1">
              <a:spcAft>
                <a:spcPts val="0"/>
              </a:spcAft>
              <a:buSzPct val="100000"/>
              <a:buFont typeface="Arial"/>
              <a:buChar char="•"/>
              <a:defRPr/>
            </a:pPr>
            <a:r>
              <a:rPr lang="en-US" dirty="0" smtClean="0">
                <a:ea typeface="+mn-ea"/>
              </a:rPr>
              <a:t>incorrectly </a:t>
            </a:r>
            <a:r>
              <a:rPr lang="en-US" dirty="0">
                <a:ea typeface="+mn-ea"/>
              </a:rPr>
              <a:t>identifying </a:t>
            </a:r>
            <a:r>
              <a:rPr lang="en-US" dirty="0" smtClean="0">
                <a:ea typeface="+mn-ea"/>
              </a:rPr>
              <a:t>properties</a:t>
            </a:r>
          </a:p>
          <a:p>
            <a:pPr marL="342900" indent="-342900" algn="l" eaLnBrk="1" fontAlgn="auto" hangingPunct="1">
              <a:spcAft>
                <a:spcPts val="0"/>
              </a:spcAft>
              <a:buSzPct val="100000"/>
              <a:buFont typeface="Arial"/>
              <a:buChar char="•"/>
              <a:defRPr/>
            </a:pPr>
            <a:endParaRPr lang="en-US" dirty="0">
              <a:ea typeface="+mn-ea"/>
            </a:endParaRPr>
          </a:p>
          <a:p>
            <a:pPr marL="342900" indent="-342900" algn="l">
              <a:buFont typeface="Arial"/>
              <a:buChar char="•"/>
              <a:defRPr/>
            </a:pPr>
            <a:r>
              <a:rPr lang="en-US" dirty="0"/>
              <a:t>performing a step that is not justifiable or does not follow the properties of </a:t>
            </a:r>
            <a:r>
              <a:rPr lang="en-US" dirty="0" smtClean="0"/>
              <a:t>equality and</a:t>
            </a:r>
            <a:r>
              <a:rPr lang="en-US" dirty="0"/>
              <a:t>/or the properties of operations</a:t>
            </a:r>
            <a:endParaRPr lang="en-US" dirty="0">
              <a:ea typeface="+mn-ea"/>
            </a:endParaRPr>
          </a:p>
        </p:txBody>
      </p:sp>
      <p:sp>
        <p:nvSpPr>
          <p:cNvPr id="26626" name="Slide Number Placehold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9D45A54A-9033-F94E-A267-84811CF3C26B}" type="slidenum">
              <a:rPr lang="en-US" sz="1800">
                <a:solidFill>
                  <a:srgbClr val="000000"/>
                </a:solidFill>
                <a:latin typeface="Arial"/>
                <a:cs typeface="Arial"/>
              </a:rPr>
              <a:pPr eaLnBrk="1" hangingPunct="1"/>
              <a:t>11</a:t>
            </a:fld>
            <a:endParaRPr lang="en-US" sz="1800" dirty="0">
              <a:solidFill>
                <a:srgbClr val="000000"/>
              </a:solidFill>
              <a:latin typeface="Arial"/>
              <a:cs typeface="Arial"/>
            </a:endParaRPr>
          </a:p>
        </p:txBody>
      </p:sp>
      <p:sp>
        <p:nvSpPr>
          <p:cNvPr id="26627" name="Text Placeholder 4"/>
          <p:cNvSpPr>
            <a:spLocks noGrp="1"/>
          </p:cNvSpPr>
          <p:nvPr>
            <p:ph type="body" sz="quarter" idx="10"/>
          </p:nvPr>
        </p:nvSpPr>
        <p:spPr>
          <a:xfrm>
            <a:off x="1016000" y="6245225"/>
            <a:ext cx="5530850" cy="265113"/>
          </a:xfrm>
        </p:spPr>
        <p:txBody>
          <a:bodyPr/>
          <a:lstStyle/>
          <a:p>
            <a:pPr eaLnBrk="1" hangingPunct="1">
              <a:spcBef>
                <a:spcPct val="0"/>
              </a:spcBef>
            </a:pPr>
            <a:r>
              <a:rPr lang="en-US" dirty="0">
                <a:cs typeface="MS PGothic" charset="0"/>
              </a:rPr>
              <a:t>2.1.1: </a:t>
            </a:r>
            <a:r>
              <a:rPr lang="en-US" dirty="0"/>
              <a:t>Properties of Equality</a:t>
            </a:r>
            <a:endParaRPr lang="en-US" dirty="0">
              <a:cs typeface="MS PGothic" charset="0"/>
            </a:endParaRPr>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ubtitle 1"/>
          <p:cNvSpPr>
            <a:spLocks noGrp="1"/>
          </p:cNvSpPr>
          <p:nvPr>
            <p:ph type="subTitle" idx="1"/>
          </p:nvPr>
        </p:nvSpPr>
        <p:spPr>
          <a:xfrm>
            <a:off x="641350" y="641350"/>
            <a:ext cx="6950075" cy="4997450"/>
          </a:xfrm>
        </p:spPr>
        <p:txBody>
          <a:bodyPr/>
          <a:lstStyle/>
          <a:p>
            <a:pPr algn="l" eaLnBrk="1" hangingPunct="1"/>
            <a:r>
              <a:rPr lang="en-US" sz="2800" b="1" dirty="0">
                <a:cs typeface="MS PGothic" charset="0"/>
              </a:rPr>
              <a:t>Guided Practice</a:t>
            </a:r>
            <a:endParaRPr lang="en-US" sz="2000" dirty="0">
              <a:cs typeface="MS PGothic" charset="0"/>
            </a:endParaRPr>
          </a:p>
          <a:p>
            <a:pPr algn="l" eaLnBrk="1" hangingPunct="1"/>
            <a:r>
              <a:rPr lang="en-US" sz="2800" b="1" dirty="0">
                <a:solidFill>
                  <a:srgbClr val="000090"/>
                </a:solidFill>
                <a:cs typeface="MS PGothic" charset="0"/>
              </a:rPr>
              <a:t>Example 1</a:t>
            </a:r>
          </a:p>
          <a:p>
            <a:pPr algn="l" eaLnBrk="1" hangingPunct="1"/>
            <a:r>
              <a:rPr lang="en-US" dirty="0"/>
              <a:t>Which property of equality is missing in the steps to solve the equation –7</a:t>
            </a:r>
            <a:r>
              <a:rPr lang="en-US" i="1" dirty="0"/>
              <a:t>x </a:t>
            </a:r>
            <a:r>
              <a:rPr lang="en-US" dirty="0"/>
              <a:t>+ 22 = 50?</a:t>
            </a:r>
          </a:p>
          <a:p>
            <a:pPr algn="l" eaLnBrk="1" hangingPunct="1"/>
            <a:endParaRPr lang="en-US" dirty="0">
              <a:cs typeface="MS PGothic" charset="0"/>
            </a:endParaRPr>
          </a:p>
        </p:txBody>
      </p:sp>
      <p:sp>
        <p:nvSpPr>
          <p:cNvPr id="27650" name="Slide Number Placeholder 1"/>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377ACCF5-18B9-824D-B46E-AEF9C5E38034}" type="slidenum">
              <a:rPr lang="en-US" sz="1800">
                <a:solidFill>
                  <a:srgbClr val="000000"/>
                </a:solidFill>
                <a:latin typeface="Arial"/>
                <a:cs typeface="Arial"/>
              </a:rPr>
              <a:pPr eaLnBrk="1" hangingPunct="1"/>
              <a:t>12</a:t>
            </a:fld>
            <a:endParaRPr lang="en-US" sz="1800" dirty="0">
              <a:solidFill>
                <a:srgbClr val="000000"/>
              </a:solidFill>
              <a:latin typeface="Arial"/>
              <a:cs typeface="Arial"/>
            </a:endParaRPr>
          </a:p>
        </p:txBody>
      </p:sp>
      <p:sp>
        <p:nvSpPr>
          <p:cNvPr id="27651" name="Text Placeholder 2"/>
          <p:cNvSpPr>
            <a:spLocks noGrp="1"/>
          </p:cNvSpPr>
          <p:nvPr>
            <p:ph type="body" sz="quarter" idx="10"/>
          </p:nvPr>
        </p:nvSpPr>
        <p:spPr>
          <a:xfrm>
            <a:off x="1016000" y="6245225"/>
            <a:ext cx="5530850" cy="265113"/>
          </a:xfrm>
        </p:spPr>
        <p:txBody>
          <a:bodyPr/>
          <a:lstStyle/>
          <a:p>
            <a:pPr eaLnBrk="1" hangingPunct="1">
              <a:spcBef>
                <a:spcPct val="0"/>
              </a:spcBef>
            </a:pPr>
            <a:r>
              <a:rPr lang="en-US" dirty="0">
                <a:cs typeface="MS PGothic" charset="0"/>
              </a:rPr>
              <a:t>2.1.1: </a:t>
            </a:r>
            <a:r>
              <a:rPr lang="en-US" dirty="0"/>
              <a:t>Properties of Equality</a:t>
            </a:r>
            <a:endParaRPr lang="en-US" dirty="0">
              <a:cs typeface="MS PGothic" charset="0"/>
            </a:endParaRPr>
          </a:p>
        </p:txBody>
      </p:sp>
      <p:graphicFrame>
        <p:nvGraphicFramePr>
          <p:cNvPr id="5" name="Table 4"/>
          <p:cNvGraphicFramePr>
            <a:graphicFrameLocks noGrp="1"/>
          </p:cNvGraphicFramePr>
          <p:nvPr/>
        </p:nvGraphicFramePr>
        <p:xfrm>
          <a:off x="1487488" y="2627313"/>
          <a:ext cx="6188075" cy="1784351"/>
        </p:xfrm>
        <a:graphic>
          <a:graphicData uri="http://schemas.openxmlformats.org/drawingml/2006/table">
            <a:tbl>
              <a:tblPr firstCol="1" lastRow="1">
                <a:tableStyleId>{5C22544A-7EE6-4342-B048-85BDC9FD1C3A}</a:tableStyleId>
              </a:tblPr>
              <a:tblGrid>
                <a:gridCol w="2392403"/>
                <a:gridCol w="3795672"/>
              </a:tblGrid>
              <a:tr h="457184">
                <a:tc>
                  <a:txBody>
                    <a:bodyPr/>
                    <a:lstStyle/>
                    <a:p>
                      <a:pPr algn="ctr"/>
                      <a:r>
                        <a:rPr lang="en-US" sz="2400" dirty="0" smtClean="0">
                          <a:solidFill>
                            <a:srgbClr val="000000"/>
                          </a:solidFill>
                          <a:latin typeface="Arial"/>
                          <a:cs typeface="Arial"/>
                        </a:rPr>
                        <a:t>Equation</a:t>
                      </a:r>
                      <a:endParaRPr lang="en-US" sz="2400" dirty="0">
                        <a:solidFill>
                          <a:srgbClr val="000000"/>
                        </a:solidFill>
                        <a:latin typeface="Arial"/>
                        <a:cs typeface="Arial"/>
                      </a:endParaRPr>
                    </a:p>
                  </a:txBody>
                  <a:tcPr marL="91422" marR="91422" marT="45712" marB="45712"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2400" b="1" dirty="0" smtClean="0">
                          <a:latin typeface="Arial"/>
                          <a:cs typeface="Arial"/>
                        </a:rPr>
                        <a:t>Steps</a:t>
                      </a:r>
                      <a:endParaRPr lang="en-US" sz="2400" b="1" dirty="0">
                        <a:latin typeface="Arial"/>
                        <a:cs typeface="Arial"/>
                      </a:endParaRPr>
                    </a:p>
                  </a:txBody>
                  <a:tcPr marL="91422" marR="91422" marT="45712" marB="45712"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442389">
                <a:tc>
                  <a:txBody>
                    <a:bodyPr/>
                    <a:lstStyle/>
                    <a:p>
                      <a:r>
                        <a:rPr lang="fr-FR" sz="1800" b="0" i="0" u="none" strike="noStrike" kern="1200" baseline="0" dirty="0" smtClean="0">
                          <a:solidFill>
                            <a:srgbClr val="000000"/>
                          </a:solidFill>
                          <a:latin typeface="Arial"/>
                          <a:ea typeface="+mn-ea"/>
                          <a:cs typeface="Arial"/>
                        </a:rPr>
                        <a:t>–7</a:t>
                      </a:r>
                      <a:r>
                        <a:rPr lang="fr-FR" sz="1800" b="0" i="1" u="none" strike="noStrike" kern="1200" baseline="0" dirty="0" smtClean="0">
                          <a:solidFill>
                            <a:srgbClr val="000000"/>
                          </a:solidFill>
                          <a:latin typeface="Arial"/>
                          <a:ea typeface="+mn-ea"/>
                          <a:cs typeface="Arial"/>
                        </a:rPr>
                        <a:t>x </a:t>
                      </a:r>
                      <a:r>
                        <a:rPr lang="fr-FR" sz="1800" b="0" i="0" u="none" strike="noStrike" kern="1200" baseline="0" dirty="0" smtClean="0">
                          <a:solidFill>
                            <a:srgbClr val="000000"/>
                          </a:solidFill>
                          <a:latin typeface="Arial"/>
                          <a:ea typeface="+mn-ea"/>
                          <a:cs typeface="Arial"/>
                        </a:rPr>
                        <a:t>+ 22 = 50</a:t>
                      </a:r>
                      <a:endParaRPr lang="en-US" sz="1800" dirty="0">
                        <a:solidFill>
                          <a:srgbClr val="000000"/>
                        </a:solidFill>
                        <a:latin typeface="Arial"/>
                        <a:cs typeface="Arial"/>
                      </a:endParaRPr>
                    </a:p>
                  </a:txBody>
                  <a:tcPr marL="91422" marR="91435" marT="45712" marB="45712"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800" b="0" i="0" u="none" strike="noStrike" kern="1200" baseline="0" dirty="0" smtClean="0">
                          <a:solidFill>
                            <a:srgbClr val="000000"/>
                          </a:solidFill>
                          <a:latin typeface="Arial"/>
                          <a:ea typeface="+mn-ea"/>
                          <a:cs typeface="Arial"/>
                        </a:rPr>
                        <a:t>Original equation</a:t>
                      </a:r>
                      <a:endParaRPr lang="en-US" sz="1800" dirty="0">
                        <a:solidFill>
                          <a:srgbClr val="000000"/>
                        </a:solidFill>
                        <a:latin typeface="Arial"/>
                        <a:cs typeface="Arial"/>
                      </a:endParaRPr>
                    </a:p>
                  </a:txBody>
                  <a:tcPr marL="91422" marR="91435" marT="45712" marB="45712"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r>
              <a:tr h="442389">
                <a:tc>
                  <a:txBody>
                    <a:bodyPr/>
                    <a:lstStyle/>
                    <a:p>
                      <a:r>
                        <a:rPr lang="fr-FR" sz="1800" b="0" i="0" u="none" strike="noStrike" kern="1200" baseline="0" dirty="0" smtClean="0">
                          <a:solidFill>
                            <a:srgbClr val="000000"/>
                          </a:solidFill>
                          <a:latin typeface="Arial"/>
                          <a:ea typeface="+mn-ea"/>
                          <a:cs typeface="Arial"/>
                        </a:rPr>
                        <a:t>–7</a:t>
                      </a:r>
                      <a:r>
                        <a:rPr lang="fr-FR" sz="1800" b="0" i="1" u="none" strike="noStrike" kern="1200" baseline="0" dirty="0" smtClean="0">
                          <a:solidFill>
                            <a:srgbClr val="000000"/>
                          </a:solidFill>
                          <a:latin typeface="Arial"/>
                          <a:ea typeface="+mn-ea"/>
                          <a:cs typeface="Arial"/>
                        </a:rPr>
                        <a:t>x </a:t>
                      </a:r>
                      <a:r>
                        <a:rPr lang="fr-FR" sz="1800" b="0" i="0" u="none" strike="noStrike" kern="1200" baseline="0" dirty="0" smtClean="0">
                          <a:solidFill>
                            <a:srgbClr val="000000"/>
                          </a:solidFill>
                          <a:latin typeface="Arial"/>
                          <a:ea typeface="+mn-ea"/>
                          <a:cs typeface="Arial"/>
                        </a:rPr>
                        <a:t>= 28</a:t>
                      </a:r>
                      <a:endParaRPr lang="en-US" sz="1800" dirty="0">
                        <a:solidFill>
                          <a:srgbClr val="000000"/>
                        </a:solidFill>
                        <a:latin typeface="Arial"/>
                        <a:cs typeface="Arial"/>
                      </a:endParaRPr>
                    </a:p>
                  </a:txBody>
                  <a:tcPr marL="91422" marR="91435" marT="45712" marB="45712"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800" dirty="0">
                        <a:solidFill>
                          <a:srgbClr val="000000"/>
                        </a:solidFill>
                        <a:latin typeface="Arial"/>
                        <a:cs typeface="Arial"/>
                      </a:endParaRPr>
                    </a:p>
                  </a:txBody>
                  <a:tcPr marL="91422" marR="91435" marT="45712" marB="45712"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r>
              <a:tr h="442389">
                <a:tc>
                  <a:txBody>
                    <a:bodyPr/>
                    <a:lstStyle/>
                    <a:p>
                      <a:r>
                        <a:rPr lang="fr-FR" sz="1800" b="0" i="1" u="none" strike="noStrike" kern="1200" baseline="0" dirty="0" smtClean="0">
                          <a:solidFill>
                            <a:srgbClr val="000000"/>
                          </a:solidFill>
                          <a:latin typeface="Arial"/>
                          <a:ea typeface="+mn-ea"/>
                          <a:cs typeface="Arial"/>
                        </a:rPr>
                        <a:t>x </a:t>
                      </a:r>
                      <a:r>
                        <a:rPr lang="fr-FR" sz="1800" b="0" i="0" u="none" strike="noStrike" kern="1200" baseline="0" dirty="0" smtClean="0">
                          <a:solidFill>
                            <a:srgbClr val="000000"/>
                          </a:solidFill>
                          <a:latin typeface="Arial"/>
                          <a:ea typeface="+mn-ea"/>
                          <a:cs typeface="Arial"/>
                        </a:rPr>
                        <a:t>= –4</a:t>
                      </a:r>
                      <a:endParaRPr lang="en-US" sz="1800" dirty="0">
                        <a:solidFill>
                          <a:srgbClr val="000000"/>
                        </a:solidFill>
                        <a:latin typeface="Arial"/>
                        <a:cs typeface="Arial"/>
                      </a:endParaRPr>
                    </a:p>
                  </a:txBody>
                  <a:tcPr marL="91422" marR="91435" marT="45712" marB="45712"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800" b="0" i="0" u="none" strike="noStrike" kern="1200" baseline="0" dirty="0" smtClean="0">
                          <a:solidFill>
                            <a:srgbClr val="000000"/>
                          </a:solidFill>
                          <a:latin typeface="Arial"/>
                          <a:ea typeface="+mn-ea"/>
                          <a:cs typeface="Arial"/>
                        </a:rPr>
                        <a:t>Division property of equality</a:t>
                      </a:r>
                      <a:endParaRPr lang="en-US" sz="1800" dirty="0">
                        <a:solidFill>
                          <a:srgbClr val="000000"/>
                        </a:solidFill>
                        <a:latin typeface="Arial"/>
                        <a:cs typeface="Arial"/>
                      </a:endParaRPr>
                    </a:p>
                  </a:txBody>
                  <a:tcPr marL="91422" marR="91435" marT="45712" marB="45712"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r>
            </a:tbl>
          </a:graphicData>
        </a:graphic>
      </p:graphicFrame>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Subtitle 1"/>
          <p:cNvSpPr>
            <a:spLocks noGrp="1"/>
          </p:cNvSpPr>
          <p:nvPr>
            <p:ph type="subTitle" idx="1"/>
          </p:nvPr>
        </p:nvSpPr>
        <p:spPr>
          <a:xfrm>
            <a:off x="641350" y="641350"/>
            <a:ext cx="8008938" cy="4856163"/>
          </a:xfrm>
        </p:spPr>
        <p:txBody>
          <a:bodyPr/>
          <a:lstStyle/>
          <a:p>
            <a:pPr algn="l" eaLnBrk="1" hangingPunct="1">
              <a:defRPr/>
            </a:pPr>
            <a:r>
              <a:rPr lang="en-US" sz="2800" b="1" dirty="0">
                <a:ea typeface="MS PGothic" charset="0"/>
              </a:rPr>
              <a:t>Guided Practice: </a:t>
            </a:r>
            <a:r>
              <a:rPr lang="en-US" sz="2800" b="1" dirty="0">
                <a:solidFill>
                  <a:srgbClr val="000090"/>
                </a:solidFill>
                <a:ea typeface="MS PGothic" charset="0"/>
              </a:rPr>
              <a:t>Example 1, </a:t>
            </a:r>
            <a:r>
              <a:rPr lang="en-US" sz="2800" b="1" i="1" dirty="0">
                <a:solidFill>
                  <a:srgbClr val="000090"/>
                </a:solidFill>
                <a:ea typeface="MS PGothic" charset="0"/>
              </a:rPr>
              <a:t>continued</a:t>
            </a:r>
            <a:endParaRPr lang="en-US" sz="2800" b="1" dirty="0">
              <a:solidFill>
                <a:srgbClr val="000090"/>
              </a:solidFill>
              <a:ea typeface="MS PGothic" charset="0"/>
            </a:endParaRPr>
          </a:p>
          <a:p>
            <a:pPr algn="l" eaLnBrk="1" hangingPunct="1">
              <a:defRPr/>
            </a:pPr>
            <a:endParaRPr lang="en-US" sz="1100" baseline="30000" dirty="0">
              <a:ea typeface="MS PGothic" charset="0"/>
            </a:endParaRPr>
          </a:p>
          <a:p>
            <a:pPr marL="514350" indent="-514350" algn="l">
              <a:buFont typeface="+mj-lt"/>
              <a:buAutoNum type="arabicPeriod"/>
              <a:defRPr/>
            </a:pPr>
            <a:r>
              <a:rPr lang="en-US" sz="2800" b="1" dirty="0">
                <a:solidFill>
                  <a:srgbClr val="660066"/>
                </a:solidFill>
              </a:rPr>
              <a:t>Observe the differences between the original equation and the </a:t>
            </a:r>
            <a:r>
              <a:rPr lang="en-US" sz="2800" b="1" dirty="0" smtClean="0">
                <a:solidFill>
                  <a:srgbClr val="660066"/>
                </a:solidFill>
              </a:rPr>
              <a:t>next equation </a:t>
            </a:r>
            <a:r>
              <a:rPr lang="en-US" sz="2800" b="1" dirty="0">
                <a:solidFill>
                  <a:srgbClr val="660066"/>
                </a:solidFill>
              </a:rPr>
              <a:t>in the sequence. What has changed</a:t>
            </a:r>
            <a:r>
              <a:rPr lang="en-US" sz="2800" b="1" dirty="0" smtClean="0">
                <a:solidFill>
                  <a:srgbClr val="660066"/>
                </a:solidFill>
              </a:rPr>
              <a:t>?</a:t>
            </a:r>
            <a:endParaRPr lang="en-US" sz="2800" b="1" dirty="0">
              <a:solidFill>
                <a:srgbClr val="660066"/>
              </a:solidFill>
              <a:ea typeface="MS PGothic" charset="0"/>
            </a:endParaRPr>
          </a:p>
          <a:p>
            <a:pPr lvl="1" algn="l">
              <a:defRPr/>
            </a:pPr>
            <a:r>
              <a:rPr lang="en-US" sz="2400" dirty="0">
                <a:solidFill>
                  <a:schemeClr val="tx1"/>
                </a:solidFill>
                <a:cs typeface="Arial"/>
              </a:rPr>
              <a:t>Notice that 22 has been taken away from both expressions, –7</a:t>
            </a:r>
            <a:r>
              <a:rPr lang="en-US" sz="2400" i="1" dirty="0">
                <a:solidFill>
                  <a:schemeClr val="tx1"/>
                </a:solidFill>
                <a:cs typeface="Arial"/>
              </a:rPr>
              <a:t>x </a:t>
            </a:r>
            <a:r>
              <a:rPr lang="en-US" sz="2400" dirty="0">
                <a:solidFill>
                  <a:schemeClr val="tx1"/>
                </a:solidFill>
                <a:cs typeface="Arial"/>
              </a:rPr>
              <a:t>+ </a:t>
            </a:r>
            <a:r>
              <a:rPr lang="en-US" sz="2400" dirty="0" smtClean="0">
                <a:solidFill>
                  <a:schemeClr val="tx1"/>
                </a:solidFill>
                <a:cs typeface="Arial"/>
              </a:rPr>
              <a:t>22 </a:t>
            </a:r>
            <a:r>
              <a:rPr lang="da-DK" sz="2400" dirty="0" smtClean="0">
                <a:solidFill>
                  <a:schemeClr val="tx1"/>
                </a:solidFill>
                <a:cs typeface="Arial"/>
              </a:rPr>
              <a:t>and </a:t>
            </a:r>
            <a:r>
              <a:rPr lang="da-DK" sz="2400" dirty="0">
                <a:solidFill>
                  <a:schemeClr val="tx1"/>
                </a:solidFill>
                <a:cs typeface="Arial"/>
              </a:rPr>
              <a:t>50.</a:t>
            </a:r>
            <a:endParaRPr lang="en-US" sz="2400" dirty="0">
              <a:solidFill>
                <a:schemeClr val="tx1"/>
              </a:solidFill>
              <a:cs typeface="Arial"/>
            </a:endParaRPr>
          </a:p>
          <a:p>
            <a:pPr algn="l" eaLnBrk="1" hangingPunct="1">
              <a:defRPr/>
            </a:pPr>
            <a:endParaRPr lang="en-US" dirty="0">
              <a:cs typeface="MS PGothic" charset="0"/>
            </a:endParaRPr>
          </a:p>
        </p:txBody>
      </p:sp>
      <p:sp>
        <p:nvSpPr>
          <p:cNvPr id="28674" name="Slide Number Placeholder 1"/>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E9CA23BA-9D0A-D44B-8E08-61EA982C478C}" type="slidenum">
              <a:rPr lang="en-US" sz="1800">
                <a:solidFill>
                  <a:srgbClr val="000000"/>
                </a:solidFill>
                <a:latin typeface="Arial"/>
                <a:cs typeface="Arial"/>
              </a:rPr>
              <a:pPr eaLnBrk="1" hangingPunct="1"/>
              <a:t>13</a:t>
            </a:fld>
            <a:endParaRPr lang="en-US" sz="1800" dirty="0">
              <a:solidFill>
                <a:srgbClr val="000000"/>
              </a:solidFill>
              <a:latin typeface="Arial"/>
              <a:cs typeface="Arial"/>
            </a:endParaRPr>
          </a:p>
        </p:txBody>
      </p:sp>
      <p:sp>
        <p:nvSpPr>
          <p:cNvPr id="28675" name="Text Placeholder 2"/>
          <p:cNvSpPr>
            <a:spLocks noGrp="1"/>
          </p:cNvSpPr>
          <p:nvPr>
            <p:ph type="body" sz="quarter" idx="10"/>
          </p:nvPr>
        </p:nvSpPr>
        <p:spPr>
          <a:xfrm>
            <a:off x="1016000" y="6245225"/>
            <a:ext cx="5530850" cy="265113"/>
          </a:xfrm>
        </p:spPr>
        <p:txBody>
          <a:bodyPr/>
          <a:lstStyle/>
          <a:p>
            <a:pPr eaLnBrk="1" hangingPunct="1">
              <a:spcBef>
                <a:spcPct val="0"/>
              </a:spcBef>
            </a:pPr>
            <a:r>
              <a:rPr lang="en-US" dirty="0">
                <a:cs typeface="MS PGothic" charset="0"/>
              </a:rPr>
              <a:t>2.1.1: </a:t>
            </a:r>
            <a:r>
              <a:rPr lang="en-US" dirty="0"/>
              <a:t>Properties of Equality</a:t>
            </a:r>
            <a:endParaRPr lang="en-US" dirty="0">
              <a:cs typeface="MS PGothic" charset="0"/>
            </a:endParaRP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ubtitle 1"/>
          <p:cNvSpPr>
            <a:spLocks noGrp="1"/>
          </p:cNvSpPr>
          <p:nvPr>
            <p:ph type="subTitle" idx="1"/>
          </p:nvPr>
        </p:nvSpPr>
        <p:spPr>
          <a:xfrm>
            <a:off x="641350" y="641350"/>
            <a:ext cx="7854950" cy="4997450"/>
          </a:xfrm>
        </p:spPr>
        <p:txBody>
          <a:bodyPr/>
          <a:lstStyle/>
          <a:p>
            <a:pPr algn="l" eaLnBrk="1" hangingPunct="1">
              <a:defRPr/>
            </a:pPr>
            <a:r>
              <a:rPr lang="en-US" sz="2800" b="1" dirty="0" smtClean="0">
                <a:ea typeface="MS PGothic" charset="0"/>
              </a:rPr>
              <a:t>Guided Practice: </a:t>
            </a:r>
            <a:r>
              <a:rPr lang="en-US" sz="2800" b="1" dirty="0">
                <a:solidFill>
                  <a:srgbClr val="000090"/>
                </a:solidFill>
                <a:ea typeface="MS PGothic" charset="0"/>
              </a:rPr>
              <a:t>Example 1, </a:t>
            </a:r>
            <a:r>
              <a:rPr lang="en-US" sz="2800" b="1" i="1" dirty="0" smtClean="0">
                <a:solidFill>
                  <a:srgbClr val="000090"/>
                </a:solidFill>
                <a:ea typeface="MS PGothic" charset="0"/>
              </a:rPr>
              <a:t>continued</a:t>
            </a:r>
            <a:endParaRPr lang="en-US" sz="2800" b="1" dirty="0">
              <a:solidFill>
                <a:srgbClr val="000090"/>
              </a:solidFill>
              <a:ea typeface="MS PGothic" charset="0"/>
            </a:endParaRPr>
          </a:p>
          <a:p>
            <a:pPr algn="l" eaLnBrk="1" hangingPunct="1">
              <a:defRPr/>
            </a:pPr>
            <a:endParaRPr lang="en-US" sz="1100" baseline="30000" dirty="0">
              <a:ea typeface="MS PGothic" charset="0"/>
            </a:endParaRPr>
          </a:p>
          <a:p>
            <a:pPr marL="514350" indent="-514350" algn="l" eaLnBrk="1" hangingPunct="1">
              <a:buFont typeface="+mj-lt"/>
              <a:buAutoNum type="arabicPeriod" startAt="2"/>
              <a:defRPr/>
            </a:pPr>
            <a:r>
              <a:rPr lang="en-US" sz="2800" b="1" dirty="0">
                <a:solidFill>
                  <a:srgbClr val="660066"/>
                </a:solidFill>
              </a:rPr>
              <a:t>Refer to the table of Properties of Equality</a:t>
            </a:r>
            <a:r>
              <a:rPr lang="en-US" sz="2800" b="1" dirty="0" smtClean="0">
                <a:solidFill>
                  <a:srgbClr val="660066"/>
                </a:solidFill>
              </a:rPr>
              <a:t>.</a:t>
            </a:r>
            <a:endParaRPr lang="en-US" sz="2800" dirty="0" smtClean="0">
              <a:ea typeface="MS PGothic" charset="0"/>
            </a:endParaRPr>
          </a:p>
          <a:p>
            <a:pPr lvl="1" algn="l">
              <a:defRPr/>
            </a:pPr>
            <a:r>
              <a:rPr lang="en-US" sz="2400" dirty="0" smtClean="0">
                <a:solidFill>
                  <a:schemeClr val="tx1"/>
                </a:solidFill>
                <a:cs typeface="Arial"/>
              </a:rPr>
              <a:t>The </a:t>
            </a:r>
            <a:r>
              <a:rPr lang="en-US" sz="2400" dirty="0">
                <a:solidFill>
                  <a:schemeClr val="tx1"/>
                </a:solidFill>
                <a:cs typeface="Arial"/>
              </a:rPr>
              <a:t>subtraction property of equality tells us that when we </a:t>
            </a:r>
            <a:r>
              <a:rPr lang="en-US" sz="2400" dirty="0" smtClean="0">
                <a:solidFill>
                  <a:schemeClr val="tx1"/>
                </a:solidFill>
                <a:cs typeface="Arial"/>
              </a:rPr>
              <a:t>subtract a </a:t>
            </a:r>
            <a:r>
              <a:rPr lang="en-US" sz="2400" dirty="0">
                <a:solidFill>
                  <a:schemeClr val="tx1"/>
                </a:solidFill>
                <a:cs typeface="Arial"/>
              </a:rPr>
              <a:t>number from both sides of the equation, the </a:t>
            </a:r>
            <a:r>
              <a:rPr lang="en-US" sz="2400" dirty="0" smtClean="0">
                <a:solidFill>
                  <a:schemeClr val="tx1"/>
                </a:solidFill>
                <a:cs typeface="Arial"/>
              </a:rPr>
              <a:t>expressions remain </a:t>
            </a:r>
            <a:r>
              <a:rPr lang="en-US" sz="2400" dirty="0">
                <a:solidFill>
                  <a:schemeClr val="tx1"/>
                </a:solidFill>
                <a:cs typeface="Arial"/>
              </a:rPr>
              <a:t>equal</a:t>
            </a:r>
            <a:r>
              <a:rPr lang="en-US" sz="2400" dirty="0" smtClean="0">
                <a:solidFill>
                  <a:schemeClr val="tx1"/>
                </a:solidFill>
                <a:cs typeface="Arial"/>
              </a:rPr>
              <a:t>.</a:t>
            </a:r>
          </a:p>
          <a:p>
            <a:pPr lvl="1" algn="l">
              <a:defRPr/>
            </a:pPr>
            <a:endParaRPr lang="en-US" sz="2400" dirty="0">
              <a:solidFill>
                <a:schemeClr val="tx1"/>
              </a:solidFill>
              <a:cs typeface="Arial"/>
            </a:endParaRPr>
          </a:p>
          <a:p>
            <a:pPr lvl="1" algn="l">
              <a:defRPr/>
            </a:pPr>
            <a:r>
              <a:rPr lang="en-US" sz="2400" dirty="0">
                <a:solidFill>
                  <a:srgbClr val="000000"/>
                </a:solidFill>
              </a:rPr>
              <a:t>The missing step is “Subtraction property of equality.”</a:t>
            </a:r>
            <a:endParaRPr lang="en-US" sz="2400" dirty="0" smtClean="0">
              <a:solidFill>
                <a:srgbClr val="000000"/>
              </a:solidFill>
              <a:cs typeface="Arial"/>
            </a:endParaRPr>
          </a:p>
          <a:p>
            <a:pPr lvl="1" algn="l">
              <a:defRPr/>
            </a:pPr>
            <a:endParaRPr lang="en-US" sz="2400" dirty="0">
              <a:solidFill>
                <a:schemeClr val="tx1"/>
              </a:solidFill>
            </a:endParaRPr>
          </a:p>
        </p:txBody>
      </p:sp>
      <p:sp>
        <p:nvSpPr>
          <p:cNvPr id="29698" name="Slide Number Placeholder 1"/>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9E69805F-F8B4-8249-BAF0-BF8721E9C63B}" type="slidenum">
              <a:rPr lang="en-US" sz="1800">
                <a:solidFill>
                  <a:srgbClr val="000000"/>
                </a:solidFill>
                <a:latin typeface="Arial"/>
                <a:cs typeface="Arial"/>
              </a:rPr>
              <a:pPr eaLnBrk="1" hangingPunct="1"/>
              <a:t>14</a:t>
            </a:fld>
            <a:endParaRPr lang="en-US" sz="1800" dirty="0">
              <a:solidFill>
                <a:srgbClr val="000000"/>
              </a:solidFill>
              <a:latin typeface="Arial"/>
              <a:cs typeface="Arial"/>
            </a:endParaRPr>
          </a:p>
        </p:txBody>
      </p:sp>
      <p:sp>
        <p:nvSpPr>
          <p:cNvPr id="29699" name="Text Placeholder 2"/>
          <p:cNvSpPr>
            <a:spLocks noGrp="1"/>
          </p:cNvSpPr>
          <p:nvPr>
            <p:ph type="body" sz="quarter" idx="10"/>
          </p:nvPr>
        </p:nvSpPr>
        <p:spPr>
          <a:xfrm>
            <a:off x="1016000" y="6245225"/>
            <a:ext cx="5530850" cy="265113"/>
          </a:xfrm>
        </p:spPr>
        <p:txBody>
          <a:bodyPr/>
          <a:lstStyle/>
          <a:p>
            <a:pPr eaLnBrk="1" hangingPunct="1">
              <a:spcBef>
                <a:spcPct val="0"/>
              </a:spcBef>
            </a:pPr>
            <a:r>
              <a:rPr lang="en-US" dirty="0">
                <a:cs typeface="MS PGothic" charset="0"/>
              </a:rPr>
              <a:t>2.1.1: </a:t>
            </a:r>
            <a:r>
              <a:rPr lang="en-US" dirty="0"/>
              <a:t>Properties of Equality</a:t>
            </a:r>
            <a:endParaRPr lang="en-US" dirty="0">
              <a:cs typeface="MS PGothic" charset="0"/>
            </a:endParaRPr>
          </a:p>
        </p:txBody>
      </p:sp>
      <p:sp>
        <p:nvSpPr>
          <p:cNvPr id="29700" name="TextBox 4"/>
          <p:cNvSpPr txBox="1">
            <a:spLocks noChangeArrowheads="1"/>
          </p:cNvSpPr>
          <p:nvPr/>
        </p:nvSpPr>
        <p:spPr bwMode="auto">
          <a:xfrm>
            <a:off x="6881813" y="3973513"/>
            <a:ext cx="161448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9600" dirty="0">
                <a:solidFill>
                  <a:srgbClr val="000090"/>
                </a:solidFill>
                <a:latin typeface="Zapf Dingbats" charset="0"/>
                <a:sym typeface="Zapf Dingbats" charset="0"/>
              </a:rPr>
              <a:t>✔</a:t>
            </a:r>
            <a:endParaRPr lang="en-US" sz="9600" dirty="0">
              <a:solidFill>
                <a:srgbClr val="000090"/>
              </a:solidFill>
              <a:latin typeface="Arial"/>
            </a:endParaRPr>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ubtitle 1"/>
          <p:cNvSpPr>
            <a:spLocks noGrp="1"/>
          </p:cNvSpPr>
          <p:nvPr>
            <p:ph type="subTitle" idx="1"/>
          </p:nvPr>
        </p:nvSpPr>
        <p:spPr>
          <a:xfrm>
            <a:off x="641350" y="641350"/>
            <a:ext cx="7854950" cy="4997450"/>
          </a:xfrm>
        </p:spPr>
        <p:txBody>
          <a:bodyPr/>
          <a:lstStyle/>
          <a:p>
            <a:r>
              <a:rPr lang="en-US" sz="2800" b="1" dirty="0">
                <a:ea typeface="MS PGothic" charset="0"/>
                <a:cs typeface="MS PGothic" charset="0"/>
              </a:rPr>
              <a:t>Guided Practice: </a:t>
            </a:r>
            <a:r>
              <a:rPr lang="en-US" sz="2800" b="1" dirty="0">
                <a:solidFill>
                  <a:srgbClr val="000090"/>
                </a:solidFill>
                <a:ea typeface="MS PGothic" charset="0"/>
                <a:cs typeface="MS PGothic" charset="0"/>
              </a:rPr>
              <a:t>Example 1</a:t>
            </a:r>
            <a:r>
              <a:rPr lang="en-US" sz="2800" b="1" dirty="0" smtClean="0">
                <a:solidFill>
                  <a:srgbClr val="000090"/>
                </a:solidFill>
                <a:ea typeface="MS PGothic" charset="0"/>
                <a:cs typeface="MS PGothic" charset="0"/>
              </a:rPr>
              <a:t>, </a:t>
            </a:r>
            <a:r>
              <a:rPr lang="en-US" sz="2800" b="1" i="1" dirty="0">
                <a:solidFill>
                  <a:srgbClr val="000090"/>
                </a:solidFill>
                <a:ea typeface="MS PGothic" charset="0"/>
                <a:cs typeface="MS PGothic" charset="0"/>
              </a:rPr>
              <a:t>continued</a:t>
            </a:r>
            <a:endParaRPr lang="en-US" sz="2800" b="1" dirty="0">
              <a:solidFill>
                <a:srgbClr val="000090"/>
              </a:solidFill>
              <a:ea typeface="MS PGothic" charset="0"/>
              <a:cs typeface="MS PGothic" charset="0"/>
            </a:endParaRPr>
          </a:p>
          <a:p>
            <a:endParaRPr lang="en-US" dirty="0">
              <a:ea typeface="MS PGothic" charset="0"/>
              <a:cs typeface="MS PGothic" charset="0"/>
            </a:endParaRPr>
          </a:p>
          <a:p>
            <a:endParaRPr lang="en-US" dirty="0">
              <a:ea typeface="MS PGothic" charset="0"/>
              <a:cs typeface="MS PGothic" charset="0"/>
            </a:endParaRPr>
          </a:p>
        </p:txBody>
      </p:sp>
      <p:pic>
        <p:nvPicPr>
          <p:cNvPr id="31747" name="Picture 4"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1"/>
          </p:nvPr>
        </p:nvSpPr>
        <p:spPr/>
        <p:txBody>
          <a:bodyPr/>
          <a:lstStyle/>
          <a:p>
            <a:pPr>
              <a:defRPr/>
            </a:pPr>
            <a:fld id="{6083B6D6-545E-0746-921E-4688BEC884F2}" type="slidenum">
              <a:rPr lang="en-US" smtClean="0"/>
              <a:pPr>
                <a:defRPr/>
              </a:pPr>
              <a:t>15</a:t>
            </a:fld>
            <a:endParaRPr lang="en-US" dirty="0"/>
          </a:p>
        </p:txBody>
      </p:sp>
      <p:sp>
        <p:nvSpPr>
          <p:cNvPr id="3" name="Text Placeholder 2"/>
          <p:cNvSpPr>
            <a:spLocks noGrp="1"/>
          </p:cNvSpPr>
          <p:nvPr>
            <p:ph type="body" sz="quarter" idx="10"/>
          </p:nvPr>
        </p:nvSpPr>
        <p:spPr>
          <a:xfrm>
            <a:off x="1003524" y="6221014"/>
            <a:ext cx="5530850" cy="264966"/>
          </a:xfrm>
        </p:spPr>
        <p:txBody>
          <a:bodyPr/>
          <a:lstStyle/>
          <a:p>
            <a:r>
              <a:rPr lang="en-US" dirty="0">
                <a:cs typeface="MS PGothic" charset="0"/>
              </a:rPr>
              <a:t>2.1.1: </a:t>
            </a:r>
            <a:r>
              <a:rPr lang="en-US" dirty="0"/>
              <a:t>Properties of Equality</a:t>
            </a:r>
            <a:endParaRPr lang="en-US" dirty="0">
              <a:cs typeface="MS PGothic" charset="0"/>
            </a:endParaRPr>
          </a:p>
          <a:p>
            <a:endParaRPr lang="en-US" dirty="0"/>
          </a:p>
        </p:txBody>
      </p:sp>
    </p:spTree>
    <p:extLst>
      <p:ext uri="{BB962C8B-B14F-4D97-AF65-F5344CB8AC3E}">
        <p14:creationId xmlns:p14="http://schemas.microsoft.com/office/powerpoint/2010/main" val="121592922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ubtitle 1"/>
          <p:cNvSpPr>
            <a:spLocks noGrp="1"/>
          </p:cNvSpPr>
          <p:nvPr>
            <p:ph type="subTitle" idx="1"/>
          </p:nvPr>
        </p:nvSpPr>
        <p:spPr>
          <a:xfrm>
            <a:off x="641350" y="641350"/>
            <a:ext cx="7854950" cy="4997450"/>
          </a:xfrm>
        </p:spPr>
        <p:txBody>
          <a:bodyPr/>
          <a:lstStyle/>
          <a:p>
            <a:pPr algn="l" eaLnBrk="1" hangingPunct="1"/>
            <a:r>
              <a:rPr lang="en-US" sz="2800" b="1" dirty="0">
                <a:cs typeface="MS PGothic" charset="0"/>
              </a:rPr>
              <a:t>Guided Practice </a:t>
            </a:r>
          </a:p>
          <a:p>
            <a:pPr algn="l" eaLnBrk="1" hangingPunct="1"/>
            <a:r>
              <a:rPr lang="en-US" sz="2800" b="1" dirty="0">
                <a:solidFill>
                  <a:srgbClr val="000090"/>
                </a:solidFill>
                <a:cs typeface="MS PGothic" charset="0"/>
              </a:rPr>
              <a:t>Example 2</a:t>
            </a:r>
          </a:p>
          <a:p>
            <a:pPr algn="l" eaLnBrk="1" hangingPunct="1"/>
            <a:r>
              <a:rPr lang="en-US" dirty="0"/>
              <a:t>Which property of equality is missing in the steps to </a:t>
            </a:r>
            <a:endParaRPr lang="en-US" dirty="0" smtClean="0"/>
          </a:p>
          <a:p>
            <a:pPr algn="l" eaLnBrk="1" hangingPunct="1">
              <a:lnSpc>
                <a:spcPct val="50000"/>
              </a:lnSpc>
            </a:pPr>
            <a:endParaRPr lang="en-US" dirty="0"/>
          </a:p>
          <a:p>
            <a:pPr algn="l" eaLnBrk="1" hangingPunct="1">
              <a:lnSpc>
                <a:spcPct val="70000"/>
              </a:lnSpc>
            </a:pPr>
            <a:r>
              <a:rPr lang="en-US" dirty="0" smtClean="0"/>
              <a:t>solve the </a:t>
            </a:r>
            <a:r>
              <a:rPr lang="en-US" dirty="0"/>
              <a:t>equation                      </a:t>
            </a:r>
            <a:r>
              <a:rPr lang="en-US" dirty="0" smtClean="0"/>
              <a:t>?</a:t>
            </a:r>
            <a:endParaRPr lang="en-US" baseline="30000" dirty="0">
              <a:cs typeface="MS PGothic" charset="0"/>
            </a:endParaRPr>
          </a:p>
        </p:txBody>
      </p:sp>
      <p:sp>
        <p:nvSpPr>
          <p:cNvPr id="30722" name="Slide Number Placeholder 1"/>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BF94BF69-2EC6-FE41-B7B1-62FC1D737836}" type="slidenum">
              <a:rPr lang="en-US" sz="1800">
                <a:solidFill>
                  <a:srgbClr val="000000"/>
                </a:solidFill>
                <a:latin typeface="Arial"/>
                <a:cs typeface="Arial"/>
              </a:rPr>
              <a:pPr eaLnBrk="1" hangingPunct="1"/>
              <a:t>16</a:t>
            </a:fld>
            <a:endParaRPr lang="en-US" sz="1800" dirty="0">
              <a:solidFill>
                <a:srgbClr val="000000"/>
              </a:solidFill>
              <a:latin typeface="Arial"/>
              <a:cs typeface="Arial"/>
            </a:endParaRPr>
          </a:p>
        </p:txBody>
      </p:sp>
      <p:sp>
        <p:nvSpPr>
          <p:cNvPr id="30723" name="Text Placeholder 2"/>
          <p:cNvSpPr>
            <a:spLocks noGrp="1"/>
          </p:cNvSpPr>
          <p:nvPr>
            <p:ph type="body" sz="quarter" idx="10"/>
          </p:nvPr>
        </p:nvSpPr>
        <p:spPr>
          <a:xfrm>
            <a:off x="1016000" y="6245225"/>
            <a:ext cx="5530850" cy="265113"/>
          </a:xfrm>
        </p:spPr>
        <p:txBody>
          <a:bodyPr/>
          <a:lstStyle/>
          <a:p>
            <a:pPr eaLnBrk="1" hangingPunct="1">
              <a:spcBef>
                <a:spcPct val="0"/>
              </a:spcBef>
            </a:pPr>
            <a:r>
              <a:rPr lang="en-US" dirty="0">
                <a:cs typeface="MS PGothic" charset="0"/>
              </a:rPr>
              <a:t>2.1.1: </a:t>
            </a:r>
            <a:r>
              <a:rPr lang="en-US" dirty="0"/>
              <a:t>Properties of Equality</a:t>
            </a:r>
            <a:endParaRPr lang="en-US" dirty="0">
              <a:cs typeface="MS PGothic" charset="0"/>
            </a:endParaRPr>
          </a:p>
        </p:txBody>
      </p:sp>
      <p:graphicFrame>
        <p:nvGraphicFramePr>
          <p:cNvPr id="30724" name="Object 1"/>
          <p:cNvGraphicFramePr>
            <a:graphicFrameLocks noChangeAspect="1"/>
          </p:cNvGraphicFramePr>
          <p:nvPr>
            <p:extLst>
              <p:ext uri="{D42A27DB-BD31-4B8C-83A1-F6EECF244321}">
                <p14:modId xmlns:p14="http://schemas.microsoft.com/office/powerpoint/2010/main" val="2480255241"/>
              </p:ext>
            </p:extLst>
          </p:nvPr>
        </p:nvGraphicFramePr>
        <p:xfrm>
          <a:off x="3346452" y="2063750"/>
          <a:ext cx="1651000" cy="800100"/>
        </p:xfrm>
        <a:graphic>
          <a:graphicData uri="http://schemas.openxmlformats.org/presentationml/2006/ole">
            <mc:AlternateContent xmlns:mc="http://schemas.openxmlformats.org/markup-compatibility/2006">
              <mc:Choice xmlns:v="urn:schemas-microsoft-com:vml" Requires="v">
                <p:oleObj spid="_x0000_s30765" name="Equation" r:id="rId3" imgW="1651000" imgH="800100" progId="Equation.DSMT4">
                  <p:embed/>
                </p:oleObj>
              </mc:Choice>
              <mc:Fallback>
                <p:oleObj name="Equation" r:id="rId3" imgW="1651000" imgH="800100" progId="Equation.DSMT4">
                  <p:embed/>
                  <p:pic>
                    <p:nvPicPr>
                      <p:cNvPr id="0" name="Object 1"/>
                      <p:cNvPicPr>
                        <a:picLocks noChangeAspect="1" noChangeArrowheads="1"/>
                      </p:cNvPicPr>
                      <p:nvPr/>
                    </p:nvPicPr>
                    <p:blipFill>
                      <a:blip r:embed="rId4"/>
                      <a:srcRect/>
                      <a:stretch>
                        <a:fillRect/>
                      </a:stretch>
                    </p:blipFill>
                    <p:spPr bwMode="auto">
                      <a:xfrm>
                        <a:off x="3346452" y="2063750"/>
                        <a:ext cx="165100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 name="Table 5"/>
          <p:cNvGraphicFramePr>
            <a:graphicFrameLocks noGrp="1"/>
          </p:cNvGraphicFramePr>
          <p:nvPr>
            <p:extLst>
              <p:ext uri="{D42A27DB-BD31-4B8C-83A1-F6EECF244321}">
                <p14:modId xmlns:p14="http://schemas.microsoft.com/office/powerpoint/2010/main" val="2544062333"/>
              </p:ext>
            </p:extLst>
          </p:nvPr>
        </p:nvGraphicFramePr>
        <p:xfrm>
          <a:off x="1487488" y="3025775"/>
          <a:ext cx="6188075" cy="2610853"/>
        </p:xfrm>
        <a:graphic>
          <a:graphicData uri="http://schemas.openxmlformats.org/drawingml/2006/table">
            <a:tbl>
              <a:tblPr firstCol="1" lastRow="1">
                <a:tableStyleId>{5C22544A-7EE6-4342-B048-85BDC9FD1C3A}</a:tableStyleId>
              </a:tblPr>
              <a:tblGrid>
                <a:gridCol w="2392403"/>
                <a:gridCol w="3795672"/>
              </a:tblGrid>
              <a:tr h="414770">
                <a:tc>
                  <a:txBody>
                    <a:bodyPr/>
                    <a:lstStyle/>
                    <a:p>
                      <a:pPr algn="ctr"/>
                      <a:r>
                        <a:rPr lang="en-US" sz="2000" dirty="0" smtClean="0">
                          <a:solidFill>
                            <a:srgbClr val="000000"/>
                          </a:solidFill>
                          <a:latin typeface="Arial"/>
                          <a:cs typeface="Arial"/>
                        </a:rPr>
                        <a:t>Equation</a:t>
                      </a:r>
                      <a:endParaRPr lang="en-US" sz="2000" dirty="0">
                        <a:solidFill>
                          <a:srgbClr val="000000"/>
                        </a:solidFill>
                        <a:latin typeface="Arial"/>
                        <a:cs typeface="Arial"/>
                      </a:endParaRPr>
                    </a:p>
                  </a:txBody>
                  <a:tcPr marL="91422" marR="91422" marT="45710" marB="4571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2000" b="1" dirty="0" smtClean="0">
                          <a:latin typeface="Arial"/>
                          <a:cs typeface="Arial"/>
                        </a:rPr>
                        <a:t>Steps</a:t>
                      </a:r>
                      <a:endParaRPr lang="en-US" sz="2000" b="1" dirty="0">
                        <a:latin typeface="Arial"/>
                        <a:cs typeface="Arial"/>
                      </a:endParaRPr>
                    </a:p>
                  </a:txBody>
                  <a:tcPr marL="91422" marR="91422" marT="45710" marB="4571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681182">
                <a:tc>
                  <a:txBody>
                    <a:bodyPr/>
                    <a:lstStyle/>
                    <a:p>
                      <a:endParaRPr lang="en-US" sz="1800" dirty="0">
                        <a:solidFill>
                          <a:srgbClr val="000000"/>
                        </a:solidFill>
                        <a:latin typeface="Arial"/>
                        <a:cs typeface="Arial"/>
                      </a:endParaRPr>
                    </a:p>
                  </a:txBody>
                  <a:tcPr marL="91422" marR="91435" marT="45710" marB="4571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800" b="0" i="0" u="none" strike="noStrike" kern="1200" baseline="0" dirty="0" smtClean="0">
                          <a:solidFill>
                            <a:srgbClr val="000000"/>
                          </a:solidFill>
                          <a:latin typeface="Arial"/>
                          <a:ea typeface="+mn-ea"/>
                          <a:cs typeface="Arial"/>
                        </a:rPr>
                        <a:t>Original equation</a:t>
                      </a:r>
                      <a:endParaRPr lang="en-US" sz="1800" dirty="0">
                        <a:solidFill>
                          <a:srgbClr val="000000"/>
                        </a:solidFill>
                        <a:latin typeface="Arial"/>
                        <a:cs typeface="Arial"/>
                      </a:endParaRPr>
                    </a:p>
                  </a:txBody>
                  <a:tcPr marL="91422" marR="91435" marT="45710" marB="4571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r>
              <a:tr h="630159">
                <a:tc>
                  <a:txBody>
                    <a:bodyPr/>
                    <a:lstStyle/>
                    <a:p>
                      <a:endParaRPr lang="en-US" sz="1800" dirty="0">
                        <a:solidFill>
                          <a:srgbClr val="000000"/>
                        </a:solidFill>
                        <a:latin typeface="Arial"/>
                        <a:cs typeface="Arial"/>
                      </a:endParaRPr>
                    </a:p>
                  </a:txBody>
                  <a:tcPr marL="91422" marR="91435" marT="45710" marB="4571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800" b="0" i="0" u="none" strike="noStrike" kern="1200" baseline="0" dirty="0" smtClean="0">
                          <a:solidFill>
                            <a:schemeClr val="dk1"/>
                          </a:solidFill>
                          <a:latin typeface="Arial"/>
                          <a:ea typeface="+mn-ea"/>
                          <a:cs typeface="+mn-cs"/>
                        </a:rPr>
                        <a:t>Addition property of equality</a:t>
                      </a:r>
                      <a:endParaRPr lang="en-US" sz="1800" dirty="0">
                        <a:solidFill>
                          <a:srgbClr val="000000"/>
                        </a:solidFill>
                        <a:latin typeface="Arial"/>
                        <a:cs typeface="Arial"/>
                      </a:endParaRPr>
                    </a:p>
                  </a:txBody>
                  <a:tcPr marL="91422" marR="91435" marT="45710" marB="4571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r>
              <a:tr h="442371">
                <a:tc>
                  <a:txBody>
                    <a:bodyPr/>
                    <a:lstStyle/>
                    <a:p>
                      <a:r>
                        <a:rPr lang="fr-FR" sz="1800" b="0" i="0" u="none" strike="noStrike" kern="1200" baseline="0" dirty="0" smtClean="0">
                          <a:solidFill>
                            <a:srgbClr val="000000"/>
                          </a:solidFill>
                          <a:latin typeface="Arial"/>
                          <a:ea typeface="+mn-ea"/>
                          <a:cs typeface="+mn-cs"/>
                        </a:rPr>
                        <a:t>–</a:t>
                      </a:r>
                      <a:r>
                        <a:rPr lang="fr-FR" sz="1800" b="0" i="1" u="none" strike="noStrike" kern="1200" baseline="0" dirty="0" smtClean="0">
                          <a:solidFill>
                            <a:srgbClr val="000000"/>
                          </a:solidFill>
                          <a:latin typeface="Arial"/>
                          <a:ea typeface="+mn-ea"/>
                          <a:cs typeface="+mn-cs"/>
                        </a:rPr>
                        <a:t>x </a:t>
                      </a:r>
                      <a:r>
                        <a:rPr lang="fr-FR" sz="1800" b="0" i="0" u="none" strike="noStrike" kern="1200" baseline="0" dirty="0" smtClean="0">
                          <a:solidFill>
                            <a:srgbClr val="000000"/>
                          </a:solidFill>
                          <a:latin typeface="Arial"/>
                          <a:ea typeface="+mn-ea"/>
                          <a:cs typeface="+mn-cs"/>
                        </a:rPr>
                        <a:t>= 42</a:t>
                      </a:r>
                      <a:endParaRPr lang="en-US" sz="1800" dirty="0">
                        <a:solidFill>
                          <a:srgbClr val="000000"/>
                        </a:solidFill>
                        <a:latin typeface="Arial"/>
                        <a:cs typeface="Arial"/>
                      </a:endParaRPr>
                    </a:p>
                  </a:txBody>
                  <a:tcPr marL="91422" marR="91435" marT="45710" marB="4571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800" dirty="0">
                        <a:solidFill>
                          <a:srgbClr val="000000"/>
                        </a:solidFill>
                        <a:latin typeface="Arial"/>
                        <a:cs typeface="Arial"/>
                      </a:endParaRPr>
                    </a:p>
                  </a:txBody>
                  <a:tcPr marL="91422" marR="91435" marT="45710" marB="4571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r>
              <a:tr h="442371">
                <a:tc>
                  <a:txBody>
                    <a:bodyPr/>
                    <a:lstStyle/>
                    <a:p>
                      <a:r>
                        <a:rPr lang="fr-FR" sz="1800" b="0" i="1" u="none" strike="noStrike" kern="1200" baseline="0" dirty="0" smtClean="0">
                          <a:solidFill>
                            <a:srgbClr val="000000"/>
                          </a:solidFill>
                          <a:latin typeface="Arial"/>
                          <a:ea typeface="+mn-ea"/>
                          <a:cs typeface="+mn-cs"/>
                        </a:rPr>
                        <a:t>x </a:t>
                      </a:r>
                      <a:r>
                        <a:rPr lang="fr-FR" sz="1800" b="0" i="0" u="none" strike="noStrike" kern="1200" baseline="0" dirty="0" smtClean="0">
                          <a:solidFill>
                            <a:srgbClr val="000000"/>
                          </a:solidFill>
                          <a:latin typeface="Arial"/>
                          <a:ea typeface="+mn-ea"/>
                          <a:cs typeface="+mn-cs"/>
                        </a:rPr>
                        <a:t>= –42</a:t>
                      </a:r>
                      <a:endParaRPr lang="en-US" sz="1800" dirty="0">
                        <a:solidFill>
                          <a:srgbClr val="000000"/>
                        </a:solidFill>
                        <a:latin typeface="Arial"/>
                        <a:cs typeface="Arial"/>
                      </a:endParaRPr>
                    </a:p>
                  </a:txBody>
                  <a:tcPr marL="91422" marR="91435" marT="45710" marB="4571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rgbClr val="000000"/>
                          </a:solidFill>
                          <a:latin typeface="Arial"/>
                          <a:ea typeface="+mn-ea"/>
                          <a:cs typeface="Arial"/>
                        </a:rPr>
                        <a:t>Division property of equality</a:t>
                      </a:r>
                      <a:endParaRPr lang="en-US" sz="1800" dirty="0" smtClean="0">
                        <a:solidFill>
                          <a:srgbClr val="000000"/>
                        </a:solidFill>
                        <a:latin typeface="Arial"/>
                        <a:cs typeface="Arial"/>
                      </a:endParaRPr>
                    </a:p>
                  </a:txBody>
                  <a:tcPr marL="91422" marR="91435" marT="45710" marB="4571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r>
            </a:tbl>
          </a:graphicData>
        </a:graphic>
      </p:graphicFrame>
      <p:graphicFrame>
        <p:nvGraphicFramePr>
          <p:cNvPr id="30745" name="Object 9"/>
          <p:cNvGraphicFramePr>
            <a:graphicFrameLocks noChangeAspect="1"/>
          </p:cNvGraphicFramePr>
          <p:nvPr>
            <p:extLst>
              <p:ext uri="{D42A27DB-BD31-4B8C-83A1-F6EECF244321}">
                <p14:modId xmlns:p14="http://schemas.microsoft.com/office/powerpoint/2010/main" val="1912802706"/>
              </p:ext>
            </p:extLst>
          </p:nvPr>
        </p:nvGraphicFramePr>
        <p:xfrm>
          <a:off x="1566467" y="3429290"/>
          <a:ext cx="1287462" cy="625475"/>
        </p:xfrm>
        <a:graphic>
          <a:graphicData uri="http://schemas.openxmlformats.org/presentationml/2006/ole">
            <mc:AlternateContent xmlns:mc="http://schemas.openxmlformats.org/markup-compatibility/2006">
              <mc:Choice xmlns:v="urn:schemas-microsoft-com:vml" Requires="v">
                <p:oleObj spid="_x0000_s30766" name="Equation" r:id="rId5" imgW="1651000" imgH="800100" progId="Equation.DSMT4">
                  <p:embed/>
                </p:oleObj>
              </mc:Choice>
              <mc:Fallback>
                <p:oleObj name="Equation" r:id="rId5" imgW="1651000" imgH="800100" progId="Equation.DSMT4">
                  <p:embed/>
                  <p:pic>
                    <p:nvPicPr>
                      <p:cNvPr id="0" name="Object 9"/>
                      <p:cNvPicPr>
                        <a:picLocks noChangeAspect="1" noChangeArrowheads="1"/>
                      </p:cNvPicPr>
                      <p:nvPr/>
                    </p:nvPicPr>
                    <p:blipFill>
                      <a:blip r:embed="rId6"/>
                      <a:srcRect/>
                      <a:stretch>
                        <a:fillRect/>
                      </a:stretch>
                    </p:blipFill>
                    <p:spPr bwMode="auto">
                      <a:xfrm>
                        <a:off x="1566467" y="3429290"/>
                        <a:ext cx="1287462"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0746" name="Object 10"/>
          <p:cNvGraphicFramePr>
            <a:graphicFrameLocks noChangeAspect="1"/>
          </p:cNvGraphicFramePr>
          <p:nvPr>
            <p:extLst>
              <p:ext uri="{D42A27DB-BD31-4B8C-83A1-F6EECF244321}">
                <p14:modId xmlns:p14="http://schemas.microsoft.com/office/powerpoint/2010/main" val="2708400642"/>
              </p:ext>
            </p:extLst>
          </p:nvPr>
        </p:nvGraphicFramePr>
        <p:xfrm>
          <a:off x="1586310" y="4094163"/>
          <a:ext cx="693738" cy="623887"/>
        </p:xfrm>
        <a:graphic>
          <a:graphicData uri="http://schemas.openxmlformats.org/presentationml/2006/ole">
            <mc:AlternateContent xmlns:mc="http://schemas.openxmlformats.org/markup-compatibility/2006">
              <mc:Choice xmlns:v="urn:schemas-microsoft-com:vml" Requires="v">
                <p:oleObj spid="_x0000_s30767" name="Equation" r:id="rId7" imgW="889000" imgH="800100" progId="Equation.DSMT4">
                  <p:embed/>
                </p:oleObj>
              </mc:Choice>
              <mc:Fallback>
                <p:oleObj name="Equation" r:id="rId7" imgW="889000" imgH="800100" progId="Equation.DSMT4">
                  <p:embed/>
                  <p:pic>
                    <p:nvPicPr>
                      <p:cNvPr id="0" name="Object 10"/>
                      <p:cNvPicPr>
                        <a:picLocks noChangeAspect="1" noChangeArrowheads="1"/>
                      </p:cNvPicPr>
                      <p:nvPr/>
                    </p:nvPicPr>
                    <p:blipFill>
                      <a:blip r:embed="rId8"/>
                      <a:srcRect/>
                      <a:stretch>
                        <a:fillRect/>
                      </a:stretch>
                    </p:blipFill>
                    <p:spPr bwMode="auto">
                      <a:xfrm>
                        <a:off x="1586310" y="4094163"/>
                        <a:ext cx="693738" cy="623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ubtitle 1"/>
          <p:cNvSpPr>
            <a:spLocks noGrp="1"/>
          </p:cNvSpPr>
          <p:nvPr>
            <p:ph type="subTitle" idx="1"/>
          </p:nvPr>
        </p:nvSpPr>
        <p:spPr>
          <a:xfrm>
            <a:off x="641350" y="641350"/>
            <a:ext cx="7854950" cy="4997450"/>
          </a:xfrm>
        </p:spPr>
        <p:txBody>
          <a:bodyPr/>
          <a:lstStyle/>
          <a:p>
            <a:pPr algn="l" eaLnBrk="1" hangingPunct="1">
              <a:defRPr/>
            </a:pPr>
            <a:r>
              <a:rPr lang="en-US" sz="2800" b="1" dirty="0" smtClean="0">
                <a:ea typeface="MS PGothic" charset="0"/>
                <a:cs typeface="MS PGothic" charset="0"/>
              </a:rPr>
              <a:t>Guided Practice: </a:t>
            </a:r>
            <a:r>
              <a:rPr lang="en-US" sz="2800" b="1" dirty="0">
                <a:solidFill>
                  <a:srgbClr val="000090"/>
                </a:solidFill>
                <a:ea typeface="MS PGothic" charset="0"/>
                <a:cs typeface="MS PGothic" charset="0"/>
              </a:rPr>
              <a:t>Example </a:t>
            </a:r>
            <a:r>
              <a:rPr lang="en-US" sz="2800" b="1" dirty="0" smtClean="0">
                <a:solidFill>
                  <a:srgbClr val="000090"/>
                </a:solidFill>
                <a:ea typeface="MS PGothic" charset="0"/>
                <a:cs typeface="MS PGothic" charset="0"/>
              </a:rPr>
              <a:t>2</a:t>
            </a:r>
            <a:r>
              <a:rPr lang="en-US" sz="2800" b="1" dirty="0" smtClean="0">
                <a:solidFill>
                  <a:srgbClr val="000090"/>
                </a:solidFill>
                <a:ea typeface="MS PGothic" charset="0"/>
              </a:rPr>
              <a:t>, </a:t>
            </a:r>
            <a:r>
              <a:rPr lang="en-US" sz="2800" b="1" i="1" dirty="0" smtClean="0">
                <a:solidFill>
                  <a:srgbClr val="000090"/>
                </a:solidFill>
                <a:ea typeface="MS PGothic" charset="0"/>
              </a:rPr>
              <a:t>continued</a:t>
            </a:r>
            <a:endParaRPr lang="en-US" sz="2800" b="1" dirty="0">
              <a:solidFill>
                <a:srgbClr val="000090"/>
              </a:solidFill>
              <a:ea typeface="MS PGothic" charset="0"/>
              <a:cs typeface="MS PGothic" charset="0"/>
            </a:endParaRPr>
          </a:p>
          <a:p>
            <a:pPr algn="l" eaLnBrk="1" hangingPunct="1">
              <a:defRPr/>
            </a:pPr>
            <a:endParaRPr lang="en-US" sz="1100" baseline="30000" dirty="0">
              <a:ea typeface="MS PGothic" charset="0"/>
              <a:cs typeface="MS PGothic" charset="0"/>
            </a:endParaRPr>
          </a:p>
          <a:p>
            <a:pPr marL="514350" indent="-514350" algn="l">
              <a:buFont typeface="+mj-lt"/>
              <a:buAutoNum type="arabicPeriod"/>
              <a:defRPr/>
            </a:pPr>
            <a:r>
              <a:rPr lang="en-US" sz="2800" b="1" dirty="0">
                <a:solidFill>
                  <a:srgbClr val="660066"/>
                </a:solidFill>
              </a:rPr>
              <a:t>Observe the differences between the original equation and the </a:t>
            </a:r>
            <a:r>
              <a:rPr lang="en-US" sz="2800" b="1" dirty="0" smtClean="0">
                <a:solidFill>
                  <a:srgbClr val="660066"/>
                </a:solidFill>
              </a:rPr>
              <a:t>next equation </a:t>
            </a:r>
            <a:r>
              <a:rPr lang="en-US" sz="2800" b="1" dirty="0">
                <a:solidFill>
                  <a:srgbClr val="660066"/>
                </a:solidFill>
              </a:rPr>
              <a:t>in the sequence. What has changed</a:t>
            </a:r>
            <a:r>
              <a:rPr lang="en-US" sz="2800" b="1" dirty="0" smtClean="0">
                <a:solidFill>
                  <a:srgbClr val="660066"/>
                </a:solidFill>
              </a:rPr>
              <a:t>?</a:t>
            </a:r>
          </a:p>
          <a:p>
            <a:pPr>
              <a:defRPr/>
            </a:pPr>
            <a:endParaRPr lang="en-US" sz="2800" b="1" dirty="0" smtClean="0">
              <a:solidFill>
                <a:srgbClr val="660066"/>
              </a:solidFill>
              <a:ea typeface="MS PGothic" charset="0"/>
            </a:endParaRPr>
          </a:p>
          <a:p>
            <a:pPr lvl="1" algn="l">
              <a:lnSpc>
                <a:spcPct val="50000"/>
              </a:lnSpc>
              <a:defRPr/>
            </a:pPr>
            <a:r>
              <a:rPr lang="en-US" sz="2400" dirty="0" smtClean="0">
                <a:solidFill>
                  <a:schemeClr val="tx1"/>
                </a:solidFill>
                <a:cs typeface="Arial"/>
              </a:rPr>
              <a:t>Notice </a:t>
            </a:r>
            <a:r>
              <a:rPr lang="en-US" sz="2400" dirty="0">
                <a:solidFill>
                  <a:schemeClr val="tx1"/>
                </a:solidFill>
                <a:cs typeface="Arial"/>
              </a:rPr>
              <a:t>that 3 has been added to both expressions</a:t>
            </a:r>
            <a:r>
              <a:rPr lang="en-US" sz="2400" dirty="0" smtClean="0">
                <a:solidFill>
                  <a:schemeClr val="tx1"/>
                </a:solidFill>
                <a:cs typeface="Arial"/>
              </a:rPr>
              <a:t>,</a:t>
            </a:r>
          </a:p>
          <a:p>
            <a:pPr algn="l">
              <a:lnSpc>
                <a:spcPct val="50000"/>
              </a:lnSpc>
              <a:defRPr/>
            </a:pPr>
            <a:endParaRPr lang="en-US" dirty="0"/>
          </a:p>
          <a:p>
            <a:pPr algn="l">
              <a:lnSpc>
                <a:spcPct val="50000"/>
              </a:lnSpc>
              <a:defRPr/>
            </a:pPr>
            <a:r>
              <a:rPr lang="en-US" dirty="0" smtClean="0"/>
              <a:t>                and </a:t>
            </a:r>
            <a:r>
              <a:rPr lang="en-US" dirty="0"/>
              <a:t>4</a:t>
            </a:r>
            <a:r>
              <a:rPr lang="en-US" dirty="0" smtClean="0"/>
              <a:t>. The </a:t>
            </a:r>
            <a:r>
              <a:rPr lang="en-US" dirty="0"/>
              <a:t>result of this step </a:t>
            </a:r>
            <a:r>
              <a:rPr lang="en-US" dirty="0" smtClean="0"/>
              <a:t>is            .</a:t>
            </a:r>
          </a:p>
          <a:p>
            <a:pPr algn="l">
              <a:defRPr/>
            </a:pPr>
            <a:endParaRPr lang="en-US" dirty="0">
              <a:ea typeface="MS PGothic" charset="0"/>
            </a:endParaRPr>
          </a:p>
        </p:txBody>
      </p:sp>
      <p:sp>
        <p:nvSpPr>
          <p:cNvPr id="31746" name="Slide Number Placeholder 1"/>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C86BF2BE-EF4D-FA49-9AB4-0B930542A252}" type="slidenum">
              <a:rPr lang="en-US" sz="1800">
                <a:solidFill>
                  <a:srgbClr val="000000"/>
                </a:solidFill>
                <a:latin typeface="Arial"/>
                <a:cs typeface="Arial"/>
              </a:rPr>
              <a:pPr eaLnBrk="1" hangingPunct="1"/>
              <a:t>17</a:t>
            </a:fld>
            <a:endParaRPr lang="en-US" sz="1800" dirty="0">
              <a:solidFill>
                <a:srgbClr val="000000"/>
              </a:solidFill>
              <a:latin typeface="Arial"/>
              <a:cs typeface="Arial"/>
            </a:endParaRPr>
          </a:p>
        </p:txBody>
      </p:sp>
      <p:sp>
        <p:nvSpPr>
          <p:cNvPr id="31747" name="Text Placeholder 2"/>
          <p:cNvSpPr>
            <a:spLocks noGrp="1"/>
          </p:cNvSpPr>
          <p:nvPr>
            <p:ph type="body" sz="quarter" idx="10"/>
          </p:nvPr>
        </p:nvSpPr>
        <p:spPr>
          <a:xfrm>
            <a:off x="1016000" y="6245225"/>
            <a:ext cx="5530850" cy="265113"/>
          </a:xfrm>
        </p:spPr>
        <p:txBody>
          <a:bodyPr/>
          <a:lstStyle/>
          <a:p>
            <a:pPr eaLnBrk="1" hangingPunct="1">
              <a:spcBef>
                <a:spcPct val="0"/>
              </a:spcBef>
            </a:pPr>
            <a:r>
              <a:rPr lang="en-US" dirty="0">
                <a:cs typeface="MS PGothic" charset="0"/>
              </a:rPr>
              <a:t>2.1.1: </a:t>
            </a:r>
            <a:r>
              <a:rPr lang="en-US" dirty="0"/>
              <a:t>Properties of Equality</a:t>
            </a:r>
            <a:endParaRPr lang="en-US" dirty="0">
              <a:cs typeface="MS PGothic" charset="0"/>
            </a:endParaRPr>
          </a:p>
        </p:txBody>
      </p:sp>
      <p:graphicFrame>
        <p:nvGraphicFramePr>
          <p:cNvPr id="31748" name="Object 1"/>
          <p:cNvGraphicFramePr>
            <a:graphicFrameLocks noChangeAspect="1"/>
          </p:cNvGraphicFramePr>
          <p:nvPr/>
        </p:nvGraphicFramePr>
        <p:xfrm>
          <a:off x="5384800" y="4165600"/>
          <a:ext cx="165100" cy="266700"/>
        </p:xfrm>
        <a:graphic>
          <a:graphicData uri="http://schemas.openxmlformats.org/presentationml/2006/ole">
            <mc:AlternateContent xmlns:mc="http://schemas.openxmlformats.org/markup-compatibility/2006">
              <mc:Choice xmlns:v="urn:schemas-microsoft-com:vml" Requires="v">
                <p:oleObj spid="_x0000_s31769" name="Equation" r:id="rId3" imgW="165100" imgH="266700" progId="Equation.DSMT4">
                  <p:embed/>
                </p:oleObj>
              </mc:Choice>
              <mc:Fallback>
                <p:oleObj name="Equation" r:id="rId3" imgW="165100" imgH="266700" progId="Equation.DSMT4">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84800" y="4165600"/>
                        <a:ext cx="165100"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1749" name="Object 2"/>
          <p:cNvGraphicFramePr>
            <a:graphicFrameLocks noChangeAspect="1"/>
          </p:cNvGraphicFramePr>
          <p:nvPr>
            <p:extLst>
              <p:ext uri="{D42A27DB-BD31-4B8C-83A1-F6EECF244321}">
                <p14:modId xmlns:p14="http://schemas.microsoft.com/office/powerpoint/2010/main" val="2072918907"/>
              </p:ext>
            </p:extLst>
          </p:nvPr>
        </p:nvGraphicFramePr>
        <p:xfrm>
          <a:off x="1160463" y="3324515"/>
          <a:ext cx="825500" cy="800100"/>
        </p:xfrm>
        <a:graphic>
          <a:graphicData uri="http://schemas.openxmlformats.org/presentationml/2006/ole">
            <mc:AlternateContent xmlns:mc="http://schemas.openxmlformats.org/markup-compatibility/2006">
              <mc:Choice xmlns:v="urn:schemas-microsoft-com:vml" Requires="v">
                <p:oleObj spid="_x0000_s31770" name="Equation" r:id="rId5" imgW="825500" imgH="800100" progId="Equation.DSMT4">
                  <p:embed/>
                </p:oleObj>
              </mc:Choice>
              <mc:Fallback>
                <p:oleObj name="Equation" r:id="rId5" imgW="825500" imgH="800100" progId="Equation.DSMT4">
                  <p:embed/>
                  <p:pic>
                    <p:nvPicPr>
                      <p:cNvPr id="0" name="Object 2"/>
                      <p:cNvPicPr>
                        <a:picLocks noChangeAspect="1" noChangeArrowheads="1"/>
                      </p:cNvPicPr>
                      <p:nvPr/>
                    </p:nvPicPr>
                    <p:blipFill>
                      <a:blip r:embed="rId6"/>
                      <a:srcRect/>
                      <a:stretch>
                        <a:fillRect/>
                      </a:stretch>
                    </p:blipFill>
                    <p:spPr bwMode="auto">
                      <a:xfrm>
                        <a:off x="1160463" y="3324515"/>
                        <a:ext cx="82550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1750" name="Object 7"/>
          <p:cNvGraphicFramePr>
            <a:graphicFrameLocks noChangeAspect="1"/>
          </p:cNvGraphicFramePr>
          <p:nvPr>
            <p:extLst>
              <p:ext uri="{D42A27DB-BD31-4B8C-83A1-F6EECF244321}">
                <p14:modId xmlns:p14="http://schemas.microsoft.com/office/powerpoint/2010/main" val="3333778476"/>
              </p:ext>
            </p:extLst>
          </p:nvPr>
        </p:nvGraphicFramePr>
        <p:xfrm>
          <a:off x="6375285" y="3324515"/>
          <a:ext cx="889000" cy="800100"/>
        </p:xfrm>
        <a:graphic>
          <a:graphicData uri="http://schemas.openxmlformats.org/presentationml/2006/ole">
            <mc:AlternateContent xmlns:mc="http://schemas.openxmlformats.org/markup-compatibility/2006">
              <mc:Choice xmlns:v="urn:schemas-microsoft-com:vml" Requires="v">
                <p:oleObj spid="_x0000_s31771" name="Equation" r:id="rId7" imgW="889000" imgH="800100" progId="Equation.DSMT4">
                  <p:embed/>
                </p:oleObj>
              </mc:Choice>
              <mc:Fallback>
                <p:oleObj name="Equation" r:id="rId7" imgW="889000" imgH="800100" progId="Equation.DSMT4">
                  <p:embed/>
                  <p:pic>
                    <p:nvPicPr>
                      <p:cNvPr id="0" name="Object 7"/>
                      <p:cNvPicPr>
                        <a:picLocks noChangeAspect="1" noChangeArrowheads="1"/>
                      </p:cNvPicPr>
                      <p:nvPr/>
                    </p:nvPicPr>
                    <p:blipFill>
                      <a:blip r:embed="rId8"/>
                      <a:srcRect/>
                      <a:stretch>
                        <a:fillRect/>
                      </a:stretch>
                    </p:blipFill>
                    <p:spPr bwMode="auto">
                      <a:xfrm>
                        <a:off x="6375285" y="3324515"/>
                        <a:ext cx="88900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a:lstStyle/>
          <a:p>
            <a:pPr algn="l">
              <a:defRPr/>
            </a:pPr>
            <a:r>
              <a:rPr lang="en-US" sz="2800" b="1" dirty="0"/>
              <a:t>Guided Practice: </a:t>
            </a:r>
            <a:r>
              <a:rPr lang="en-US" sz="2800" b="1" dirty="0">
                <a:solidFill>
                  <a:srgbClr val="000090"/>
                </a:solidFill>
              </a:rPr>
              <a:t>Example 2, </a:t>
            </a:r>
            <a:r>
              <a:rPr lang="en-US" sz="2800" b="1" i="1" dirty="0">
                <a:solidFill>
                  <a:srgbClr val="000090"/>
                </a:solidFill>
              </a:rPr>
              <a:t>continued</a:t>
            </a:r>
            <a:endParaRPr lang="en-US" sz="2800" b="1" dirty="0">
              <a:solidFill>
                <a:srgbClr val="000090"/>
              </a:solidFill>
            </a:endParaRPr>
          </a:p>
          <a:p>
            <a:pPr lvl="1" algn="l">
              <a:defRPr/>
            </a:pPr>
            <a:r>
              <a:rPr lang="en-US" sz="2400" dirty="0" smtClean="0">
                <a:solidFill>
                  <a:srgbClr val="000000"/>
                </a:solidFill>
                <a:cs typeface="Arial"/>
              </a:rPr>
              <a:t>In </a:t>
            </a:r>
            <a:r>
              <a:rPr lang="en-US" sz="2400" dirty="0">
                <a:solidFill>
                  <a:srgbClr val="000000"/>
                </a:solidFill>
                <a:cs typeface="Arial"/>
              </a:rPr>
              <a:t>order to move to the next step, the division of 6 has been undone</a:t>
            </a:r>
            <a:r>
              <a:rPr lang="en-US" sz="2400" dirty="0" smtClean="0">
                <a:solidFill>
                  <a:srgbClr val="000000"/>
                </a:solidFill>
                <a:cs typeface="Arial"/>
              </a:rPr>
              <a:t>.</a:t>
            </a:r>
          </a:p>
          <a:p>
            <a:pPr lvl="1" algn="l">
              <a:defRPr/>
            </a:pPr>
            <a:endParaRPr lang="en-US" sz="2400" dirty="0">
              <a:solidFill>
                <a:srgbClr val="000000"/>
              </a:solidFill>
              <a:cs typeface="Arial"/>
            </a:endParaRPr>
          </a:p>
          <a:p>
            <a:pPr lvl="1" algn="l">
              <a:defRPr/>
            </a:pPr>
            <a:r>
              <a:rPr lang="en-US" sz="2400" dirty="0">
                <a:solidFill>
                  <a:srgbClr val="000000"/>
                </a:solidFill>
                <a:cs typeface="Arial"/>
              </a:rPr>
              <a:t>The inverse operation of the division of 6 is the multiplication of 6</a:t>
            </a:r>
            <a:r>
              <a:rPr lang="en-US" sz="2400" dirty="0" smtClean="0">
                <a:solidFill>
                  <a:srgbClr val="000000"/>
                </a:solidFill>
                <a:cs typeface="Arial"/>
              </a:rPr>
              <a:t>.</a:t>
            </a:r>
          </a:p>
          <a:p>
            <a:pPr lvl="1" algn="l">
              <a:defRPr/>
            </a:pPr>
            <a:endParaRPr lang="en-US" sz="2400" dirty="0">
              <a:cs typeface="Arial"/>
            </a:endParaRPr>
          </a:p>
          <a:p>
            <a:pPr lvl="1" algn="l">
              <a:lnSpc>
                <a:spcPct val="150000"/>
              </a:lnSpc>
              <a:defRPr/>
            </a:pPr>
            <a:r>
              <a:rPr lang="en-US" sz="2400" dirty="0">
                <a:solidFill>
                  <a:srgbClr val="000000"/>
                </a:solidFill>
                <a:cs typeface="Arial"/>
              </a:rPr>
              <a:t>The result of </a:t>
            </a:r>
            <a:r>
              <a:rPr lang="en-US" sz="2400" dirty="0" smtClean="0">
                <a:solidFill>
                  <a:srgbClr val="000000"/>
                </a:solidFill>
                <a:cs typeface="Arial"/>
              </a:rPr>
              <a:t>multiplying        by </a:t>
            </a:r>
            <a:r>
              <a:rPr lang="en-US" sz="2400" dirty="0">
                <a:solidFill>
                  <a:srgbClr val="000000"/>
                </a:solidFill>
                <a:cs typeface="Arial"/>
              </a:rPr>
              <a:t>6 is –</a:t>
            </a:r>
            <a:r>
              <a:rPr lang="en-US" sz="2400" i="1" dirty="0">
                <a:solidFill>
                  <a:srgbClr val="000000"/>
                </a:solidFill>
                <a:cs typeface="Arial"/>
              </a:rPr>
              <a:t>x </a:t>
            </a:r>
            <a:r>
              <a:rPr lang="en-US" sz="2400" dirty="0">
                <a:solidFill>
                  <a:srgbClr val="000000"/>
                </a:solidFill>
                <a:cs typeface="Arial"/>
              </a:rPr>
              <a:t>and the result of </a:t>
            </a:r>
            <a:r>
              <a:rPr lang="en-US" sz="2400" dirty="0" smtClean="0">
                <a:solidFill>
                  <a:srgbClr val="000000"/>
                </a:solidFill>
                <a:cs typeface="Arial"/>
              </a:rPr>
              <a:t>multiplying 7 </a:t>
            </a:r>
            <a:r>
              <a:rPr lang="en-US" sz="2400" dirty="0">
                <a:solidFill>
                  <a:srgbClr val="000000"/>
                </a:solidFill>
                <a:cs typeface="Arial"/>
              </a:rPr>
              <a:t>by 6 is 42. This matches the next step in the sequence.</a:t>
            </a:r>
          </a:p>
        </p:txBody>
      </p:sp>
      <p:sp>
        <p:nvSpPr>
          <p:cNvPr id="32770" name="Text Placeholder 2"/>
          <p:cNvSpPr>
            <a:spLocks noGrp="1"/>
          </p:cNvSpPr>
          <p:nvPr>
            <p:ph type="body" sz="quarter" idx="10"/>
          </p:nvPr>
        </p:nvSpPr>
        <p:spPr>
          <a:xfrm>
            <a:off x="1016000" y="6243638"/>
            <a:ext cx="5530850" cy="265112"/>
          </a:xfrm>
        </p:spPr>
        <p:txBody>
          <a:bodyPr/>
          <a:lstStyle/>
          <a:p>
            <a:pPr>
              <a:spcBef>
                <a:spcPct val="0"/>
              </a:spcBef>
            </a:pPr>
            <a:r>
              <a:rPr lang="en-US" dirty="0">
                <a:cs typeface="MS PGothic" charset="0"/>
              </a:rPr>
              <a:t>2.1.1: </a:t>
            </a:r>
            <a:r>
              <a:rPr lang="en-US" dirty="0"/>
              <a:t>Properties of Equality</a:t>
            </a:r>
            <a:endParaRPr lang="en-US" dirty="0">
              <a:cs typeface="MS PGothic" charset="0"/>
            </a:endParaRPr>
          </a:p>
          <a:p>
            <a:pPr>
              <a:spcBef>
                <a:spcPct val="0"/>
              </a:spcBef>
            </a:pPr>
            <a:endParaRPr lang="en-US" dirty="0"/>
          </a:p>
        </p:txBody>
      </p:sp>
      <p:sp>
        <p:nvSpPr>
          <p:cNvPr id="32771"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24638990-2055-6F40-842B-9D514139579D}" type="slidenum">
              <a:rPr lang="en-US" sz="1800">
                <a:solidFill>
                  <a:srgbClr val="000000"/>
                </a:solidFill>
                <a:latin typeface="Arial"/>
                <a:cs typeface="Arial"/>
              </a:rPr>
              <a:pPr eaLnBrk="1" hangingPunct="1"/>
              <a:t>18</a:t>
            </a:fld>
            <a:endParaRPr lang="en-US" sz="1800" dirty="0">
              <a:solidFill>
                <a:srgbClr val="000000"/>
              </a:solidFill>
              <a:latin typeface="Arial"/>
              <a:cs typeface="Arial"/>
            </a:endParaRPr>
          </a:p>
        </p:txBody>
      </p:sp>
      <p:graphicFrame>
        <p:nvGraphicFramePr>
          <p:cNvPr id="32772" name="Object 4"/>
          <p:cNvGraphicFramePr>
            <a:graphicFrameLocks noChangeAspect="1"/>
          </p:cNvGraphicFramePr>
          <p:nvPr/>
        </p:nvGraphicFramePr>
        <p:xfrm>
          <a:off x="5384800" y="4165600"/>
          <a:ext cx="165100" cy="266700"/>
        </p:xfrm>
        <a:graphic>
          <a:graphicData uri="http://schemas.openxmlformats.org/presentationml/2006/ole">
            <mc:AlternateContent xmlns:mc="http://schemas.openxmlformats.org/markup-compatibility/2006">
              <mc:Choice xmlns:v="urn:schemas-microsoft-com:vml" Requires="v">
                <p:oleObj spid="_x0000_s32785" name="Equation" r:id="rId3" imgW="165100" imgH="266700" progId="Equation.DSMT4">
                  <p:embed/>
                </p:oleObj>
              </mc:Choice>
              <mc:Fallback>
                <p:oleObj name="Equation" r:id="rId3" imgW="165100" imgH="2667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84800" y="4165600"/>
                        <a:ext cx="165100"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2773" name="Object 5"/>
          <p:cNvGraphicFramePr>
            <a:graphicFrameLocks noChangeAspect="1"/>
          </p:cNvGraphicFramePr>
          <p:nvPr>
            <p:extLst>
              <p:ext uri="{D42A27DB-BD31-4B8C-83A1-F6EECF244321}">
                <p14:modId xmlns:p14="http://schemas.microsoft.com/office/powerpoint/2010/main" val="885751297"/>
              </p:ext>
            </p:extLst>
          </p:nvPr>
        </p:nvGraphicFramePr>
        <p:xfrm>
          <a:off x="4506915" y="3572997"/>
          <a:ext cx="431800" cy="800100"/>
        </p:xfrm>
        <a:graphic>
          <a:graphicData uri="http://schemas.openxmlformats.org/presentationml/2006/ole">
            <mc:AlternateContent xmlns:mc="http://schemas.openxmlformats.org/markup-compatibility/2006">
              <mc:Choice xmlns:v="urn:schemas-microsoft-com:vml" Requires="v">
                <p:oleObj spid="_x0000_s32786" name="Equation" r:id="rId5" imgW="431800" imgH="800100" progId="Equation.DSMT4">
                  <p:embed/>
                </p:oleObj>
              </mc:Choice>
              <mc:Fallback>
                <p:oleObj name="Equation" r:id="rId5" imgW="431800" imgH="800100" progId="Equation.DSMT4">
                  <p:embed/>
                  <p:pic>
                    <p:nvPicPr>
                      <p:cNvPr id="0" name="Object 5"/>
                      <p:cNvPicPr>
                        <a:picLocks noChangeAspect="1" noChangeArrowheads="1"/>
                      </p:cNvPicPr>
                      <p:nvPr/>
                    </p:nvPicPr>
                    <p:blipFill>
                      <a:blip r:embed="rId6"/>
                      <a:srcRect/>
                      <a:stretch>
                        <a:fillRect/>
                      </a:stretch>
                    </p:blipFill>
                    <p:spPr bwMode="auto">
                      <a:xfrm>
                        <a:off x="4506915" y="3572997"/>
                        <a:ext cx="43180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ubtitle 1"/>
          <p:cNvSpPr>
            <a:spLocks noGrp="1"/>
          </p:cNvSpPr>
          <p:nvPr>
            <p:ph type="subTitle" idx="1"/>
          </p:nvPr>
        </p:nvSpPr>
        <p:spPr>
          <a:xfrm>
            <a:off x="641350" y="641350"/>
            <a:ext cx="7854950" cy="4997450"/>
          </a:xfrm>
        </p:spPr>
        <p:txBody>
          <a:bodyPr/>
          <a:lstStyle/>
          <a:p>
            <a:pPr algn="l" eaLnBrk="1" hangingPunct="1">
              <a:defRPr/>
            </a:pPr>
            <a:r>
              <a:rPr lang="en-US" sz="2800" b="1" dirty="0" smtClean="0">
                <a:ea typeface="MS PGothic" charset="0"/>
                <a:cs typeface="MS PGothic" charset="0"/>
              </a:rPr>
              <a:t>Guided Practice: </a:t>
            </a:r>
            <a:r>
              <a:rPr lang="en-US" sz="2800" b="1" dirty="0">
                <a:solidFill>
                  <a:srgbClr val="000090"/>
                </a:solidFill>
                <a:ea typeface="MS PGothic" charset="0"/>
                <a:cs typeface="MS PGothic" charset="0"/>
              </a:rPr>
              <a:t>Example </a:t>
            </a:r>
            <a:r>
              <a:rPr lang="en-US" sz="2800" b="1" dirty="0" smtClean="0">
                <a:solidFill>
                  <a:srgbClr val="000090"/>
                </a:solidFill>
                <a:ea typeface="MS PGothic" charset="0"/>
                <a:cs typeface="MS PGothic" charset="0"/>
              </a:rPr>
              <a:t>2</a:t>
            </a:r>
            <a:r>
              <a:rPr lang="en-US" sz="2800" b="1" dirty="0" smtClean="0">
                <a:solidFill>
                  <a:srgbClr val="000090"/>
                </a:solidFill>
                <a:ea typeface="MS PGothic" charset="0"/>
              </a:rPr>
              <a:t>, </a:t>
            </a:r>
            <a:r>
              <a:rPr lang="en-US" sz="2800" b="1" i="1" dirty="0" smtClean="0">
                <a:solidFill>
                  <a:srgbClr val="000090"/>
                </a:solidFill>
                <a:ea typeface="MS PGothic" charset="0"/>
              </a:rPr>
              <a:t>continued</a:t>
            </a:r>
            <a:endParaRPr lang="en-US" sz="2800" b="1" dirty="0">
              <a:solidFill>
                <a:srgbClr val="000090"/>
              </a:solidFill>
              <a:ea typeface="MS PGothic" charset="0"/>
              <a:cs typeface="MS PGothic" charset="0"/>
            </a:endParaRPr>
          </a:p>
          <a:p>
            <a:pPr algn="l" eaLnBrk="1" hangingPunct="1">
              <a:defRPr/>
            </a:pPr>
            <a:endParaRPr lang="en-US" sz="1100" baseline="30000" dirty="0">
              <a:ea typeface="MS PGothic" charset="0"/>
              <a:cs typeface="MS PGothic" charset="0"/>
            </a:endParaRPr>
          </a:p>
          <a:p>
            <a:pPr marL="514350" indent="-514350" algn="l" eaLnBrk="1" hangingPunct="1">
              <a:buFont typeface="+mj-lt"/>
              <a:buAutoNum type="arabicPeriod" startAt="2"/>
              <a:defRPr/>
            </a:pPr>
            <a:r>
              <a:rPr lang="en-US" sz="2800" b="1" dirty="0" smtClean="0">
                <a:solidFill>
                  <a:srgbClr val="660066"/>
                </a:solidFill>
              </a:rPr>
              <a:t>Refer </a:t>
            </a:r>
            <a:r>
              <a:rPr lang="en-US" sz="2800" b="1" dirty="0">
                <a:solidFill>
                  <a:srgbClr val="660066"/>
                </a:solidFill>
              </a:rPr>
              <a:t>to the table of Properties of Equality.</a:t>
            </a:r>
            <a:endParaRPr lang="en-US" sz="2800" b="1" dirty="0">
              <a:solidFill>
                <a:srgbClr val="660066"/>
              </a:solidFill>
              <a:ea typeface="MS PGothic" charset="0"/>
              <a:cs typeface="MS PGothic" charset="0"/>
            </a:endParaRPr>
          </a:p>
          <a:p>
            <a:pPr lvl="1" algn="l">
              <a:defRPr/>
            </a:pPr>
            <a:r>
              <a:rPr lang="en-US" sz="2400" dirty="0">
                <a:solidFill>
                  <a:srgbClr val="000000"/>
                </a:solidFill>
                <a:cs typeface="Arial"/>
              </a:rPr>
              <a:t>The multiplication </a:t>
            </a:r>
            <a:r>
              <a:rPr lang="en-US" sz="2400" dirty="0">
                <a:solidFill>
                  <a:schemeClr val="tx1"/>
                </a:solidFill>
                <a:cs typeface="Arial"/>
              </a:rPr>
              <a:t>property of equality tells us that when </a:t>
            </a:r>
            <a:r>
              <a:rPr lang="en-US" sz="2400" dirty="0" smtClean="0">
                <a:solidFill>
                  <a:schemeClr val="tx1"/>
                </a:solidFill>
                <a:cs typeface="Arial"/>
              </a:rPr>
              <a:t>we multiply </a:t>
            </a:r>
            <a:r>
              <a:rPr lang="en-US" sz="2400" dirty="0">
                <a:solidFill>
                  <a:schemeClr val="tx1"/>
                </a:solidFill>
                <a:cs typeface="Arial"/>
              </a:rPr>
              <a:t>both sides of the equation by a number, the </a:t>
            </a:r>
            <a:r>
              <a:rPr lang="en-US" sz="2400" dirty="0" smtClean="0">
                <a:solidFill>
                  <a:schemeClr val="tx1"/>
                </a:solidFill>
                <a:cs typeface="Arial"/>
              </a:rPr>
              <a:t>expressions remain </a:t>
            </a:r>
            <a:r>
              <a:rPr lang="en-US" sz="2400" dirty="0">
                <a:solidFill>
                  <a:schemeClr val="tx1"/>
                </a:solidFill>
                <a:cs typeface="Arial"/>
              </a:rPr>
              <a:t>equal</a:t>
            </a:r>
            <a:r>
              <a:rPr lang="en-US" sz="2400" dirty="0" smtClean="0">
                <a:solidFill>
                  <a:schemeClr val="tx1"/>
                </a:solidFill>
                <a:cs typeface="Arial"/>
              </a:rPr>
              <a:t>.</a:t>
            </a:r>
          </a:p>
          <a:p>
            <a:pPr lvl="1" algn="l">
              <a:defRPr/>
            </a:pPr>
            <a:endParaRPr lang="en-US" sz="2400" dirty="0">
              <a:solidFill>
                <a:schemeClr val="tx1"/>
              </a:solidFill>
              <a:cs typeface="Arial"/>
            </a:endParaRPr>
          </a:p>
          <a:p>
            <a:pPr lvl="1" algn="l">
              <a:defRPr/>
            </a:pPr>
            <a:r>
              <a:rPr lang="en-US" sz="2400" dirty="0">
                <a:solidFill>
                  <a:schemeClr val="tx1"/>
                </a:solidFill>
                <a:cs typeface="Arial"/>
              </a:rPr>
              <a:t>The missing step is “</a:t>
            </a:r>
            <a:r>
              <a:rPr lang="en-US" sz="2400" dirty="0">
                <a:solidFill>
                  <a:srgbClr val="000000"/>
                </a:solidFill>
                <a:cs typeface="Arial"/>
              </a:rPr>
              <a:t>Multiplication property of equality.”</a:t>
            </a:r>
          </a:p>
        </p:txBody>
      </p:sp>
      <p:sp>
        <p:nvSpPr>
          <p:cNvPr id="33794" name="Slide Number Placeholder 1"/>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E0A636DC-196B-4941-B912-E5EFE53D9E14}" type="slidenum">
              <a:rPr lang="en-US" sz="1800">
                <a:solidFill>
                  <a:srgbClr val="000000"/>
                </a:solidFill>
                <a:latin typeface="Arial"/>
                <a:cs typeface="Arial"/>
              </a:rPr>
              <a:pPr eaLnBrk="1" hangingPunct="1"/>
              <a:t>19</a:t>
            </a:fld>
            <a:endParaRPr lang="en-US" sz="1800" dirty="0">
              <a:solidFill>
                <a:srgbClr val="000000"/>
              </a:solidFill>
              <a:latin typeface="Arial"/>
              <a:cs typeface="Arial"/>
            </a:endParaRPr>
          </a:p>
        </p:txBody>
      </p:sp>
      <p:sp>
        <p:nvSpPr>
          <p:cNvPr id="33795" name="Text Placeholder 2"/>
          <p:cNvSpPr>
            <a:spLocks noGrp="1"/>
          </p:cNvSpPr>
          <p:nvPr>
            <p:ph type="body" sz="quarter" idx="10"/>
          </p:nvPr>
        </p:nvSpPr>
        <p:spPr>
          <a:xfrm>
            <a:off x="1016000" y="6245225"/>
            <a:ext cx="5530850" cy="265113"/>
          </a:xfrm>
        </p:spPr>
        <p:txBody>
          <a:bodyPr/>
          <a:lstStyle/>
          <a:p>
            <a:pPr eaLnBrk="1" hangingPunct="1">
              <a:spcBef>
                <a:spcPct val="0"/>
              </a:spcBef>
            </a:pPr>
            <a:r>
              <a:rPr lang="en-US" dirty="0">
                <a:cs typeface="MS PGothic" charset="0"/>
              </a:rPr>
              <a:t>2.1.1: </a:t>
            </a:r>
            <a:r>
              <a:rPr lang="en-US" dirty="0"/>
              <a:t>Properties of Equality</a:t>
            </a:r>
            <a:endParaRPr lang="en-US" dirty="0">
              <a:cs typeface="MS PGothic" charset="0"/>
            </a:endParaRPr>
          </a:p>
        </p:txBody>
      </p:sp>
      <p:sp>
        <p:nvSpPr>
          <p:cNvPr id="33796" name="TextBox 4"/>
          <p:cNvSpPr txBox="1">
            <a:spLocks noChangeArrowheads="1"/>
          </p:cNvSpPr>
          <p:nvPr/>
        </p:nvSpPr>
        <p:spPr bwMode="auto">
          <a:xfrm>
            <a:off x="6881813" y="3973513"/>
            <a:ext cx="161448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9600" dirty="0">
                <a:solidFill>
                  <a:srgbClr val="000090"/>
                </a:solidFill>
                <a:latin typeface="Zapf Dingbats" charset="0"/>
                <a:sym typeface="Zapf Dingbats" charset="0"/>
              </a:rPr>
              <a:t>✔</a:t>
            </a:r>
            <a:endParaRPr lang="en-US" sz="9600" dirty="0">
              <a:solidFill>
                <a:srgbClr val="000090"/>
              </a:solidFill>
              <a:latin typeface="Arial"/>
            </a:endParaRP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980363" cy="4997450"/>
          </a:xfrm>
        </p:spPr>
        <p:txBody>
          <a:bodyPr rtlCol="0"/>
          <a:lstStyle/>
          <a:p>
            <a:pPr algn="l" eaLnBrk="1" fontAlgn="auto" hangingPunct="1">
              <a:spcAft>
                <a:spcPts val="0"/>
              </a:spcAft>
              <a:buFont typeface="Arial"/>
              <a:buNone/>
              <a:defRPr/>
            </a:pPr>
            <a:r>
              <a:rPr lang="en-US" sz="2800" b="1" dirty="0" smtClean="0">
                <a:ea typeface="+mn-ea"/>
              </a:rPr>
              <a:t>Key Concepts</a:t>
            </a:r>
            <a:endParaRPr lang="en-US" sz="2000" b="1" dirty="0" smtClean="0">
              <a:ea typeface="+mn-ea"/>
            </a:endParaRPr>
          </a:p>
          <a:p>
            <a:pPr marL="342900" indent="-342900" algn="l">
              <a:spcAft>
                <a:spcPts val="600"/>
              </a:spcAft>
              <a:buFont typeface="Arial"/>
              <a:buChar char="•"/>
              <a:defRPr/>
            </a:pPr>
            <a:r>
              <a:rPr lang="en-US" dirty="0"/>
              <a:t>In mathematics, it is important to follow the rules when solving equations, but it is </a:t>
            </a:r>
            <a:r>
              <a:rPr lang="en-US" dirty="0" smtClean="0"/>
              <a:t>also necessary </a:t>
            </a:r>
            <a:r>
              <a:rPr lang="en-US" dirty="0"/>
              <a:t>to justify, or prove that the steps we are following to solve problems are </a:t>
            </a:r>
            <a:r>
              <a:rPr lang="en-US" dirty="0" smtClean="0"/>
              <a:t>correct and </a:t>
            </a:r>
            <a:r>
              <a:rPr lang="en-US" dirty="0"/>
              <a:t>allowed</a:t>
            </a:r>
            <a:r>
              <a:rPr lang="en-US" dirty="0" smtClean="0"/>
              <a:t>.</a:t>
            </a:r>
          </a:p>
          <a:p>
            <a:pPr marL="342900" indent="-342900" algn="l">
              <a:buFont typeface="Arial"/>
              <a:buChar char="•"/>
              <a:defRPr/>
            </a:pPr>
            <a:r>
              <a:rPr lang="en-US" dirty="0"/>
              <a:t>The following table summarizes some of these rules.</a:t>
            </a:r>
            <a:endParaRPr lang="en-US" dirty="0">
              <a:ea typeface="+mn-ea"/>
            </a:endParaRPr>
          </a:p>
        </p:txBody>
      </p:sp>
      <p:sp>
        <p:nvSpPr>
          <p:cNvPr id="17410" name="Slide Number Placehold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6B004F5D-40D9-3444-BF20-9B01019FED88}" type="slidenum">
              <a:rPr lang="en-US" sz="1800">
                <a:solidFill>
                  <a:srgbClr val="000000"/>
                </a:solidFill>
                <a:latin typeface="Arial"/>
                <a:cs typeface="Arial"/>
              </a:rPr>
              <a:pPr eaLnBrk="1" hangingPunct="1"/>
              <a:t>2</a:t>
            </a:fld>
            <a:endParaRPr lang="en-US" sz="1800" dirty="0">
              <a:solidFill>
                <a:srgbClr val="000000"/>
              </a:solidFill>
              <a:latin typeface="Arial"/>
              <a:cs typeface="Arial"/>
            </a:endParaRPr>
          </a:p>
        </p:txBody>
      </p:sp>
      <p:sp>
        <p:nvSpPr>
          <p:cNvPr id="17411" name="Text Placeholder 3"/>
          <p:cNvSpPr>
            <a:spLocks noGrp="1"/>
          </p:cNvSpPr>
          <p:nvPr>
            <p:ph type="body" sz="quarter" idx="10"/>
          </p:nvPr>
        </p:nvSpPr>
        <p:spPr>
          <a:xfrm>
            <a:off x="1016000" y="6246813"/>
            <a:ext cx="5530850" cy="265112"/>
          </a:xfrm>
        </p:spPr>
        <p:txBody>
          <a:bodyPr/>
          <a:lstStyle/>
          <a:p>
            <a:pPr eaLnBrk="1" hangingPunct="1">
              <a:spcBef>
                <a:spcPct val="0"/>
              </a:spcBef>
            </a:pPr>
            <a:r>
              <a:rPr lang="en-US" dirty="0">
                <a:cs typeface="MS PGothic" charset="0"/>
              </a:rPr>
              <a:t>2.1.1: </a:t>
            </a:r>
            <a:r>
              <a:rPr lang="en-US" dirty="0"/>
              <a:t>Properties of Equality</a:t>
            </a:r>
            <a:endParaRPr lang="en-US" dirty="0">
              <a:cs typeface="MS PGothic"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ubtitle 1"/>
          <p:cNvSpPr>
            <a:spLocks noGrp="1"/>
          </p:cNvSpPr>
          <p:nvPr>
            <p:ph type="subTitle" idx="1"/>
          </p:nvPr>
        </p:nvSpPr>
        <p:spPr>
          <a:xfrm>
            <a:off x="641350" y="641350"/>
            <a:ext cx="7854950" cy="4997450"/>
          </a:xfrm>
        </p:spPr>
        <p:txBody>
          <a:bodyPr/>
          <a:lstStyle/>
          <a:p>
            <a:r>
              <a:rPr lang="en-US" sz="2800" b="1" dirty="0">
                <a:ea typeface="MS PGothic" charset="0"/>
                <a:cs typeface="MS PGothic" charset="0"/>
              </a:rPr>
              <a:t>Guided Practice: </a:t>
            </a:r>
            <a:r>
              <a:rPr lang="en-US" sz="2800" b="1" dirty="0">
                <a:solidFill>
                  <a:srgbClr val="000090"/>
                </a:solidFill>
                <a:ea typeface="MS PGothic" charset="0"/>
                <a:cs typeface="MS PGothic" charset="0"/>
              </a:rPr>
              <a:t>Example </a:t>
            </a:r>
            <a:r>
              <a:rPr lang="en-US" sz="2800" b="1" dirty="0" smtClean="0">
                <a:solidFill>
                  <a:srgbClr val="000090"/>
                </a:solidFill>
                <a:ea typeface="MS PGothic" charset="0"/>
                <a:cs typeface="MS PGothic" charset="0"/>
              </a:rPr>
              <a:t>2, </a:t>
            </a:r>
            <a:r>
              <a:rPr lang="en-US" sz="2800" b="1" i="1" dirty="0">
                <a:solidFill>
                  <a:srgbClr val="000090"/>
                </a:solidFill>
                <a:ea typeface="MS PGothic" charset="0"/>
                <a:cs typeface="MS PGothic" charset="0"/>
              </a:rPr>
              <a:t>continued</a:t>
            </a:r>
            <a:endParaRPr lang="en-US" sz="2800" b="1" dirty="0">
              <a:solidFill>
                <a:srgbClr val="000090"/>
              </a:solidFill>
              <a:ea typeface="MS PGothic" charset="0"/>
              <a:cs typeface="MS PGothic" charset="0"/>
            </a:endParaRPr>
          </a:p>
          <a:p>
            <a:endParaRPr lang="en-US" dirty="0">
              <a:ea typeface="MS PGothic" charset="0"/>
              <a:cs typeface="MS PGothic" charset="0"/>
            </a:endParaRPr>
          </a:p>
          <a:p>
            <a:endParaRPr lang="en-US" dirty="0">
              <a:ea typeface="MS PGothic" charset="0"/>
              <a:cs typeface="MS PGothic" charset="0"/>
            </a:endParaRPr>
          </a:p>
        </p:txBody>
      </p:sp>
      <p:pic>
        <p:nvPicPr>
          <p:cNvPr id="31747" name="Picture 4"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1"/>
          </p:nvPr>
        </p:nvSpPr>
        <p:spPr/>
        <p:txBody>
          <a:bodyPr/>
          <a:lstStyle/>
          <a:p>
            <a:pPr>
              <a:defRPr/>
            </a:pPr>
            <a:fld id="{6083B6D6-545E-0746-921E-4688BEC884F2}" type="slidenum">
              <a:rPr lang="en-US" smtClean="0"/>
              <a:pPr>
                <a:defRPr/>
              </a:pPr>
              <a:t>20</a:t>
            </a:fld>
            <a:endParaRPr lang="en-US" dirty="0"/>
          </a:p>
        </p:txBody>
      </p:sp>
      <p:sp>
        <p:nvSpPr>
          <p:cNvPr id="3" name="Text Placeholder 2"/>
          <p:cNvSpPr>
            <a:spLocks noGrp="1"/>
          </p:cNvSpPr>
          <p:nvPr>
            <p:ph type="body" sz="quarter" idx="10"/>
          </p:nvPr>
        </p:nvSpPr>
        <p:spPr>
          <a:xfrm>
            <a:off x="1003524" y="6221014"/>
            <a:ext cx="5530850" cy="264966"/>
          </a:xfrm>
        </p:spPr>
        <p:txBody>
          <a:bodyPr/>
          <a:lstStyle/>
          <a:p>
            <a:r>
              <a:rPr lang="en-US" dirty="0">
                <a:cs typeface="MS PGothic" charset="0"/>
              </a:rPr>
              <a:t>2.1.1: </a:t>
            </a:r>
            <a:r>
              <a:rPr lang="en-US" dirty="0"/>
              <a:t>Properties of Equality</a:t>
            </a:r>
            <a:endParaRPr lang="en-US" dirty="0">
              <a:cs typeface="MS PGothic" charset="0"/>
            </a:endParaRPr>
          </a:p>
          <a:p>
            <a:endParaRPr lang="en-US" dirty="0"/>
          </a:p>
        </p:txBody>
      </p:sp>
    </p:spTree>
    <p:extLst>
      <p:ext uri="{BB962C8B-B14F-4D97-AF65-F5344CB8AC3E}">
        <p14:creationId xmlns:p14="http://schemas.microsoft.com/office/powerpoint/2010/main" val="368137454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ubtitle 1"/>
          <p:cNvSpPr>
            <a:spLocks noGrp="1"/>
          </p:cNvSpPr>
          <p:nvPr>
            <p:ph type="subTitle" idx="1"/>
          </p:nvPr>
        </p:nvSpPr>
        <p:spPr>
          <a:xfrm>
            <a:off x="641350" y="641350"/>
            <a:ext cx="7854950" cy="4997450"/>
          </a:xfrm>
        </p:spPr>
        <p:txBody>
          <a:bodyPr/>
          <a:lstStyle/>
          <a:p>
            <a:pPr algn="l" eaLnBrk="1" hangingPunct="1"/>
            <a:r>
              <a:rPr lang="en-US" sz="2800" b="1" dirty="0">
                <a:cs typeface="MS PGothic" charset="0"/>
              </a:rPr>
              <a:t>Key Concepts, </a:t>
            </a:r>
            <a:r>
              <a:rPr lang="en-US" sz="2800" b="1" i="1" dirty="0">
                <a:cs typeface="MS PGothic" charset="0"/>
              </a:rPr>
              <a:t>continued</a:t>
            </a:r>
          </a:p>
          <a:p>
            <a:pPr eaLnBrk="1" hangingPunct="1">
              <a:lnSpc>
                <a:spcPct val="150000"/>
              </a:lnSpc>
            </a:pPr>
            <a:r>
              <a:rPr lang="en-US" sz="2000" b="1" dirty="0">
                <a:cs typeface="MS PGothic" charset="0"/>
              </a:rPr>
              <a:t>Properties of Equality</a:t>
            </a:r>
          </a:p>
          <a:p>
            <a:pPr algn="l" eaLnBrk="1" hangingPunct="1"/>
            <a:endParaRPr lang="en-US" dirty="0">
              <a:cs typeface="MS PGothic" charset="0"/>
            </a:endParaRPr>
          </a:p>
          <a:p>
            <a:pPr algn="l" eaLnBrk="1" hangingPunct="1"/>
            <a:endParaRPr lang="en-US" sz="3000" b="1" dirty="0">
              <a:cs typeface="MS PGothic" charset="0"/>
            </a:endParaRPr>
          </a:p>
        </p:txBody>
      </p:sp>
      <p:sp>
        <p:nvSpPr>
          <p:cNvPr id="18434" name="Slide Number Placehold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8B9D940C-CDDD-4F49-96F2-CFBB6534B673}" type="slidenum">
              <a:rPr lang="en-US" sz="1800">
                <a:solidFill>
                  <a:srgbClr val="000000"/>
                </a:solidFill>
                <a:latin typeface="Arial"/>
                <a:cs typeface="Arial"/>
              </a:rPr>
              <a:pPr eaLnBrk="1" hangingPunct="1"/>
              <a:t>3</a:t>
            </a:fld>
            <a:endParaRPr lang="en-US" sz="1800" dirty="0">
              <a:solidFill>
                <a:srgbClr val="000000"/>
              </a:solidFill>
              <a:latin typeface="Arial"/>
              <a:cs typeface="Arial"/>
            </a:endParaRPr>
          </a:p>
        </p:txBody>
      </p:sp>
      <p:sp>
        <p:nvSpPr>
          <p:cNvPr id="18435" name="Text Placeholder 3"/>
          <p:cNvSpPr>
            <a:spLocks noGrp="1"/>
          </p:cNvSpPr>
          <p:nvPr>
            <p:ph type="body" sz="quarter" idx="10"/>
          </p:nvPr>
        </p:nvSpPr>
        <p:spPr>
          <a:xfrm>
            <a:off x="1016000" y="6246813"/>
            <a:ext cx="5530850" cy="265112"/>
          </a:xfrm>
        </p:spPr>
        <p:txBody>
          <a:bodyPr/>
          <a:lstStyle/>
          <a:p>
            <a:pPr eaLnBrk="1" hangingPunct="1">
              <a:spcBef>
                <a:spcPct val="0"/>
              </a:spcBef>
            </a:pPr>
            <a:r>
              <a:rPr lang="en-US" dirty="0">
                <a:cs typeface="MS PGothic" charset="0"/>
              </a:rPr>
              <a:t>2.1.1: </a:t>
            </a:r>
            <a:r>
              <a:rPr lang="en-US" dirty="0"/>
              <a:t>Properties of Equality</a:t>
            </a:r>
            <a:endParaRPr lang="en-US" dirty="0">
              <a:cs typeface="MS PGothic" charset="0"/>
            </a:endParaRPr>
          </a:p>
        </p:txBody>
      </p:sp>
      <p:graphicFrame>
        <p:nvGraphicFramePr>
          <p:cNvPr id="5" name="Table 4"/>
          <p:cNvGraphicFramePr>
            <a:graphicFrameLocks noGrp="1"/>
          </p:cNvGraphicFramePr>
          <p:nvPr>
            <p:extLst>
              <p:ext uri="{D42A27DB-BD31-4B8C-83A1-F6EECF244321}">
                <p14:modId xmlns:p14="http://schemas.microsoft.com/office/powerpoint/2010/main" val="1898662012"/>
              </p:ext>
            </p:extLst>
          </p:nvPr>
        </p:nvGraphicFramePr>
        <p:xfrm>
          <a:off x="641350" y="1693863"/>
          <a:ext cx="7854950" cy="3908443"/>
        </p:xfrm>
        <a:graphic>
          <a:graphicData uri="http://schemas.openxmlformats.org/drawingml/2006/table">
            <a:tbl>
              <a:tblPr firstCol="1" lastRow="1">
                <a:tableStyleId>{5C22544A-7EE6-4342-B048-85BDC9FD1C3A}</a:tableStyleId>
              </a:tblPr>
              <a:tblGrid>
                <a:gridCol w="2037484"/>
                <a:gridCol w="1962439"/>
                <a:gridCol w="3855027"/>
              </a:tblGrid>
              <a:tr h="457187">
                <a:tc>
                  <a:txBody>
                    <a:bodyPr/>
                    <a:lstStyle/>
                    <a:p>
                      <a:pPr algn="ctr"/>
                      <a:r>
                        <a:rPr lang="en-US" sz="2200" dirty="0" smtClean="0">
                          <a:solidFill>
                            <a:srgbClr val="000000"/>
                          </a:solidFill>
                          <a:latin typeface="Arial"/>
                          <a:cs typeface="Arial"/>
                        </a:rPr>
                        <a:t>Property</a:t>
                      </a:r>
                      <a:endParaRPr lang="en-US" sz="2200" dirty="0">
                        <a:solidFill>
                          <a:srgbClr val="000000"/>
                        </a:solidFill>
                        <a:latin typeface="Arial"/>
                        <a:cs typeface="Arial"/>
                      </a:endParaRPr>
                    </a:p>
                  </a:txBody>
                  <a:tcPr marL="91427" marR="91427" marT="45715" marB="45715"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2200" b="1" dirty="0" smtClean="0">
                          <a:latin typeface="Arial"/>
                          <a:cs typeface="Arial"/>
                        </a:rPr>
                        <a:t>In symbols</a:t>
                      </a:r>
                      <a:endParaRPr lang="en-US" sz="2200" b="1" dirty="0">
                        <a:latin typeface="Arial"/>
                        <a:cs typeface="Arial"/>
                      </a:endParaRPr>
                    </a:p>
                  </a:txBody>
                  <a:tcPr marL="91427" marR="91427" marT="45715" marB="45715"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2200" b="1" dirty="0" smtClean="0">
                          <a:latin typeface="Arial"/>
                          <a:cs typeface="Arial"/>
                        </a:rPr>
                        <a:t>In words</a:t>
                      </a:r>
                      <a:endParaRPr lang="en-US" sz="2200" b="1" dirty="0">
                        <a:latin typeface="Arial"/>
                        <a:cs typeface="Arial"/>
                      </a:endParaRPr>
                    </a:p>
                  </a:txBody>
                  <a:tcPr marL="91427" marR="91427" marT="45715" marB="45715"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640065">
                <a:tc>
                  <a:txBody>
                    <a:bodyPr/>
                    <a:lstStyle/>
                    <a:p>
                      <a:pPr algn="l"/>
                      <a:r>
                        <a:rPr lang="en-US" sz="1800" b="0" i="0" u="none" strike="noStrike" kern="1200" baseline="0" dirty="0" smtClean="0">
                          <a:solidFill>
                            <a:srgbClr val="000000"/>
                          </a:solidFill>
                          <a:latin typeface="Arial"/>
                          <a:ea typeface="+mn-ea"/>
                          <a:cs typeface="Arial"/>
                        </a:rPr>
                        <a:t>Reflexive property</a:t>
                      </a:r>
                    </a:p>
                    <a:p>
                      <a:pPr algn="l"/>
                      <a:r>
                        <a:rPr lang="en-US" sz="1800" b="0" i="0" u="none" strike="noStrike" kern="1200" baseline="0" dirty="0" smtClean="0">
                          <a:solidFill>
                            <a:srgbClr val="000000"/>
                          </a:solidFill>
                          <a:latin typeface="Arial"/>
                          <a:ea typeface="+mn-ea"/>
                          <a:cs typeface="Arial"/>
                        </a:rPr>
                        <a:t>of equality</a:t>
                      </a:r>
                      <a:endParaRPr lang="en-US" sz="1800" dirty="0">
                        <a:solidFill>
                          <a:srgbClr val="000000"/>
                        </a:solidFill>
                        <a:latin typeface="Arial"/>
                        <a:cs typeface="Arial"/>
                      </a:endParaRPr>
                    </a:p>
                  </a:txBody>
                  <a:tcPr marL="91427" marR="91427" marT="45715" marB="45715"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r>
                        <a:rPr lang="en-US" sz="1800" b="0" i="1" u="none" strike="noStrike" kern="1200" baseline="0" dirty="0" smtClean="0">
                          <a:solidFill>
                            <a:srgbClr val="000000"/>
                          </a:solidFill>
                          <a:latin typeface="Arial"/>
                          <a:ea typeface="+mn-ea"/>
                          <a:cs typeface="Arial"/>
                        </a:rPr>
                        <a:t>a </a:t>
                      </a:r>
                      <a:r>
                        <a:rPr lang="en-US" sz="1800" b="0" i="0" u="none" strike="noStrike" kern="1200" baseline="0" dirty="0" smtClean="0">
                          <a:solidFill>
                            <a:srgbClr val="000000"/>
                          </a:solidFill>
                          <a:latin typeface="Arial"/>
                          <a:ea typeface="+mn-ea"/>
                          <a:cs typeface="Arial"/>
                        </a:rPr>
                        <a:t>= </a:t>
                      </a:r>
                      <a:r>
                        <a:rPr lang="en-US" sz="1800" b="0" i="1" u="none" strike="noStrike" kern="1200" baseline="0" dirty="0" smtClean="0">
                          <a:solidFill>
                            <a:srgbClr val="000000"/>
                          </a:solidFill>
                          <a:latin typeface="Arial"/>
                          <a:ea typeface="+mn-ea"/>
                          <a:cs typeface="Arial"/>
                        </a:rPr>
                        <a:t>a</a:t>
                      </a:r>
                      <a:endParaRPr lang="en-US" sz="1800" dirty="0">
                        <a:solidFill>
                          <a:srgbClr val="000000"/>
                        </a:solidFill>
                        <a:latin typeface="Arial"/>
                        <a:cs typeface="Arial"/>
                      </a:endParaRPr>
                    </a:p>
                  </a:txBody>
                  <a:tcPr marL="91427" marR="91427" marT="45715" marB="45715"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l"/>
                      <a:r>
                        <a:rPr lang="en-US" sz="1800" b="0" i="0" u="none" strike="noStrike" kern="1200" baseline="0" dirty="0" smtClean="0">
                          <a:solidFill>
                            <a:srgbClr val="000000"/>
                          </a:solidFill>
                          <a:latin typeface="Arial"/>
                          <a:ea typeface="+mn-ea"/>
                          <a:cs typeface="Arial"/>
                        </a:rPr>
                        <a:t>A number is equal to itself.</a:t>
                      </a:r>
                      <a:endParaRPr lang="en-US" sz="1800" dirty="0">
                        <a:solidFill>
                          <a:srgbClr val="000000"/>
                        </a:solidFill>
                        <a:latin typeface="Arial"/>
                        <a:cs typeface="Arial"/>
                      </a:endParaRPr>
                    </a:p>
                  </a:txBody>
                  <a:tcPr marL="91427" marR="91427" marT="45715" marB="45715"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r>
              <a:tr h="914383">
                <a:tc>
                  <a:txBody>
                    <a:bodyPr/>
                    <a:lstStyle/>
                    <a:p>
                      <a:pPr algn="l"/>
                      <a:r>
                        <a:rPr lang="en-US" sz="1800" b="0" i="0" u="none" strike="noStrike" kern="1200" baseline="0" dirty="0" smtClean="0">
                          <a:solidFill>
                            <a:srgbClr val="000000"/>
                          </a:solidFill>
                          <a:latin typeface="Arial"/>
                          <a:ea typeface="+mn-ea"/>
                          <a:cs typeface="Arial"/>
                        </a:rPr>
                        <a:t>Symmetric property</a:t>
                      </a:r>
                    </a:p>
                    <a:p>
                      <a:pPr algn="l"/>
                      <a:r>
                        <a:rPr lang="en-US" sz="1800" b="0" i="0" u="none" strike="noStrike" kern="1200" baseline="0" dirty="0" smtClean="0">
                          <a:solidFill>
                            <a:srgbClr val="000000"/>
                          </a:solidFill>
                          <a:latin typeface="Arial"/>
                          <a:ea typeface="+mn-ea"/>
                          <a:cs typeface="Arial"/>
                        </a:rPr>
                        <a:t>of equality</a:t>
                      </a:r>
                      <a:endParaRPr lang="en-US" sz="1800" dirty="0">
                        <a:solidFill>
                          <a:srgbClr val="000000"/>
                        </a:solidFill>
                        <a:latin typeface="Arial"/>
                        <a:cs typeface="Arial"/>
                      </a:endParaRPr>
                    </a:p>
                  </a:txBody>
                  <a:tcPr marL="91427" marR="91427" marT="45715" marB="45715"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r>
                        <a:rPr lang="en-US" sz="1800" b="0" i="0" u="none" strike="noStrike" kern="1200" baseline="0" dirty="0" smtClean="0">
                          <a:solidFill>
                            <a:srgbClr val="000000"/>
                          </a:solidFill>
                          <a:latin typeface="Arial"/>
                          <a:ea typeface="+mn-ea"/>
                          <a:cs typeface="Arial"/>
                        </a:rPr>
                        <a:t>If </a:t>
                      </a:r>
                      <a:r>
                        <a:rPr lang="en-US" sz="1800" b="0" i="1" u="none" strike="noStrike" kern="1200" baseline="0" dirty="0" smtClean="0">
                          <a:solidFill>
                            <a:srgbClr val="000000"/>
                          </a:solidFill>
                          <a:latin typeface="Arial"/>
                          <a:ea typeface="+mn-ea"/>
                          <a:cs typeface="Arial"/>
                        </a:rPr>
                        <a:t>a </a:t>
                      </a:r>
                      <a:r>
                        <a:rPr lang="en-US" sz="1800" b="0" i="0" u="none" strike="noStrike" kern="1200" baseline="0" dirty="0" smtClean="0">
                          <a:solidFill>
                            <a:srgbClr val="000000"/>
                          </a:solidFill>
                          <a:latin typeface="Arial"/>
                          <a:ea typeface="+mn-ea"/>
                          <a:cs typeface="Arial"/>
                        </a:rPr>
                        <a:t>= </a:t>
                      </a:r>
                      <a:r>
                        <a:rPr lang="en-US" sz="1800" b="0" i="1" u="none" strike="noStrike" kern="1200" baseline="0" dirty="0" smtClean="0">
                          <a:solidFill>
                            <a:srgbClr val="000000"/>
                          </a:solidFill>
                          <a:latin typeface="Arial"/>
                          <a:ea typeface="+mn-ea"/>
                          <a:cs typeface="Arial"/>
                        </a:rPr>
                        <a:t>b</a:t>
                      </a:r>
                      <a:r>
                        <a:rPr lang="en-US" sz="1800" b="0" i="0" u="none" strike="noStrike" kern="1200" baseline="0" dirty="0" smtClean="0">
                          <a:solidFill>
                            <a:srgbClr val="000000"/>
                          </a:solidFill>
                          <a:latin typeface="Arial"/>
                          <a:ea typeface="+mn-ea"/>
                          <a:cs typeface="Arial"/>
                        </a:rPr>
                        <a:t>, then </a:t>
                      </a:r>
                      <a:br>
                        <a:rPr lang="en-US" sz="1800" b="0" i="0" u="none" strike="noStrike" kern="1200" baseline="0" dirty="0" smtClean="0">
                          <a:solidFill>
                            <a:srgbClr val="000000"/>
                          </a:solidFill>
                          <a:latin typeface="Arial"/>
                          <a:ea typeface="+mn-ea"/>
                          <a:cs typeface="Arial"/>
                        </a:rPr>
                      </a:br>
                      <a:r>
                        <a:rPr lang="en-US" sz="1800" b="0" i="1" u="none" strike="noStrike" kern="1200" baseline="0" dirty="0" smtClean="0">
                          <a:solidFill>
                            <a:srgbClr val="000000"/>
                          </a:solidFill>
                          <a:latin typeface="Arial"/>
                          <a:ea typeface="+mn-ea"/>
                          <a:cs typeface="Arial"/>
                        </a:rPr>
                        <a:t>b </a:t>
                      </a:r>
                      <a:r>
                        <a:rPr lang="en-US" sz="1800" b="0" i="0" u="none" strike="noStrike" kern="1200" baseline="0" dirty="0" smtClean="0">
                          <a:solidFill>
                            <a:srgbClr val="000000"/>
                          </a:solidFill>
                          <a:latin typeface="Arial"/>
                          <a:ea typeface="+mn-ea"/>
                          <a:cs typeface="Arial"/>
                        </a:rPr>
                        <a:t>= </a:t>
                      </a:r>
                      <a:r>
                        <a:rPr lang="en-US" sz="1800" b="0" i="1" u="none" strike="noStrike" kern="1200" baseline="0" dirty="0" smtClean="0">
                          <a:solidFill>
                            <a:srgbClr val="000000"/>
                          </a:solidFill>
                          <a:latin typeface="Arial"/>
                          <a:ea typeface="+mn-ea"/>
                          <a:cs typeface="Arial"/>
                        </a:rPr>
                        <a:t>a.</a:t>
                      </a:r>
                      <a:endParaRPr lang="en-US" sz="1800" dirty="0">
                        <a:solidFill>
                          <a:srgbClr val="000000"/>
                        </a:solidFill>
                        <a:latin typeface="Arial"/>
                        <a:cs typeface="Arial"/>
                      </a:endParaRPr>
                    </a:p>
                  </a:txBody>
                  <a:tcPr marL="91427" marR="91427" marT="45715" marB="45715"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l"/>
                      <a:r>
                        <a:rPr lang="en-US" sz="1800" b="0" i="0" u="none" strike="noStrike" kern="1200" baseline="0" dirty="0" smtClean="0">
                          <a:solidFill>
                            <a:srgbClr val="000000"/>
                          </a:solidFill>
                          <a:latin typeface="Arial"/>
                          <a:ea typeface="+mn-ea"/>
                          <a:cs typeface="Arial"/>
                        </a:rPr>
                        <a:t>If numbers are equal, they will still be equal if the order is changed.</a:t>
                      </a:r>
                      <a:endParaRPr lang="en-US" sz="1800" dirty="0">
                        <a:solidFill>
                          <a:srgbClr val="000000"/>
                        </a:solidFill>
                        <a:latin typeface="Arial"/>
                        <a:cs typeface="Arial"/>
                      </a:endParaRPr>
                    </a:p>
                  </a:txBody>
                  <a:tcPr marL="91427" marR="91427" marT="45715" marB="45715"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r>
              <a:tr h="914383">
                <a:tc>
                  <a:txBody>
                    <a:bodyPr/>
                    <a:lstStyle/>
                    <a:p>
                      <a:pPr algn="l"/>
                      <a:r>
                        <a:rPr lang="en-US" sz="1800" b="0" i="0" u="none" strike="noStrike" kern="1200" baseline="0" dirty="0" smtClean="0">
                          <a:solidFill>
                            <a:srgbClr val="000000"/>
                          </a:solidFill>
                          <a:latin typeface="Arial"/>
                          <a:ea typeface="+mn-ea"/>
                          <a:cs typeface="Arial"/>
                        </a:rPr>
                        <a:t>Transitive property</a:t>
                      </a:r>
                    </a:p>
                    <a:p>
                      <a:pPr algn="l"/>
                      <a:r>
                        <a:rPr lang="en-US" sz="1800" b="0" i="0" u="none" strike="noStrike" kern="1200" baseline="0" dirty="0" smtClean="0">
                          <a:solidFill>
                            <a:srgbClr val="000000"/>
                          </a:solidFill>
                          <a:latin typeface="Arial"/>
                          <a:ea typeface="+mn-ea"/>
                          <a:cs typeface="Arial"/>
                        </a:rPr>
                        <a:t>of equality</a:t>
                      </a:r>
                      <a:endParaRPr lang="en-US" sz="1800" dirty="0">
                        <a:solidFill>
                          <a:srgbClr val="000000"/>
                        </a:solidFill>
                        <a:latin typeface="Arial"/>
                        <a:cs typeface="Arial"/>
                      </a:endParaRPr>
                    </a:p>
                  </a:txBody>
                  <a:tcPr marL="91427" marR="91427" marT="45715" marB="45715"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r>
                        <a:rPr lang="en-US" sz="1800" b="0" i="0" u="none" strike="noStrike" kern="1200" baseline="0" dirty="0" smtClean="0">
                          <a:solidFill>
                            <a:srgbClr val="000000"/>
                          </a:solidFill>
                          <a:latin typeface="Arial"/>
                          <a:ea typeface="+mn-ea"/>
                          <a:cs typeface="Arial"/>
                        </a:rPr>
                        <a:t>If </a:t>
                      </a:r>
                      <a:r>
                        <a:rPr lang="en-US" sz="1800" b="0" i="1" u="none" strike="noStrike" kern="1200" baseline="0" dirty="0" smtClean="0">
                          <a:solidFill>
                            <a:srgbClr val="000000"/>
                          </a:solidFill>
                          <a:latin typeface="Arial"/>
                          <a:ea typeface="+mn-ea"/>
                          <a:cs typeface="Arial"/>
                        </a:rPr>
                        <a:t>a </a:t>
                      </a:r>
                      <a:r>
                        <a:rPr lang="en-US" sz="1800" b="0" i="0" u="none" strike="noStrike" kern="1200" baseline="0" dirty="0" smtClean="0">
                          <a:solidFill>
                            <a:srgbClr val="000000"/>
                          </a:solidFill>
                          <a:latin typeface="Arial"/>
                          <a:ea typeface="+mn-ea"/>
                          <a:cs typeface="Arial"/>
                        </a:rPr>
                        <a:t>= </a:t>
                      </a:r>
                      <a:r>
                        <a:rPr lang="en-US" sz="1800" b="0" i="1" u="none" strike="noStrike" kern="1200" baseline="0" dirty="0" smtClean="0">
                          <a:solidFill>
                            <a:srgbClr val="000000"/>
                          </a:solidFill>
                          <a:latin typeface="Arial"/>
                          <a:ea typeface="+mn-ea"/>
                          <a:cs typeface="Arial"/>
                        </a:rPr>
                        <a:t>b </a:t>
                      </a:r>
                      <a:r>
                        <a:rPr lang="en-US" sz="1800" b="0" i="0" u="none" strike="noStrike" kern="1200" baseline="0" dirty="0" smtClean="0">
                          <a:solidFill>
                            <a:srgbClr val="000000"/>
                          </a:solidFill>
                          <a:latin typeface="Arial"/>
                          <a:ea typeface="+mn-ea"/>
                          <a:cs typeface="Arial"/>
                        </a:rPr>
                        <a:t>and </a:t>
                      </a:r>
                      <a:r>
                        <a:rPr lang="en-US" sz="1800" b="0" i="1" u="none" strike="noStrike" kern="1200" baseline="0" dirty="0" smtClean="0">
                          <a:solidFill>
                            <a:srgbClr val="000000"/>
                          </a:solidFill>
                          <a:latin typeface="Arial"/>
                          <a:ea typeface="+mn-ea"/>
                          <a:cs typeface="Arial"/>
                        </a:rPr>
                        <a:t>b </a:t>
                      </a:r>
                      <a:r>
                        <a:rPr lang="en-US" sz="1800" b="0" i="0" u="none" strike="noStrike" kern="1200" baseline="0" dirty="0" smtClean="0">
                          <a:solidFill>
                            <a:srgbClr val="000000"/>
                          </a:solidFill>
                          <a:latin typeface="Arial"/>
                          <a:ea typeface="+mn-ea"/>
                          <a:cs typeface="Arial"/>
                        </a:rPr>
                        <a:t>= </a:t>
                      </a:r>
                      <a:r>
                        <a:rPr lang="en-US" sz="1800" b="0" i="1" u="none" strike="noStrike" kern="1200" baseline="0" dirty="0" smtClean="0">
                          <a:solidFill>
                            <a:srgbClr val="000000"/>
                          </a:solidFill>
                          <a:latin typeface="Arial"/>
                          <a:ea typeface="+mn-ea"/>
                          <a:cs typeface="Arial"/>
                        </a:rPr>
                        <a:t>c</a:t>
                      </a:r>
                      <a:r>
                        <a:rPr lang="en-US" sz="1800" b="0" i="0" u="none" strike="noStrike" kern="1200" baseline="0" dirty="0" smtClean="0">
                          <a:solidFill>
                            <a:srgbClr val="000000"/>
                          </a:solidFill>
                          <a:latin typeface="Arial"/>
                          <a:ea typeface="+mn-ea"/>
                          <a:cs typeface="Arial"/>
                        </a:rPr>
                        <a:t>, then </a:t>
                      </a:r>
                      <a:r>
                        <a:rPr lang="en-US" sz="1800" b="0" i="1" u="none" strike="noStrike" kern="1200" baseline="0" dirty="0" smtClean="0">
                          <a:solidFill>
                            <a:srgbClr val="000000"/>
                          </a:solidFill>
                          <a:latin typeface="Arial"/>
                          <a:ea typeface="+mn-ea"/>
                          <a:cs typeface="Arial"/>
                        </a:rPr>
                        <a:t>a </a:t>
                      </a:r>
                      <a:r>
                        <a:rPr lang="en-US" sz="1800" b="0" i="0" u="none" strike="noStrike" kern="1200" baseline="0" dirty="0" smtClean="0">
                          <a:solidFill>
                            <a:srgbClr val="000000"/>
                          </a:solidFill>
                          <a:latin typeface="Arial"/>
                          <a:ea typeface="+mn-ea"/>
                          <a:cs typeface="Arial"/>
                        </a:rPr>
                        <a:t>= </a:t>
                      </a:r>
                      <a:r>
                        <a:rPr lang="en-US" sz="1800" b="0" i="1" u="none" strike="noStrike" kern="1200" baseline="0" dirty="0" smtClean="0">
                          <a:solidFill>
                            <a:srgbClr val="000000"/>
                          </a:solidFill>
                          <a:latin typeface="Arial"/>
                          <a:ea typeface="+mn-ea"/>
                          <a:cs typeface="Arial"/>
                        </a:rPr>
                        <a:t>c</a:t>
                      </a:r>
                      <a:r>
                        <a:rPr lang="en-US" sz="1800" b="0" i="0" u="none" strike="noStrike" kern="1200" baseline="0" dirty="0" smtClean="0">
                          <a:solidFill>
                            <a:srgbClr val="000000"/>
                          </a:solidFill>
                          <a:latin typeface="Arial"/>
                          <a:ea typeface="+mn-ea"/>
                          <a:cs typeface="Arial"/>
                        </a:rPr>
                        <a:t>.</a:t>
                      </a:r>
                      <a:endParaRPr lang="en-US" sz="1800" dirty="0">
                        <a:solidFill>
                          <a:srgbClr val="000000"/>
                        </a:solidFill>
                        <a:latin typeface="Arial"/>
                        <a:cs typeface="Arial"/>
                      </a:endParaRPr>
                    </a:p>
                  </a:txBody>
                  <a:tcPr marL="91427" marR="91427" marT="45715" marB="45715"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l"/>
                      <a:r>
                        <a:rPr lang="en-US" sz="1800" b="0" i="0" u="none" strike="noStrike" kern="1200" spc="0" baseline="0" dirty="0" smtClean="0">
                          <a:solidFill>
                            <a:srgbClr val="000000"/>
                          </a:solidFill>
                          <a:latin typeface="Arial"/>
                          <a:ea typeface="+mn-ea"/>
                          <a:cs typeface="Arial"/>
                        </a:rPr>
                        <a:t>If numbers are equal to the same number, then they are equal to </a:t>
                      </a:r>
                      <a:br>
                        <a:rPr lang="en-US" sz="1800" b="0" i="0" u="none" strike="noStrike" kern="1200" spc="0" baseline="0" dirty="0" smtClean="0">
                          <a:solidFill>
                            <a:srgbClr val="000000"/>
                          </a:solidFill>
                          <a:latin typeface="Arial"/>
                          <a:ea typeface="+mn-ea"/>
                          <a:cs typeface="Arial"/>
                        </a:rPr>
                      </a:br>
                      <a:r>
                        <a:rPr lang="en-US" sz="1800" b="0" i="0" u="none" strike="noStrike" kern="1200" spc="0" baseline="0" dirty="0" smtClean="0">
                          <a:solidFill>
                            <a:srgbClr val="000000"/>
                          </a:solidFill>
                          <a:latin typeface="Arial"/>
                          <a:ea typeface="+mn-ea"/>
                          <a:cs typeface="Arial"/>
                        </a:rPr>
                        <a:t>each other.</a:t>
                      </a:r>
                      <a:endParaRPr lang="en-US" sz="1800" spc="0" dirty="0">
                        <a:solidFill>
                          <a:srgbClr val="000000"/>
                        </a:solidFill>
                        <a:latin typeface="Arial"/>
                        <a:cs typeface="Arial"/>
                      </a:endParaRPr>
                    </a:p>
                  </a:txBody>
                  <a:tcPr marL="91427" marR="91427" marT="45715" marB="45715"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r>
              <a:tr h="982407">
                <a:tc>
                  <a:txBody>
                    <a:bodyPr/>
                    <a:lstStyle/>
                    <a:p>
                      <a:pPr algn="l"/>
                      <a:r>
                        <a:rPr lang="en-US" sz="1800" b="0" i="0" u="none" strike="noStrike" kern="1200" baseline="0" dirty="0" smtClean="0">
                          <a:solidFill>
                            <a:srgbClr val="000000"/>
                          </a:solidFill>
                          <a:latin typeface="Arial"/>
                          <a:ea typeface="+mn-ea"/>
                          <a:cs typeface="Arial"/>
                        </a:rPr>
                        <a:t>Addition property</a:t>
                      </a:r>
                    </a:p>
                    <a:p>
                      <a:pPr algn="l"/>
                      <a:r>
                        <a:rPr lang="en-US" sz="1800" b="0" i="0" u="none" strike="noStrike" kern="1200" baseline="0" dirty="0" smtClean="0">
                          <a:solidFill>
                            <a:srgbClr val="000000"/>
                          </a:solidFill>
                          <a:latin typeface="Arial"/>
                          <a:ea typeface="+mn-ea"/>
                          <a:cs typeface="Arial"/>
                        </a:rPr>
                        <a:t>of equality</a:t>
                      </a:r>
                      <a:endParaRPr lang="en-US" sz="1800" dirty="0">
                        <a:solidFill>
                          <a:srgbClr val="000000"/>
                        </a:solidFill>
                        <a:latin typeface="Arial"/>
                        <a:cs typeface="Arial"/>
                      </a:endParaRPr>
                    </a:p>
                  </a:txBody>
                  <a:tcPr marL="91427" marR="91427" marT="45715" marB="45715"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r>
                        <a:rPr lang="en-US" sz="1800" b="0" i="0" u="none" strike="noStrike" kern="1200" baseline="0" dirty="0" smtClean="0">
                          <a:solidFill>
                            <a:schemeClr val="dk1"/>
                          </a:solidFill>
                          <a:latin typeface="Arial"/>
                          <a:ea typeface="+mn-ea"/>
                          <a:cs typeface="Arial"/>
                        </a:rPr>
                        <a:t>If </a:t>
                      </a:r>
                      <a:r>
                        <a:rPr lang="en-US" sz="1800" b="0" i="1" u="none" strike="noStrike" kern="1200" baseline="0" dirty="0" smtClean="0">
                          <a:solidFill>
                            <a:schemeClr val="dk1"/>
                          </a:solidFill>
                          <a:latin typeface="Arial"/>
                          <a:ea typeface="+mn-ea"/>
                          <a:cs typeface="Arial"/>
                        </a:rPr>
                        <a:t>a </a:t>
                      </a:r>
                      <a:r>
                        <a:rPr lang="en-US" sz="1800" b="0" i="0" u="none" strike="noStrike" kern="1200" baseline="0" dirty="0" smtClean="0">
                          <a:solidFill>
                            <a:schemeClr val="dk1"/>
                          </a:solidFill>
                          <a:latin typeface="Arial"/>
                          <a:ea typeface="+mn-ea"/>
                          <a:cs typeface="Arial"/>
                        </a:rPr>
                        <a:t>= </a:t>
                      </a:r>
                      <a:r>
                        <a:rPr lang="en-US" sz="1800" b="0" i="1" u="none" strike="noStrike" kern="1200" baseline="0" dirty="0" smtClean="0">
                          <a:solidFill>
                            <a:schemeClr val="dk1"/>
                          </a:solidFill>
                          <a:latin typeface="Arial"/>
                          <a:ea typeface="+mn-ea"/>
                          <a:cs typeface="Arial"/>
                        </a:rPr>
                        <a:t>b</a:t>
                      </a:r>
                      <a:r>
                        <a:rPr lang="en-US" sz="1800" b="0" i="0" u="none" strike="noStrike" kern="1200" baseline="0" dirty="0" smtClean="0">
                          <a:solidFill>
                            <a:schemeClr val="dk1"/>
                          </a:solidFill>
                          <a:latin typeface="Arial"/>
                          <a:ea typeface="+mn-ea"/>
                          <a:cs typeface="Arial"/>
                        </a:rPr>
                        <a:t>, then </a:t>
                      </a:r>
                      <a:r>
                        <a:rPr lang="en-US" sz="1800" b="0" i="1" u="none" strike="noStrike" kern="1200" baseline="0" dirty="0" smtClean="0">
                          <a:solidFill>
                            <a:schemeClr val="dk1"/>
                          </a:solidFill>
                          <a:latin typeface="Arial"/>
                          <a:ea typeface="+mn-ea"/>
                          <a:cs typeface="Arial"/>
                        </a:rPr>
                        <a:t>a </a:t>
                      </a:r>
                      <a:r>
                        <a:rPr lang="en-US" sz="1800" b="0" i="0" u="none" strike="noStrike" kern="1200" baseline="0" dirty="0" smtClean="0">
                          <a:solidFill>
                            <a:schemeClr val="dk1"/>
                          </a:solidFill>
                          <a:latin typeface="Arial"/>
                          <a:ea typeface="+mn-ea"/>
                          <a:cs typeface="Arial"/>
                        </a:rPr>
                        <a:t>+ </a:t>
                      </a:r>
                      <a:r>
                        <a:rPr lang="en-US" sz="1800" b="0" i="1" u="none" strike="noStrike" kern="1200" baseline="0" dirty="0" smtClean="0">
                          <a:solidFill>
                            <a:schemeClr val="dk1"/>
                          </a:solidFill>
                          <a:latin typeface="Arial"/>
                          <a:ea typeface="+mn-ea"/>
                          <a:cs typeface="Arial"/>
                        </a:rPr>
                        <a:t>c </a:t>
                      </a:r>
                      <a:r>
                        <a:rPr lang="en-US" sz="1800" b="0" i="0" u="none" strike="noStrike" kern="1200" baseline="0" dirty="0" smtClean="0">
                          <a:solidFill>
                            <a:schemeClr val="dk1"/>
                          </a:solidFill>
                          <a:latin typeface="Arial"/>
                          <a:ea typeface="+mn-ea"/>
                          <a:cs typeface="Arial"/>
                        </a:rPr>
                        <a:t>= </a:t>
                      </a:r>
                      <a:r>
                        <a:rPr lang="en-US" sz="1800" b="0" i="1" u="none" strike="noStrike" kern="1200" baseline="0" dirty="0" smtClean="0">
                          <a:solidFill>
                            <a:schemeClr val="dk1"/>
                          </a:solidFill>
                          <a:latin typeface="Arial"/>
                          <a:ea typeface="+mn-ea"/>
                          <a:cs typeface="Arial"/>
                        </a:rPr>
                        <a:t>b </a:t>
                      </a:r>
                      <a:r>
                        <a:rPr lang="en-US" sz="1800" b="0" i="0" u="none" strike="noStrike" kern="1200" baseline="0" dirty="0" smtClean="0">
                          <a:solidFill>
                            <a:schemeClr val="dk1"/>
                          </a:solidFill>
                          <a:latin typeface="Arial"/>
                          <a:ea typeface="+mn-ea"/>
                          <a:cs typeface="Arial"/>
                        </a:rPr>
                        <a:t>+ </a:t>
                      </a:r>
                      <a:r>
                        <a:rPr lang="en-US" sz="1800" b="0" i="1" u="none" strike="noStrike" kern="1200" baseline="0" dirty="0" smtClean="0">
                          <a:solidFill>
                            <a:schemeClr val="dk1"/>
                          </a:solidFill>
                          <a:latin typeface="Arial"/>
                          <a:ea typeface="+mn-ea"/>
                          <a:cs typeface="Arial"/>
                        </a:rPr>
                        <a:t>c</a:t>
                      </a:r>
                      <a:r>
                        <a:rPr lang="en-US" sz="1800" b="0" i="0" u="none" strike="noStrike" kern="1200" baseline="0" dirty="0" smtClean="0">
                          <a:solidFill>
                            <a:schemeClr val="dk1"/>
                          </a:solidFill>
                          <a:latin typeface="Arial"/>
                          <a:ea typeface="+mn-ea"/>
                          <a:cs typeface="Arial"/>
                        </a:rPr>
                        <a:t>.</a:t>
                      </a:r>
                      <a:endParaRPr lang="en-US" sz="1800" dirty="0">
                        <a:solidFill>
                          <a:srgbClr val="000000"/>
                        </a:solidFill>
                        <a:latin typeface="Arial"/>
                        <a:cs typeface="Arial"/>
                      </a:endParaRPr>
                    </a:p>
                  </a:txBody>
                  <a:tcPr marL="91427" marR="91427" marT="45715" marB="45715"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rgbClr val="000000"/>
                          </a:solidFill>
                          <a:latin typeface="Arial"/>
                          <a:ea typeface="+mn-ea"/>
                          <a:cs typeface="Arial"/>
                        </a:rPr>
                        <a:t>Adding the same number to both sides of an equation does not change the equality of the equation.</a:t>
                      </a:r>
                      <a:endParaRPr lang="en-US" sz="1800" dirty="0">
                        <a:solidFill>
                          <a:srgbClr val="000000"/>
                        </a:solidFill>
                        <a:latin typeface="Arial"/>
                        <a:cs typeface="Arial"/>
                      </a:endParaRPr>
                    </a:p>
                  </a:txBody>
                  <a:tcPr marL="91427" marR="91427" marT="45715" marB="45715"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ubtitle 1"/>
          <p:cNvSpPr txBox="1">
            <a:spLocks/>
          </p:cNvSpPr>
          <p:nvPr/>
        </p:nvSpPr>
        <p:spPr bwMode="auto">
          <a:xfrm>
            <a:off x="641350" y="641350"/>
            <a:ext cx="7854950" cy="499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spcBef>
                <a:spcPct val="20000"/>
              </a:spcBef>
              <a:buFont typeface="Arial" charset="0"/>
              <a:buNone/>
            </a:pPr>
            <a:r>
              <a:rPr lang="en-US" sz="2800" b="1" dirty="0">
                <a:latin typeface="Arial"/>
                <a:ea typeface="MS PGothic" charset="0"/>
                <a:cs typeface="MS PGothic" charset="0"/>
              </a:rPr>
              <a:t>Key Concepts, </a:t>
            </a:r>
            <a:r>
              <a:rPr lang="en-US" sz="2800" b="1" i="1" dirty="0">
                <a:latin typeface="Arial"/>
                <a:ea typeface="MS PGothic" charset="0"/>
                <a:cs typeface="MS PGothic" charset="0"/>
              </a:rPr>
              <a:t>continued</a:t>
            </a:r>
          </a:p>
          <a:p>
            <a:pPr algn="ctr" eaLnBrk="1" hangingPunct="1">
              <a:lnSpc>
                <a:spcPct val="150000"/>
              </a:lnSpc>
              <a:spcBef>
                <a:spcPct val="20000"/>
              </a:spcBef>
              <a:buFont typeface="Arial" charset="0"/>
              <a:buNone/>
            </a:pPr>
            <a:r>
              <a:rPr lang="en-US" sz="2000" b="1" dirty="0">
                <a:latin typeface="Arial"/>
                <a:ea typeface="MS PGothic" charset="0"/>
                <a:cs typeface="MS PGothic" charset="0"/>
              </a:rPr>
              <a:t>Properties of Equality, </a:t>
            </a:r>
            <a:r>
              <a:rPr lang="en-US" sz="2000" b="1" i="1" dirty="0">
                <a:latin typeface="Arial"/>
                <a:ea typeface="MS PGothic" charset="0"/>
                <a:cs typeface="MS PGothic" charset="0"/>
              </a:rPr>
              <a:t>continued</a:t>
            </a:r>
          </a:p>
          <a:p>
            <a:pPr eaLnBrk="1" hangingPunct="1">
              <a:spcBef>
                <a:spcPct val="20000"/>
              </a:spcBef>
              <a:buFont typeface="Arial" charset="0"/>
              <a:buNone/>
            </a:pPr>
            <a:endParaRPr lang="en-US" dirty="0">
              <a:latin typeface="Arial"/>
              <a:ea typeface="MS PGothic" charset="0"/>
              <a:cs typeface="MS PGothic" charset="0"/>
            </a:endParaRPr>
          </a:p>
          <a:p>
            <a:pPr eaLnBrk="1" hangingPunct="1">
              <a:spcBef>
                <a:spcPct val="20000"/>
              </a:spcBef>
              <a:buFont typeface="Arial" charset="0"/>
              <a:buNone/>
            </a:pPr>
            <a:endParaRPr lang="en-US" sz="3000" b="1" dirty="0">
              <a:latin typeface="Arial"/>
              <a:ea typeface="MS PGothic" charset="0"/>
              <a:cs typeface="MS PGothic" charset="0"/>
            </a:endParaRPr>
          </a:p>
        </p:txBody>
      </p:sp>
      <p:sp>
        <p:nvSpPr>
          <p:cNvPr id="19458" name="Slide Number Placehold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11C7EB12-1187-3B4C-AC36-E7F0D0A19BA5}" type="slidenum">
              <a:rPr lang="en-US" sz="1800">
                <a:solidFill>
                  <a:srgbClr val="000000"/>
                </a:solidFill>
                <a:latin typeface="Arial"/>
                <a:cs typeface="Arial"/>
              </a:rPr>
              <a:pPr eaLnBrk="1" hangingPunct="1"/>
              <a:t>4</a:t>
            </a:fld>
            <a:endParaRPr lang="en-US" sz="1800" dirty="0">
              <a:solidFill>
                <a:srgbClr val="000000"/>
              </a:solidFill>
              <a:latin typeface="Arial"/>
              <a:cs typeface="Arial"/>
            </a:endParaRPr>
          </a:p>
        </p:txBody>
      </p:sp>
      <p:sp>
        <p:nvSpPr>
          <p:cNvPr id="19459" name="Text Placeholder 3"/>
          <p:cNvSpPr>
            <a:spLocks noGrp="1"/>
          </p:cNvSpPr>
          <p:nvPr>
            <p:ph type="body" sz="quarter" idx="10"/>
          </p:nvPr>
        </p:nvSpPr>
        <p:spPr>
          <a:xfrm>
            <a:off x="1016000" y="6245225"/>
            <a:ext cx="5530850" cy="265113"/>
          </a:xfrm>
        </p:spPr>
        <p:txBody>
          <a:bodyPr/>
          <a:lstStyle/>
          <a:p>
            <a:pPr eaLnBrk="1" hangingPunct="1">
              <a:spcBef>
                <a:spcPct val="0"/>
              </a:spcBef>
            </a:pPr>
            <a:r>
              <a:rPr lang="en-US" dirty="0">
                <a:cs typeface="MS PGothic" charset="0"/>
              </a:rPr>
              <a:t>2.1.1: </a:t>
            </a:r>
            <a:r>
              <a:rPr lang="en-US" dirty="0"/>
              <a:t>Properties of Equality</a:t>
            </a:r>
            <a:endParaRPr lang="en-US" dirty="0">
              <a:cs typeface="MS PGothic" charset="0"/>
            </a:endParaRPr>
          </a:p>
        </p:txBody>
      </p:sp>
      <p:graphicFrame>
        <p:nvGraphicFramePr>
          <p:cNvPr id="7" name="Table 6"/>
          <p:cNvGraphicFramePr>
            <a:graphicFrameLocks noGrp="1"/>
          </p:cNvGraphicFramePr>
          <p:nvPr>
            <p:extLst>
              <p:ext uri="{D42A27DB-BD31-4B8C-83A1-F6EECF244321}">
                <p14:modId xmlns:p14="http://schemas.microsoft.com/office/powerpoint/2010/main" val="1099093920"/>
              </p:ext>
            </p:extLst>
          </p:nvPr>
        </p:nvGraphicFramePr>
        <p:xfrm>
          <a:off x="641350" y="1708150"/>
          <a:ext cx="7854950" cy="3749040"/>
        </p:xfrm>
        <a:graphic>
          <a:graphicData uri="http://schemas.openxmlformats.org/drawingml/2006/table">
            <a:tbl>
              <a:tblPr firstCol="1" lastRow="1">
                <a:tableStyleId>{5C22544A-7EE6-4342-B048-85BDC9FD1C3A}</a:tableStyleId>
              </a:tblPr>
              <a:tblGrid>
                <a:gridCol w="2067984"/>
                <a:gridCol w="1665111"/>
                <a:gridCol w="4121855"/>
              </a:tblGrid>
              <a:tr h="457200">
                <a:tc>
                  <a:txBody>
                    <a:bodyPr/>
                    <a:lstStyle/>
                    <a:p>
                      <a:pPr algn="ctr"/>
                      <a:r>
                        <a:rPr lang="en-US" sz="2200" dirty="0" smtClean="0">
                          <a:solidFill>
                            <a:srgbClr val="000000"/>
                          </a:solidFill>
                          <a:latin typeface="Arial"/>
                          <a:cs typeface="Arial"/>
                        </a:rPr>
                        <a:t>Property</a:t>
                      </a:r>
                      <a:endParaRPr lang="en-US" sz="2200" dirty="0">
                        <a:solidFill>
                          <a:srgbClr val="000000"/>
                        </a:solidFill>
                        <a:latin typeface="Arial"/>
                        <a:cs typeface="Arial"/>
                      </a:endParaRPr>
                    </a:p>
                  </a:txBody>
                  <a:tcPr marL="91427" marR="91427"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2200" b="1" dirty="0" smtClean="0">
                          <a:latin typeface="Arial"/>
                          <a:cs typeface="Arial"/>
                        </a:rPr>
                        <a:t>In symbols</a:t>
                      </a:r>
                      <a:endParaRPr lang="en-US" sz="2200" b="1" dirty="0">
                        <a:latin typeface="Arial"/>
                        <a:cs typeface="Arial"/>
                      </a:endParaRPr>
                    </a:p>
                  </a:txBody>
                  <a:tcPr marL="91427" marR="91427"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2200" b="1" dirty="0" smtClean="0">
                          <a:latin typeface="Arial"/>
                          <a:cs typeface="Arial"/>
                        </a:rPr>
                        <a:t>In words</a:t>
                      </a:r>
                      <a:endParaRPr lang="en-US" sz="2200" b="1" dirty="0">
                        <a:latin typeface="Arial"/>
                        <a:cs typeface="Arial"/>
                      </a:endParaRPr>
                    </a:p>
                  </a:txBody>
                  <a:tcPr marL="91427" marR="91427"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914400">
                <a:tc>
                  <a:txBody>
                    <a:bodyPr/>
                    <a:lstStyle/>
                    <a:p>
                      <a:r>
                        <a:rPr lang="en-US" sz="1800" b="0" i="0" u="none" strike="noStrike" kern="1200" baseline="0" dirty="0" smtClean="0">
                          <a:solidFill>
                            <a:srgbClr val="000000"/>
                          </a:solidFill>
                          <a:latin typeface="Arial"/>
                          <a:ea typeface="+mn-ea"/>
                          <a:cs typeface="Arial"/>
                        </a:rPr>
                        <a:t>Subtraction</a:t>
                      </a:r>
                    </a:p>
                    <a:p>
                      <a:r>
                        <a:rPr lang="en-US" sz="1800" b="0" i="0" u="none" strike="noStrike" kern="1200" baseline="0" dirty="0" smtClean="0">
                          <a:solidFill>
                            <a:srgbClr val="000000"/>
                          </a:solidFill>
                          <a:latin typeface="Arial"/>
                          <a:ea typeface="+mn-ea"/>
                          <a:cs typeface="Arial"/>
                        </a:rPr>
                        <a:t>property of equality</a:t>
                      </a:r>
                      <a:endParaRPr lang="en-US" sz="1800" dirty="0">
                        <a:solidFill>
                          <a:srgbClr val="000000"/>
                        </a:solidFill>
                        <a:latin typeface="Arial"/>
                        <a:cs typeface="Arial"/>
                      </a:endParaRPr>
                    </a:p>
                  </a:txBody>
                  <a:tcPr marL="91427" marR="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r>
                        <a:rPr lang="en-US" sz="1800" b="0" i="0" u="none" strike="noStrike" kern="1200" baseline="0" dirty="0" smtClean="0">
                          <a:solidFill>
                            <a:srgbClr val="000000"/>
                          </a:solidFill>
                          <a:latin typeface="Arial"/>
                          <a:ea typeface="+mn-ea"/>
                          <a:cs typeface="Arial"/>
                        </a:rPr>
                        <a:t>If </a:t>
                      </a:r>
                      <a:r>
                        <a:rPr lang="en-US" sz="1800" b="0" i="1" u="none" strike="noStrike" kern="1200" baseline="0" dirty="0" smtClean="0">
                          <a:solidFill>
                            <a:srgbClr val="000000"/>
                          </a:solidFill>
                          <a:latin typeface="Arial"/>
                          <a:ea typeface="+mn-ea"/>
                          <a:cs typeface="Arial"/>
                        </a:rPr>
                        <a:t>a </a:t>
                      </a:r>
                      <a:r>
                        <a:rPr lang="en-US" sz="1800" b="0" i="0" u="none" strike="noStrike" kern="1200" baseline="0" dirty="0" smtClean="0">
                          <a:solidFill>
                            <a:srgbClr val="000000"/>
                          </a:solidFill>
                          <a:latin typeface="Arial"/>
                          <a:ea typeface="+mn-ea"/>
                          <a:cs typeface="Arial"/>
                        </a:rPr>
                        <a:t>= </a:t>
                      </a:r>
                      <a:r>
                        <a:rPr lang="en-US" sz="1800" b="0" i="1" u="none" strike="noStrike" kern="1200" baseline="0" dirty="0" smtClean="0">
                          <a:solidFill>
                            <a:srgbClr val="000000"/>
                          </a:solidFill>
                          <a:latin typeface="Arial"/>
                          <a:ea typeface="+mn-ea"/>
                          <a:cs typeface="Arial"/>
                        </a:rPr>
                        <a:t>b</a:t>
                      </a:r>
                      <a:r>
                        <a:rPr lang="en-US" sz="1800" b="0" i="0" u="none" strike="noStrike" kern="1200" baseline="0" dirty="0" smtClean="0">
                          <a:solidFill>
                            <a:srgbClr val="000000"/>
                          </a:solidFill>
                          <a:latin typeface="Arial"/>
                          <a:ea typeface="+mn-ea"/>
                          <a:cs typeface="Arial"/>
                        </a:rPr>
                        <a:t>, then </a:t>
                      </a:r>
                    </a:p>
                    <a:p>
                      <a:pPr algn="l"/>
                      <a:r>
                        <a:rPr lang="en-US" sz="1800" b="0" i="1" u="none" strike="noStrike" kern="1200" baseline="0" dirty="0" smtClean="0">
                          <a:solidFill>
                            <a:srgbClr val="000000"/>
                          </a:solidFill>
                          <a:latin typeface="Arial"/>
                          <a:ea typeface="+mn-ea"/>
                          <a:cs typeface="Arial"/>
                        </a:rPr>
                        <a:t>a </a:t>
                      </a:r>
                      <a:r>
                        <a:rPr lang="en-US" sz="1800" b="0" i="0" u="none" strike="noStrike" kern="1200" baseline="0" dirty="0" smtClean="0">
                          <a:solidFill>
                            <a:srgbClr val="000000"/>
                          </a:solidFill>
                          <a:latin typeface="Arial"/>
                          <a:ea typeface="+mn-ea"/>
                          <a:cs typeface="Arial"/>
                        </a:rPr>
                        <a:t>– </a:t>
                      </a:r>
                      <a:r>
                        <a:rPr lang="en-US" sz="1800" b="0" i="1" u="none" strike="noStrike" kern="1200" baseline="0" dirty="0" smtClean="0">
                          <a:solidFill>
                            <a:srgbClr val="000000"/>
                          </a:solidFill>
                          <a:latin typeface="Arial"/>
                          <a:ea typeface="+mn-ea"/>
                          <a:cs typeface="Arial"/>
                        </a:rPr>
                        <a:t>c </a:t>
                      </a:r>
                      <a:r>
                        <a:rPr lang="en-US" sz="1800" b="0" i="0" u="none" strike="noStrike" kern="1200" baseline="0" dirty="0" smtClean="0">
                          <a:solidFill>
                            <a:srgbClr val="000000"/>
                          </a:solidFill>
                          <a:latin typeface="Arial"/>
                          <a:ea typeface="+mn-ea"/>
                          <a:cs typeface="Arial"/>
                        </a:rPr>
                        <a:t>= </a:t>
                      </a:r>
                      <a:r>
                        <a:rPr lang="en-US" sz="1800" b="0" i="1" u="none" strike="noStrike" kern="1200" baseline="0" dirty="0" smtClean="0">
                          <a:solidFill>
                            <a:srgbClr val="000000"/>
                          </a:solidFill>
                          <a:latin typeface="Arial"/>
                          <a:ea typeface="+mn-ea"/>
                          <a:cs typeface="Arial"/>
                        </a:rPr>
                        <a:t>b </a:t>
                      </a:r>
                      <a:r>
                        <a:rPr lang="en-US" sz="1800" b="0" i="0" u="none" strike="noStrike" kern="1200" baseline="0" dirty="0" smtClean="0">
                          <a:solidFill>
                            <a:srgbClr val="000000"/>
                          </a:solidFill>
                          <a:latin typeface="Arial"/>
                          <a:ea typeface="+mn-ea"/>
                          <a:cs typeface="Arial"/>
                        </a:rPr>
                        <a:t>– </a:t>
                      </a:r>
                      <a:r>
                        <a:rPr lang="en-US" sz="1800" b="0" i="1" u="none" strike="noStrike" kern="1200" baseline="0" dirty="0" smtClean="0">
                          <a:solidFill>
                            <a:srgbClr val="000000"/>
                          </a:solidFill>
                          <a:latin typeface="Arial"/>
                          <a:ea typeface="+mn-ea"/>
                          <a:cs typeface="Arial"/>
                        </a:rPr>
                        <a:t>c</a:t>
                      </a:r>
                      <a:r>
                        <a:rPr lang="en-US" sz="1800" b="0" i="0" u="none" strike="noStrike" kern="1200" baseline="0" dirty="0" smtClean="0">
                          <a:solidFill>
                            <a:srgbClr val="000000"/>
                          </a:solidFill>
                          <a:latin typeface="Arial"/>
                          <a:ea typeface="+mn-ea"/>
                          <a:cs typeface="Arial"/>
                        </a:rPr>
                        <a:t>.</a:t>
                      </a:r>
                      <a:endParaRPr lang="en-US" sz="1800" dirty="0">
                        <a:solidFill>
                          <a:srgbClr val="000000"/>
                        </a:solidFill>
                        <a:latin typeface="Arial"/>
                        <a:cs typeface="Arial"/>
                      </a:endParaRPr>
                    </a:p>
                  </a:txBody>
                  <a:tcPr marL="91427" marR="91427"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r>
                        <a:rPr lang="en-US" sz="1800" b="0" i="0" u="none" strike="noStrike" kern="1200" baseline="0" dirty="0" smtClean="0">
                          <a:solidFill>
                            <a:srgbClr val="000000"/>
                          </a:solidFill>
                          <a:latin typeface="Arial"/>
                          <a:ea typeface="+mn-ea"/>
                          <a:cs typeface="Arial"/>
                        </a:rPr>
                        <a:t>Subtracting the same number from both sides of an equation does not change the equality of the equation.</a:t>
                      </a:r>
                      <a:endParaRPr lang="en-US" sz="1800" dirty="0">
                        <a:solidFill>
                          <a:srgbClr val="000000"/>
                        </a:solidFill>
                        <a:latin typeface="Arial"/>
                        <a:cs typeface="Arial"/>
                      </a:endParaRPr>
                    </a:p>
                  </a:txBody>
                  <a:tcPr marL="91427" marR="91427"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r>
              <a:tr h="914400">
                <a:tc>
                  <a:txBody>
                    <a:bodyPr/>
                    <a:lstStyle/>
                    <a:p>
                      <a:r>
                        <a:rPr lang="en-US" sz="1800" b="0" i="0" u="none" strike="noStrike" kern="1200" baseline="0" dirty="0" smtClean="0">
                          <a:solidFill>
                            <a:srgbClr val="000000"/>
                          </a:solidFill>
                          <a:latin typeface="Arial"/>
                          <a:ea typeface="+mn-ea"/>
                          <a:cs typeface="Arial"/>
                        </a:rPr>
                        <a:t>Multiplication</a:t>
                      </a:r>
                    </a:p>
                    <a:p>
                      <a:r>
                        <a:rPr lang="en-US" sz="1800" b="0" i="0" u="none" strike="noStrike" kern="1200" baseline="0" dirty="0" smtClean="0">
                          <a:solidFill>
                            <a:srgbClr val="000000"/>
                          </a:solidFill>
                          <a:latin typeface="Arial"/>
                          <a:ea typeface="+mn-ea"/>
                          <a:cs typeface="Arial"/>
                        </a:rPr>
                        <a:t>property of equality</a:t>
                      </a:r>
                      <a:endParaRPr lang="en-US" sz="1800" dirty="0">
                        <a:solidFill>
                          <a:srgbClr val="000000"/>
                        </a:solidFill>
                        <a:latin typeface="Arial"/>
                        <a:cs typeface="Arial"/>
                      </a:endParaRPr>
                    </a:p>
                  </a:txBody>
                  <a:tcPr marL="91427" marR="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800" b="0" i="0" u="none" strike="noStrike" kern="1200" baseline="0" dirty="0" smtClean="0">
                          <a:solidFill>
                            <a:srgbClr val="000000"/>
                          </a:solidFill>
                          <a:latin typeface="Arial"/>
                          <a:ea typeface="+mn-ea"/>
                          <a:cs typeface="Arial"/>
                        </a:rPr>
                        <a:t>If </a:t>
                      </a:r>
                      <a:r>
                        <a:rPr lang="en-US" sz="1800" b="0" i="1" u="none" strike="noStrike" kern="1200" baseline="0" dirty="0" smtClean="0">
                          <a:solidFill>
                            <a:srgbClr val="000000"/>
                          </a:solidFill>
                          <a:latin typeface="Arial"/>
                          <a:ea typeface="+mn-ea"/>
                          <a:cs typeface="Arial"/>
                        </a:rPr>
                        <a:t>a </a:t>
                      </a:r>
                      <a:r>
                        <a:rPr lang="en-US" sz="1800" b="0" i="0" u="none" strike="noStrike" kern="1200" baseline="0" dirty="0" smtClean="0">
                          <a:solidFill>
                            <a:srgbClr val="000000"/>
                          </a:solidFill>
                          <a:latin typeface="Arial"/>
                          <a:ea typeface="+mn-ea"/>
                          <a:cs typeface="Arial"/>
                        </a:rPr>
                        <a:t>= </a:t>
                      </a:r>
                      <a:r>
                        <a:rPr lang="en-US" sz="1800" b="0" i="1" u="none" strike="noStrike" kern="1200" baseline="0" dirty="0" smtClean="0">
                          <a:solidFill>
                            <a:srgbClr val="000000"/>
                          </a:solidFill>
                          <a:latin typeface="Arial"/>
                          <a:ea typeface="+mn-ea"/>
                          <a:cs typeface="Arial"/>
                        </a:rPr>
                        <a:t>b </a:t>
                      </a:r>
                      <a:r>
                        <a:rPr lang="en-US" sz="1800" b="0" i="0" u="none" strike="noStrike" kern="1200" baseline="0" dirty="0" smtClean="0">
                          <a:solidFill>
                            <a:srgbClr val="000000"/>
                          </a:solidFill>
                          <a:latin typeface="Arial"/>
                          <a:ea typeface="+mn-ea"/>
                          <a:cs typeface="Arial"/>
                        </a:rPr>
                        <a:t>and </a:t>
                      </a:r>
                    </a:p>
                    <a:p>
                      <a:r>
                        <a:rPr lang="en-US" sz="1800" b="0" i="1" u="none" strike="noStrike" kern="1200" baseline="0" dirty="0" smtClean="0">
                          <a:solidFill>
                            <a:srgbClr val="000000"/>
                          </a:solidFill>
                          <a:latin typeface="Arial"/>
                          <a:ea typeface="+mn-ea"/>
                          <a:cs typeface="Arial"/>
                        </a:rPr>
                        <a:t>c </a:t>
                      </a:r>
                      <a:r>
                        <a:rPr lang="en-US" sz="1800" b="0" i="0" u="none" strike="noStrike" kern="1200" baseline="0" dirty="0" smtClean="0">
                          <a:solidFill>
                            <a:srgbClr val="000000"/>
                          </a:solidFill>
                          <a:latin typeface="Arial"/>
                          <a:ea typeface="+mn-ea"/>
                          <a:cs typeface="Arial"/>
                        </a:rPr>
                        <a:t>≠ 0, then</a:t>
                      </a:r>
                    </a:p>
                    <a:p>
                      <a:r>
                        <a:rPr lang="en-US" sz="1800" b="0" i="1" u="none" strike="noStrike" kern="1200" baseline="0" dirty="0" smtClean="0">
                          <a:solidFill>
                            <a:srgbClr val="000000"/>
                          </a:solidFill>
                          <a:latin typeface="Arial"/>
                          <a:ea typeface="+mn-ea"/>
                          <a:cs typeface="Arial"/>
                        </a:rPr>
                        <a:t>a </a:t>
                      </a:r>
                      <a:r>
                        <a:rPr lang="en-US" sz="1800" b="0" i="0" u="none" strike="noStrike" kern="1200" baseline="0" dirty="0" smtClean="0">
                          <a:solidFill>
                            <a:srgbClr val="000000"/>
                          </a:solidFill>
                          <a:latin typeface="Arial"/>
                          <a:ea typeface="+mn-ea"/>
                          <a:cs typeface="Arial"/>
                        </a:rPr>
                        <a:t>• </a:t>
                      </a:r>
                      <a:r>
                        <a:rPr lang="en-US" sz="1800" b="0" i="1" u="none" strike="noStrike" kern="1200" baseline="0" dirty="0" smtClean="0">
                          <a:solidFill>
                            <a:srgbClr val="000000"/>
                          </a:solidFill>
                          <a:latin typeface="Arial"/>
                          <a:ea typeface="+mn-ea"/>
                          <a:cs typeface="Arial"/>
                        </a:rPr>
                        <a:t>c </a:t>
                      </a:r>
                      <a:r>
                        <a:rPr lang="en-US" sz="1800" b="0" i="0" u="none" strike="noStrike" kern="1200" baseline="0" dirty="0" smtClean="0">
                          <a:solidFill>
                            <a:srgbClr val="000000"/>
                          </a:solidFill>
                          <a:latin typeface="Arial"/>
                          <a:ea typeface="+mn-ea"/>
                          <a:cs typeface="Arial"/>
                        </a:rPr>
                        <a:t>= </a:t>
                      </a:r>
                      <a:r>
                        <a:rPr lang="en-US" sz="1800" b="0" i="1" u="none" strike="noStrike" kern="1200" baseline="0" dirty="0" smtClean="0">
                          <a:solidFill>
                            <a:srgbClr val="000000"/>
                          </a:solidFill>
                          <a:latin typeface="Arial"/>
                          <a:ea typeface="+mn-ea"/>
                          <a:cs typeface="Arial"/>
                        </a:rPr>
                        <a:t>b </a:t>
                      </a:r>
                      <a:r>
                        <a:rPr lang="en-US" sz="1800" b="0" i="0" u="none" strike="noStrike" kern="1200" baseline="0" dirty="0" smtClean="0">
                          <a:solidFill>
                            <a:srgbClr val="000000"/>
                          </a:solidFill>
                          <a:latin typeface="Arial"/>
                          <a:ea typeface="+mn-ea"/>
                          <a:cs typeface="Arial"/>
                        </a:rPr>
                        <a:t>• </a:t>
                      </a:r>
                      <a:r>
                        <a:rPr lang="en-US" sz="1800" b="0" i="1" u="none" strike="noStrike" kern="1200" baseline="0" dirty="0" smtClean="0">
                          <a:solidFill>
                            <a:srgbClr val="000000"/>
                          </a:solidFill>
                          <a:latin typeface="Arial"/>
                          <a:ea typeface="+mn-ea"/>
                          <a:cs typeface="Arial"/>
                        </a:rPr>
                        <a:t>c</a:t>
                      </a:r>
                      <a:r>
                        <a:rPr lang="en-US" sz="1800" b="0" i="0" u="none" strike="noStrike" kern="1200" baseline="0" dirty="0" smtClean="0">
                          <a:solidFill>
                            <a:srgbClr val="000000"/>
                          </a:solidFill>
                          <a:latin typeface="Arial"/>
                          <a:ea typeface="+mn-ea"/>
                          <a:cs typeface="Arial"/>
                        </a:rPr>
                        <a:t>.</a:t>
                      </a:r>
                      <a:endParaRPr lang="en-US" sz="1800" dirty="0">
                        <a:solidFill>
                          <a:srgbClr val="000000"/>
                        </a:solidFill>
                        <a:latin typeface="Arial"/>
                        <a:cs typeface="Arial"/>
                      </a:endParaRPr>
                    </a:p>
                  </a:txBody>
                  <a:tcPr marL="91427" marR="91427"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r>
                        <a:rPr lang="en-US" sz="1800" b="0" i="0" u="none" strike="noStrike" kern="1200" baseline="0" dirty="0" smtClean="0">
                          <a:solidFill>
                            <a:srgbClr val="000000"/>
                          </a:solidFill>
                          <a:latin typeface="Arial"/>
                          <a:ea typeface="+mn-ea"/>
                          <a:cs typeface="Arial"/>
                        </a:rPr>
                        <a:t>Multiplying both sides of the equation by the same number, other than 0, does not change the equality of the equation.</a:t>
                      </a:r>
                      <a:endParaRPr lang="en-US" sz="1800" dirty="0">
                        <a:solidFill>
                          <a:srgbClr val="000000"/>
                        </a:solidFill>
                        <a:latin typeface="Arial"/>
                        <a:cs typeface="Arial"/>
                      </a:endParaRPr>
                    </a:p>
                  </a:txBody>
                  <a:tcPr marL="91427" marR="91427"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r>
              <a:tr h="914400">
                <a:tc>
                  <a:txBody>
                    <a:bodyPr/>
                    <a:lstStyle/>
                    <a:p>
                      <a:r>
                        <a:rPr lang="en-US" sz="1800" b="0" i="0" u="none" strike="noStrike" kern="1200" baseline="0" dirty="0" smtClean="0">
                          <a:solidFill>
                            <a:srgbClr val="000000"/>
                          </a:solidFill>
                          <a:latin typeface="Arial"/>
                          <a:ea typeface="+mn-ea"/>
                          <a:cs typeface="Arial"/>
                        </a:rPr>
                        <a:t>Division property</a:t>
                      </a:r>
                    </a:p>
                    <a:p>
                      <a:r>
                        <a:rPr lang="en-US" sz="1800" b="0" i="0" u="none" strike="noStrike" kern="1200" baseline="0" dirty="0" smtClean="0">
                          <a:solidFill>
                            <a:srgbClr val="000000"/>
                          </a:solidFill>
                          <a:latin typeface="Arial"/>
                          <a:ea typeface="+mn-ea"/>
                          <a:cs typeface="Arial"/>
                        </a:rPr>
                        <a:t>of equality</a:t>
                      </a:r>
                      <a:endParaRPr lang="en-US" sz="1800" dirty="0">
                        <a:solidFill>
                          <a:srgbClr val="000000"/>
                        </a:solidFill>
                        <a:latin typeface="Arial"/>
                        <a:cs typeface="Arial"/>
                      </a:endParaRPr>
                    </a:p>
                  </a:txBody>
                  <a:tcPr marL="91427" marR="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800" b="0" i="0" u="none" strike="noStrike" kern="1200" baseline="0" dirty="0" smtClean="0">
                          <a:solidFill>
                            <a:srgbClr val="000000"/>
                          </a:solidFill>
                          <a:latin typeface="Arial"/>
                          <a:ea typeface="+mn-ea"/>
                          <a:cs typeface="Arial"/>
                        </a:rPr>
                        <a:t>If </a:t>
                      </a:r>
                      <a:r>
                        <a:rPr lang="en-US" sz="1800" b="0" i="1" u="none" strike="noStrike" kern="1200" baseline="0" dirty="0" smtClean="0">
                          <a:solidFill>
                            <a:srgbClr val="000000"/>
                          </a:solidFill>
                          <a:latin typeface="Arial"/>
                          <a:ea typeface="+mn-ea"/>
                          <a:cs typeface="Arial"/>
                        </a:rPr>
                        <a:t>a </a:t>
                      </a:r>
                      <a:r>
                        <a:rPr lang="en-US" sz="1800" b="0" i="0" u="none" strike="noStrike" kern="1200" baseline="0" dirty="0" smtClean="0">
                          <a:solidFill>
                            <a:srgbClr val="000000"/>
                          </a:solidFill>
                          <a:latin typeface="Arial"/>
                          <a:ea typeface="+mn-ea"/>
                          <a:cs typeface="Arial"/>
                        </a:rPr>
                        <a:t>= </a:t>
                      </a:r>
                      <a:r>
                        <a:rPr lang="en-US" sz="1800" b="0" i="1" u="none" strike="noStrike" kern="1200" baseline="0" dirty="0" smtClean="0">
                          <a:solidFill>
                            <a:srgbClr val="000000"/>
                          </a:solidFill>
                          <a:latin typeface="Arial"/>
                          <a:ea typeface="+mn-ea"/>
                          <a:cs typeface="Arial"/>
                        </a:rPr>
                        <a:t>b </a:t>
                      </a:r>
                      <a:r>
                        <a:rPr lang="en-US" sz="1800" b="0" i="0" u="none" strike="noStrike" kern="1200" baseline="0" dirty="0" smtClean="0">
                          <a:solidFill>
                            <a:srgbClr val="000000"/>
                          </a:solidFill>
                          <a:latin typeface="Arial"/>
                          <a:ea typeface="+mn-ea"/>
                          <a:cs typeface="Arial"/>
                        </a:rPr>
                        <a:t>and </a:t>
                      </a:r>
                    </a:p>
                    <a:p>
                      <a:r>
                        <a:rPr lang="en-US" sz="1800" b="0" i="1" u="none" strike="noStrike" kern="1200" baseline="0" dirty="0" smtClean="0">
                          <a:solidFill>
                            <a:srgbClr val="000000"/>
                          </a:solidFill>
                          <a:latin typeface="Arial"/>
                          <a:ea typeface="+mn-ea"/>
                          <a:cs typeface="Arial"/>
                        </a:rPr>
                        <a:t>c </a:t>
                      </a:r>
                      <a:r>
                        <a:rPr lang="en-US" sz="1800" b="0" i="0" u="none" strike="noStrike" kern="1200" baseline="0" dirty="0" smtClean="0">
                          <a:solidFill>
                            <a:srgbClr val="000000"/>
                          </a:solidFill>
                          <a:latin typeface="Arial"/>
                          <a:ea typeface="+mn-ea"/>
                          <a:cs typeface="Arial"/>
                        </a:rPr>
                        <a:t>≠ 0, then </a:t>
                      </a:r>
                    </a:p>
                    <a:p>
                      <a:r>
                        <a:rPr lang="en-US" sz="1800" b="0" i="1" u="none" strike="noStrike" kern="1200" baseline="0" dirty="0" smtClean="0">
                          <a:solidFill>
                            <a:srgbClr val="000000"/>
                          </a:solidFill>
                          <a:latin typeface="Arial"/>
                          <a:ea typeface="+mn-ea"/>
                          <a:cs typeface="Arial"/>
                        </a:rPr>
                        <a:t>a </a:t>
                      </a:r>
                      <a:r>
                        <a:rPr lang="en-US" sz="1800" b="0" i="0" u="none" strike="noStrike" kern="1200" baseline="0" dirty="0" smtClean="0">
                          <a:solidFill>
                            <a:srgbClr val="000000"/>
                          </a:solidFill>
                          <a:latin typeface="Arial"/>
                          <a:ea typeface="+mn-ea"/>
                          <a:cs typeface="Arial"/>
                        </a:rPr>
                        <a:t>÷ </a:t>
                      </a:r>
                      <a:r>
                        <a:rPr lang="en-US" sz="1800" b="0" i="1" u="none" strike="noStrike" kern="1200" baseline="0" dirty="0" smtClean="0">
                          <a:solidFill>
                            <a:srgbClr val="000000"/>
                          </a:solidFill>
                          <a:latin typeface="Arial"/>
                          <a:ea typeface="+mn-ea"/>
                          <a:cs typeface="Arial"/>
                        </a:rPr>
                        <a:t>c </a:t>
                      </a:r>
                      <a:r>
                        <a:rPr lang="en-US" sz="1800" b="0" i="0" u="none" strike="noStrike" kern="1200" baseline="0" dirty="0" smtClean="0">
                          <a:solidFill>
                            <a:srgbClr val="000000"/>
                          </a:solidFill>
                          <a:latin typeface="Arial"/>
                          <a:ea typeface="+mn-ea"/>
                          <a:cs typeface="Arial"/>
                        </a:rPr>
                        <a:t>= </a:t>
                      </a:r>
                      <a:r>
                        <a:rPr lang="en-US" sz="1800" b="0" i="1" u="none" strike="noStrike" kern="1200" baseline="0" dirty="0" smtClean="0">
                          <a:solidFill>
                            <a:srgbClr val="000000"/>
                          </a:solidFill>
                          <a:latin typeface="Arial"/>
                          <a:ea typeface="+mn-ea"/>
                          <a:cs typeface="Arial"/>
                        </a:rPr>
                        <a:t>b </a:t>
                      </a:r>
                      <a:r>
                        <a:rPr lang="en-US" sz="1800" b="0" i="0" u="none" strike="noStrike" kern="1200" baseline="0" dirty="0" smtClean="0">
                          <a:solidFill>
                            <a:srgbClr val="000000"/>
                          </a:solidFill>
                          <a:latin typeface="Arial"/>
                          <a:ea typeface="+mn-ea"/>
                          <a:cs typeface="Arial"/>
                        </a:rPr>
                        <a:t>÷ </a:t>
                      </a:r>
                      <a:r>
                        <a:rPr lang="en-US" sz="1800" b="0" i="1" u="none" strike="noStrike" kern="1200" baseline="0" dirty="0" smtClean="0">
                          <a:solidFill>
                            <a:srgbClr val="000000"/>
                          </a:solidFill>
                          <a:latin typeface="Arial"/>
                          <a:ea typeface="+mn-ea"/>
                          <a:cs typeface="Arial"/>
                        </a:rPr>
                        <a:t>c</a:t>
                      </a:r>
                      <a:r>
                        <a:rPr lang="en-US" sz="1800" b="0" i="0" u="none" strike="noStrike" kern="1200" baseline="0" dirty="0" smtClean="0">
                          <a:solidFill>
                            <a:srgbClr val="000000"/>
                          </a:solidFill>
                          <a:latin typeface="Arial"/>
                          <a:ea typeface="+mn-ea"/>
                          <a:cs typeface="Arial"/>
                        </a:rPr>
                        <a:t>.</a:t>
                      </a:r>
                      <a:endParaRPr lang="en-US" sz="1800" dirty="0">
                        <a:solidFill>
                          <a:srgbClr val="000000"/>
                        </a:solidFill>
                        <a:latin typeface="Arial"/>
                        <a:cs typeface="Arial"/>
                      </a:endParaRPr>
                    </a:p>
                  </a:txBody>
                  <a:tcPr marL="91427" marR="91427"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r>
                        <a:rPr lang="en-US" sz="1800" b="0" i="0" u="none" strike="noStrike" kern="1200" baseline="0" dirty="0" smtClean="0">
                          <a:solidFill>
                            <a:srgbClr val="000000"/>
                          </a:solidFill>
                          <a:latin typeface="Arial"/>
                          <a:ea typeface="+mn-ea"/>
                          <a:cs typeface="Arial"/>
                        </a:rPr>
                        <a:t>Dividing both sides of the equation by</a:t>
                      </a:r>
                    </a:p>
                    <a:p>
                      <a:r>
                        <a:rPr lang="en-US" sz="1800" b="0" i="0" u="none" strike="noStrike" kern="1200" baseline="0" dirty="0" smtClean="0">
                          <a:solidFill>
                            <a:srgbClr val="000000"/>
                          </a:solidFill>
                          <a:latin typeface="Arial"/>
                          <a:ea typeface="+mn-ea"/>
                          <a:cs typeface="Arial"/>
                        </a:rPr>
                        <a:t>the same number, other than 0, does not change the equality of the equation.</a:t>
                      </a:r>
                      <a:endParaRPr lang="en-US" sz="1800" spc="0" dirty="0">
                        <a:solidFill>
                          <a:srgbClr val="000000"/>
                        </a:solidFill>
                        <a:latin typeface="Arial"/>
                        <a:cs typeface="Arial"/>
                      </a:endParaRPr>
                    </a:p>
                  </a:txBody>
                  <a:tcPr marL="91427" marR="91427"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50" y="641350"/>
            <a:ext cx="7854950" cy="4997450"/>
          </a:xfrm>
        </p:spPr>
        <p:txBody>
          <a:bodyPr/>
          <a:lstStyle/>
          <a:p>
            <a:pPr algn="l" eaLnBrk="1" hangingPunct="1"/>
            <a:r>
              <a:rPr lang="en-US" sz="2800" b="1" dirty="0">
                <a:cs typeface="MS PGothic" charset="0"/>
              </a:rPr>
              <a:t>Key Concepts, </a:t>
            </a:r>
            <a:r>
              <a:rPr lang="en-US" sz="2800" b="1" i="1" dirty="0">
                <a:cs typeface="MS PGothic" charset="0"/>
              </a:rPr>
              <a:t>continued</a:t>
            </a:r>
          </a:p>
          <a:p>
            <a:pPr eaLnBrk="1" hangingPunct="1">
              <a:lnSpc>
                <a:spcPct val="150000"/>
              </a:lnSpc>
            </a:pPr>
            <a:r>
              <a:rPr lang="en-US" sz="2000" b="1" dirty="0">
                <a:cs typeface="MS PGothic" charset="0"/>
              </a:rPr>
              <a:t>Properties of Equality, </a:t>
            </a:r>
            <a:r>
              <a:rPr lang="en-US" sz="2000" b="1" i="1" dirty="0">
                <a:cs typeface="MS PGothic" charset="0"/>
              </a:rPr>
              <a:t>continued</a:t>
            </a:r>
          </a:p>
          <a:p>
            <a:pPr eaLnBrk="1" hangingPunct="1">
              <a:lnSpc>
                <a:spcPct val="150000"/>
              </a:lnSpc>
            </a:pPr>
            <a:endParaRPr lang="en-US" sz="2000" b="1" i="1" dirty="0">
              <a:cs typeface="MS PGothic" charset="0"/>
            </a:endParaRPr>
          </a:p>
          <a:p>
            <a:pPr eaLnBrk="1" hangingPunct="1">
              <a:lnSpc>
                <a:spcPct val="150000"/>
              </a:lnSpc>
            </a:pPr>
            <a:endParaRPr lang="en-US" sz="2000" b="1" i="1" dirty="0">
              <a:cs typeface="MS PGothic" charset="0"/>
            </a:endParaRPr>
          </a:p>
          <a:p>
            <a:pPr eaLnBrk="1" hangingPunct="1">
              <a:lnSpc>
                <a:spcPct val="150000"/>
              </a:lnSpc>
            </a:pPr>
            <a:endParaRPr lang="en-US" sz="2000" b="1" i="1" dirty="0">
              <a:cs typeface="MS PGothic" charset="0"/>
            </a:endParaRPr>
          </a:p>
          <a:p>
            <a:pPr eaLnBrk="1" hangingPunct="1">
              <a:lnSpc>
                <a:spcPct val="150000"/>
              </a:lnSpc>
            </a:pPr>
            <a:endParaRPr lang="en-US" sz="2000" b="1" i="1" dirty="0">
              <a:cs typeface="MS PGothic" charset="0"/>
            </a:endParaRPr>
          </a:p>
          <a:p>
            <a:pPr algn="l" eaLnBrk="1" hangingPunct="1"/>
            <a:endParaRPr lang="en-US" dirty="0">
              <a:cs typeface="MS PGothic" charset="0"/>
            </a:endParaRPr>
          </a:p>
          <a:p>
            <a:pPr algn="l" eaLnBrk="1" hangingPunct="1"/>
            <a:endParaRPr lang="en-US" sz="3600" b="1" dirty="0">
              <a:cs typeface="MS PGothic" charset="0"/>
            </a:endParaRPr>
          </a:p>
          <a:p>
            <a:endParaRPr lang="en-US" dirty="0"/>
          </a:p>
        </p:txBody>
      </p:sp>
      <p:sp>
        <p:nvSpPr>
          <p:cNvPr id="20482" name="Text Placeholder 2"/>
          <p:cNvSpPr>
            <a:spLocks noGrp="1"/>
          </p:cNvSpPr>
          <p:nvPr>
            <p:ph type="body" sz="quarter" idx="10"/>
          </p:nvPr>
        </p:nvSpPr>
        <p:spPr>
          <a:xfrm>
            <a:off x="1016000" y="6243638"/>
            <a:ext cx="5530850" cy="265112"/>
          </a:xfrm>
        </p:spPr>
        <p:txBody>
          <a:bodyPr/>
          <a:lstStyle/>
          <a:p>
            <a:pPr>
              <a:spcBef>
                <a:spcPct val="0"/>
              </a:spcBef>
            </a:pPr>
            <a:r>
              <a:rPr lang="en-US" dirty="0">
                <a:cs typeface="MS PGothic" charset="0"/>
              </a:rPr>
              <a:t>2.1.1: </a:t>
            </a:r>
            <a:r>
              <a:rPr lang="en-US" dirty="0"/>
              <a:t>Properties of Equality</a:t>
            </a:r>
            <a:endParaRPr lang="en-US" dirty="0">
              <a:cs typeface="MS PGothic" charset="0"/>
            </a:endParaRPr>
          </a:p>
          <a:p>
            <a:pPr>
              <a:spcBef>
                <a:spcPct val="0"/>
              </a:spcBef>
            </a:pPr>
            <a:endParaRPr lang="en-US" dirty="0"/>
          </a:p>
        </p:txBody>
      </p:sp>
      <p:sp>
        <p:nvSpPr>
          <p:cNvPr id="20483"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18B3ED13-BA5B-574D-87A9-CC36AD344633}" type="slidenum">
              <a:rPr lang="en-US" sz="1800">
                <a:solidFill>
                  <a:srgbClr val="000000"/>
                </a:solidFill>
                <a:latin typeface="Arial"/>
                <a:cs typeface="Arial"/>
              </a:rPr>
              <a:pPr eaLnBrk="1" hangingPunct="1"/>
              <a:t>5</a:t>
            </a:fld>
            <a:endParaRPr lang="en-US" sz="1800" dirty="0">
              <a:solidFill>
                <a:srgbClr val="000000"/>
              </a:solidFill>
              <a:latin typeface="Arial"/>
              <a:cs typeface="Arial"/>
            </a:endParaRPr>
          </a:p>
        </p:txBody>
      </p:sp>
      <p:graphicFrame>
        <p:nvGraphicFramePr>
          <p:cNvPr id="5" name="Table 4"/>
          <p:cNvGraphicFramePr>
            <a:graphicFrameLocks noGrp="1"/>
          </p:cNvGraphicFramePr>
          <p:nvPr>
            <p:extLst>
              <p:ext uri="{D42A27DB-BD31-4B8C-83A1-F6EECF244321}">
                <p14:modId xmlns:p14="http://schemas.microsoft.com/office/powerpoint/2010/main" val="700147981"/>
              </p:ext>
            </p:extLst>
          </p:nvPr>
        </p:nvGraphicFramePr>
        <p:xfrm>
          <a:off x="641350" y="1708150"/>
          <a:ext cx="7854950" cy="2194263"/>
        </p:xfrm>
        <a:graphic>
          <a:graphicData uri="http://schemas.openxmlformats.org/drawingml/2006/table">
            <a:tbl>
              <a:tblPr firstCol="1" lastRow="1">
                <a:tableStyleId>{5C22544A-7EE6-4342-B048-85BDC9FD1C3A}</a:tableStyleId>
              </a:tblPr>
              <a:tblGrid>
                <a:gridCol w="2067984"/>
                <a:gridCol w="1770302"/>
                <a:gridCol w="4016664"/>
              </a:tblGrid>
              <a:tr h="457014">
                <a:tc>
                  <a:txBody>
                    <a:bodyPr/>
                    <a:lstStyle/>
                    <a:p>
                      <a:pPr algn="ctr"/>
                      <a:r>
                        <a:rPr lang="en-US" sz="2200" dirty="0" smtClean="0">
                          <a:solidFill>
                            <a:srgbClr val="000000"/>
                          </a:solidFill>
                          <a:latin typeface="Arial"/>
                          <a:cs typeface="Arial"/>
                        </a:rPr>
                        <a:t>Property</a:t>
                      </a:r>
                      <a:endParaRPr lang="en-US" sz="2200" dirty="0">
                        <a:solidFill>
                          <a:srgbClr val="000000"/>
                        </a:solidFill>
                        <a:latin typeface="Arial"/>
                        <a:cs typeface="Arial"/>
                      </a:endParaRPr>
                    </a:p>
                  </a:txBody>
                  <a:tcPr marL="91427" marR="91427" marT="45665" marB="45665"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2200" b="1" dirty="0" smtClean="0">
                          <a:latin typeface="Arial"/>
                          <a:cs typeface="Arial"/>
                        </a:rPr>
                        <a:t>In symbols</a:t>
                      </a:r>
                      <a:endParaRPr lang="en-US" sz="2200" b="1" dirty="0">
                        <a:latin typeface="Arial"/>
                        <a:cs typeface="Arial"/>
                      </a:endParaRPr>
                    </a:p>
                  </a:txBody>
                  <a:tcPr marL="91427" marR="91427" marT="45665" marB="45665"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2200" b="1" dirty="0" smtClean="0">
                          <a:latin typeface="Arial"/>
                          <a:cs typeface="Arial"/>
                        </a:rPr>
                        <a:t>In words</a:t>
                      </a:r>
                      <a:endParaRPr lang="en-US" sz="2200" b="1" dirty="0">
                        <a:latin typeface="Arial"/>
                        <a:cs typeface="Arial"/>
                      </a:endParaRPr>
                    </a:p>
                  </a:txBody>
                  <a:tcPr marL="91427" marR="91427" marT="45665" marB="45665"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1736911">
                <a:tc>
                  <a:txBody>
                    <a:bodyPr/>
                    <a:lstStyle/>
                    <a:p>
                      <a:r>
                        <a:rPr lang="en-US" sz="1800" b="0" i="0" u="none" strike="noStrike" kern="1200" baseline="0" dirty="0" smtClean="0">
                          <a:solidFill>
                            <a:srgbClr val="000000"/>
                          </a:solidFill>
                          <a:latin typeface="Arial"/>
                          <a:ea typeface="+mn-ea"/>
                          <a:cs typeface="Arial"/>
                        </a:rPr>
                        <a:t>Substitution</a:t>
                      </a:r>
                    </a:p>
                    <a:p>
                      <a:r>
                        <a:rPr lang="en-US" sz="1800" b="0" i="0" u="none" strike="noStrike" kern="1200" baseline="0" dirty="0" smtClean="0">
                          <a:solidFill>
                            <a:srgbClr val="000000"/>
                          </a:solidFill>
                          <a:latin typeface="Arial"/>
                          <a:ea typeface="+mn-ea"/>
                          <a:cs typeface="Arial"/>
                        </a:rPr>
                        <a:t>property of equality</a:t>
                      </a:r>
                      <a:endParaRPr lang="en-US" sz="1800" dirty="0">
                        <a:solidFill>
                          <a:srgbClr val="000000"/>
                        </a:solidFill>
                        <a:latin typeface="Arial"/>
                        <a:cs typeface="Arial"/>
                      </a:endParaRPr>
                    </a:p>
                  </a:txBody>
                  <a:tcPr marL="91427" marR="0" marT="45665" marB="45665"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800" b="0" i="0" u="none" strike="noStrike" kern="1200" baseline="0" dirty="0" smtClean="0">
                          <a:solidFill>
                            <a:srgbClr val="000000"/>
                          </a:solidFill>
                          <a:latin typeface="Arial"/>
                          <a:ea typeface="+mn-ea"/>
                          <a:cs typeface="Arial"/>
                        </a:rPr>
                        <a:t>If </a:t>
                      </a:r>
                      <a:r>
                        <a:rPr lang="en-US" sz="1800" b="0" i="1" u="none" strike="noStrike" kern="1200" baseline="0" dirty="0" smtClean="0">
                          <a:solidFill>
                            <a:srgbClr val="000000"/>
                          </a:solidFill>
                          <a:latin typeface="Arial"/>
                          <a:ea typeface="+mn-ea"/>
                          <a:cs typeface="Arial"/>
                        </a:rPr>
                        <a:t>a </a:t>
                      </a:r>
                      <a:r>
                        <a:rPr lang="en-US" sz="1800" b="0" i="0" u="none" strike="noStrike" kern="1200" baseline="0" dirty="0" smtClean="0">
                          <a:solidFill>
                            <a:srgbClr val="000000"/>
                          </a:solidFill>
                          <a:latin typeface="Arial"/>
                          <a:ea typeface="+mn-ea"/>
                          <a:cs typeface="Arial"/>
                        </a:rPr>
                        <a:t>= </a:t>
                      </a:r>
                      <a:r>
                        <a:rPr lang="en-US" sz="1800" b="0" i="1" u="none" strike="noStrike" kern="1200" baseline="0" dirty="0" smtClean="0">
                          <a:solidFill>
                            <a:srgbClr val="000000"/>
                          </a:solidFill>
                          <a:latin typeface="Arial"/>
                          <a:ea typeface="+mn-ea"/>
                          <a:cs typeface="Arial"/>
                        </a:rPr>
                        <a:t>b</a:t>
                      </a:r>
                      <a:r>
                        <a:rPr lang="en-US" sz="1800" b="0" i="0" u="none" strike="noStrike" kern="1200" baseline="0" dirty="0" smtClean="0">
                          <a:solidFill>
                            <a:srgbClr val="000000"/>
                          </a:solidFill>
                          <a:latin typeface="Arial"/>
                          <a:ea typeface="+mn-ea"/>
                          <a:cs typeface="Arial"/>
                        </a:rPr>
                        <a:t>, then </a:t>
                      </a:r>
                      <a:r>
                        <a:rPr lang="en-US" sz="1800" b="0" i="1" u="none" strike="noStrike" kern="1200" baseline="0" dirty="0" smtClean="0">
                          <a:solidFill>
                            <a:srgbClr val="000000"/>
                          </a:solidFill>
                          <a:latin typeface="Arial"/>
                          <a:ea typeface="+mn-ea"/>
                          <a:cs typeface="Arial"/>
                        </a:rPr>
                        <a:t>b </a:t>
                      </a:r>
                      <a:r>
                        <a:rPr lang="en-US" sz="1800" b="0" i="0" u="none" strike="noStrike" kern="1200" baseline="0" dirty="0" smtClean="0">
                          <a:solidFill>
                            <a:srgbClr val="000000"/>
                          </a:solidFill>
                          <a:latin typeface="Arial"/>
                          <a:ea typeface="+mn-ea"/>
                          <a:cs typeface="Arial"/>
                        </a:rPr>
                        <a:t>may be</a:t>
                      </a:r>
                    </a:p>
                    <a:p>
                      <a:r>
                        <a:rPr lang="en-US" sz="1800" b="0" i="0" u="none" strike="noStrike" kern="1200" baseline="0" dirty="0" smtClean="0">
                          <a:solidFill>
                            <a:srgbClr val="000000"/>
                          </a:solidFill>
                          <a:latin typeface="Arial"/>
                          <a:ea typeface="+mn-ea"/>
                          <a:cs typeface="Arial"/>
                        </a:rPr>
                        <a:t>substituted for </a:t>
                      </a:r>
                      <a:r>
                        <a:rPr lang="en-US" sz="1800" b="0" i="1" u="none" strike="noStrike" kern="1200" baseline="0" dirty="0" smtClean="0">
                          <a:solidFill>
                            <a:srgbClr val="000000"/>
                          </a:solidFill>
                          <a:latin typeface="Arial"/>
                          <a:ea typeface="+mn-ea"/>
                          <a:cs typeface="Arial"/>
                        </a:rPr>
                        <a:t>a </a:t>
                      </a:r>
                      <a:r>
                        <a:rPr lang="en-US" sz="1800" b="0" i="0" u="none" strike="noStrike" kern="1200" baseline="0" dirty="0" smtClean="0">
                          <a:solidFill>
                            <a:srgbClr val="000000"/>
                          </a:solidFill>
                          <a:latin typeface="Arial"/>
                          <a:ea typeface="+mn-ea"/>
                          <a:cs typeface="Arial"/>
                        </a:rPr>
                        <a:t>in any</a:t>
                      </a:r>
                    </a:p>
                    <a:p>
                      <a:r>
                        <a:rPr lang="en-US" sz="1800" b="0" i="0" u="none" strike="noStrike" kern="1200" baseline="0" dirty="0" smtClean="0">
                          <a:solidFill>
                            <a:srgbClr val="000000"/>
                          </a:solidFill>
                          <a:latin typeface="Arial"/>
                          <a:ea typeface="+mn-ea"/>
                          <a:cs typeface="Arial"/>
                        </a:rPr>
                        <a:t>expression containing </a:t>
                      </a:r>
                      <a:r>
                        <a:rPr lang="en-US" sz="1800" b="0" i="1" u="none" strike="noStrike" kern="1200" baseline="0" dirty="0" smtClean="0">
                          <a:solidFill>
                            <a:srgbClr val="000000"/>
                          </a:solidFill>
                          <a:latin typeface="Arial"/>
                          <a:ea typeface="+mn-ea"/>
                          <a:cs typeface="Arial"/>
                        </a:rPr>
                        <a:t>a</a:t>
                      </a:r>
                      <a:r>
                        <a:rPr lang="en-US" sz="1800" b="0" i="0" u="none" strike="noStrike" kern="1200" baseline="0" dirty="0" smtClean="0">
                          <a:solidFill>
                            <a:srgbClr val="000000"/>
                          </a:solidFill>
                          <a:latin typeface="Arial"/>
                          <a:ea typeface="+mn-ea"/>
                          <a:cs typeface="Arial"/>
                        </a:rPr>
                        <a:t>.</a:t>
                      </a:r>
                      <a:endParaRPr lang="en-US" sz="1800" dirty="0">
                        <a:solidFill>
                          <a:srgbClr val="000000"/>
                        </a:solidFill>
                        <a:latin typeface="Arial"/>
                        <a:cs typeface="Arial"/>
                      </a:endParaRPr>
                    </a:p>
                  </a:txBody>
                  <a:tcPr marL="91427" marR="91427" marT="45665" marB="45665"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r>
                        <a:rPr lang="en-US" sz="1800" b="0" i="0" u="none" strike="noStrike" kern="1200" baseline="0" dirty="0" smtClean="0">
                          <a:solidFill>
                            <a:srgbClr val="000000"/>
                          </a:solidFill>
                          <a:latin typeface="Arial"/>
                          <a:ea typeface="+mn-ea"/>
                          <a:cs typeface="Arial"/>
                        </a:rPr>
                        <a:t>If two numbers are equal, then</a:t>
                      </a:r>
                    </a:p>
                    <a:p>
                      <a:r>
                        <a:rPr lang="en-US" sz="1800" b="0" i="0" u="none" strike="noStrike" kern="1200" baseline="0" dirty="0" smtClean="0">
                          <a:solidFill>
                            <a:srgbClr val="000000"/>
                          </a:solidFill>
                          <a:latin typeface="Arial"/>
                          <a:ea typeface="+mn-ea"/>
                          <a:cs typeface="Arial"/>
                        </a:rPr>
                        <a:t>substituting one in for another does not change the equality of the equation.</a:t>
                      </a:r>
                      <a:endParaRPr lang="en-US" sz="1800" dirty="0">
                        <a:solidFill>
                          <a:srgbClr val="000000"/>
                        </a:solidFill>
                        <a:latin typeface="Arial"/>
                        <a:cs typeface="Arial"/>
                      </a:endParaRPr>
                    </a:p>
                  </a:txBody>
                  <a:tcPr marL="91427" marR="91427" marT="45665" marB="45665"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a:lstStyle/>
          <a:p>
            <a:pPr algn="l" eaLnBrk="1" hangingPunct="1">
              <a:defRPr/>
            </a:pPr>
            <a:r>
              <a:rPr lang="en-US" sz="2800" b="1" dirty="0">
                <a:ea typeface="MS PGothic" charset="0"/>
                <a:cs typeface="MS PGothic" charset="0"/>
              </a:rPr>
              <a:t>Key Concepts, </a:t>
            </a:r>
            <a:r>
              <a:rPr lang="en-US" sz="2800" b="1" i="1" dirty="0">
                <a:ea typeface="MS PGothic" charset="0"/>
                <a:cs typeface="MS PGothic" charset="0"/>
              </a:rPr>
              <a:t>continued</a:t>
            </a:r>
          </a:p>
          <a:p>
            <a:pPr marL="342900" indent="-342900" algn="l" eaLnBrk="1" hangingPunct="1">
              <a:spcBef>
                <a:spcPts val="1776"/>
              </a:spcBef>
              <a:spcAft>
                <a:spcPts val="600"/>
              </a:spcAft>
              <a:buFont typeface="Arial"/>
              <a:buChar char="•"/>
              <a:defRPr/>
            </a:pPr>
            <a:r>
              <a:rPr lang="en-US" dirty="0" smtClean="0"/>
              <a:t>You </a:t>
            </a:r>
            <a:r>
              <a:rPr lang="en-US" dirty="0"/>
              <a:t>may remember </a:t>
            </a:r>
            <a:r>
              <a:rPr lang="en-US" dirty="0" smtClean="0"/>
              <a:t>from other classes the </a:t>
            </a:r>
            <a:r>
              <a:rPr lang="en-US" dirty="0"/>
              <a:t>properties of operations that explain the effect that the operations of addition, subtraction, multiplication, and division have on equations. The following table describes some of those properties</a:t>
            </a:r>
            <a:r>
              <a:rPr lang="en-US" dirty="0" smtClean="0"/>
              <a:t>.</a:t>
            </a:r>
            <a:endParaRPr lang="en-US" b="1" i="1" dirty="0">
              <a:ea typeface="MS PGothic" charset="0"/>
              <a:cs typeface="MS PGothic" charset="0"/>
            </a:endParaRPr>
          </a:p>
          <a:p>
            <a:pPr algn="l" eaLnBrk="1" hangingPunct="1">
              <a:defRPr/>
            </a:pPr>
            <a:endParaRPr lang="en-US" dirty="0">
              <a:ea typeface="MS PGothic" charset="0"/>
              <a:cs typeface="MS PGothic" charset="0"/>
            </a:endParaRPr>
          </a:p>
          <a:p>
            <a:pPr algn="l" eaLnBrk="1" hangingPunct="1">
              <a:defRPr/>
            </a:pPr>
            <a:endParaRPr lang="en-US" sz="3600" b="1" dirty="0">
              <a:ea typeface="MS PGothic" charset="0"/>
              <a:cs typeface="MS PGothic" charset="0"/>
            </a:endParaRPr>
          </a:p>
          <a:p>
            <a:pPr>
              <a:defRPr/>
            </a:pPr>
            <a:endParaRPr lang="en-US" dirty="0"/>
          </a:p>
        </p:txBody>
      </p:sp>
      <p:sp>
        <p:nvSpPr>
          <p:cNvPr id="21506" name="Text Placeholder 2"/>
          <p:cNvSpPr>
            <a:spLocks noGrp="1"/>
          </p:cNvSpPr>
          <p:nvPr>
            <p:ph type="body" sz="quarter" idx="10"/>
          </p:nvPr>
        </p:nvSpPr>
        <p:spPr>
          <a:xfrm>
            <a:off x="1016000" y="6243638"/>
            <a:ext cx="5530850" cy="265112"/>
          </a:xfrm>
        </p:spPr>
        <p:txBody>
          <a:bodyPr/>
          <a:lstStyle/>
          <a:p>
            <a:pPr>
              <a:spcBef>
                <a:spcPct val="0"/>
              </a:spcBef>
            </a:pPr>
            <a:r>
              <a:rPr lang="en-US" dirty="0">
                <a:cs typeface="MS PGothic" charset="0"/>
              </a:rPr>
              <a:t>2.1.1: </a:t>
            </a:r>
            <a:r>
              <a:rPr lang="en-US" dirty="0"/>
              <a:t>Properties of Equality</a:t>
            </a:r>
            <a:endParaRPr lang="en-US" dirty="0">
              <a:cs typeface="MS PGothic" charset="0"/>
            </a:endParaRPr>
          </a:p>
          <a:p>
            <a:pPr>
              <a:spcBef>
                <a:spcPct val="0"/>
              </a:spcBef>
            </a:pPr>
            <a:endParaRPr lang="en-US" dirty="0"/>
          </a:p>
        </p:txBody>
      </p:sp>
      <p:sp>
        <p:nvSpPr>
          <p:cNvPr id="21507"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B3592FC2-3C86-AE46-AEB9-9DF35FE2C1C9}" type="slidenum">
              <a:rPr lang="en-US" sz="1800">
                <a:solidFill>
                  <a:srgbClr val="000000"/>
                </a:solidFill>
                <a:latin typeface="Arial"/>
                <a:cs typeface="Arial"/>
              </a:rPr>
              <a:pPr eaLnBrk="1" hangingPunct="1"/>
              <a:t>6</a:t>
            </a:fld>
            <a:endParaRPr lang="en-US" sz="1800" dirty="0">
              <a:solidFill>
                <a:srgbClr val="000000"/>
              </a:solidFill>
              <a:latin typeface="Arial"/>
              <a:cs typeface="Arial"/>
            </a:endParaRP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ubtitle 1"/>
          <p:cNvSpPr>
            <a:spLocks noGrp="1"/>
          </p:cNvSpPr>
          <p:nvPr>
            <p:ph type="subTitle" idx="1"/>
          </p:nvPr>
        </p:nvSpPr>
        <p:spPr>
          <a:xfrm>
            <a:off x="641350" y="641350"/>
            <a:ext cx="7854950" cy="4997450"/>
          </a:xfrm>
        </p:spPr>
        <p:txBody>
          <a:bodyPr/>
          <a:lstStyle/>
          <a:p>
            <a:pPr algn="l"/>
            <a:r>
              <a:rPr lang="en-US" sz="2800" b="1" dirty="0">
                <a:cs typeface="MS PGothic" charset="0"/>
              </a:rPr>
              <a:t>Key Concepts, </a:t>
            </a:r>
            <a:r>
              <a:rPr lang="en-US" sz="2800" b="1" i="1" dirty="0">
                <a:cs typeface="MS PGothic" charset="0"/>
              </a:rPr>
              <a:t>continued</a:t>
            </a:r>
          </a:p>
          <a:p>
            <a:r>
              <a:rPr lang="en-US" sz="2000" b="1" dirty="0">
                <a:cs typeface="MS PGothic" charset="0"/>
              </a:rPr>
              <a:t>Properties of Operations</a:t>
            </a:r>
            <a:endParaRPr lang="en-US" sz="2000" b="1" i="1" dirty="0">
              <a:cs typeface="MS PGothic" charset="0"/>
            </a:endParaRPr>
          </a:p>
          <a:p>
            <a:endParaRPr lang="en-US" dirty="0"/>
          </a:p>
        </p:txBody>
      </p:sp>
      <p:sp>
        <p:nvSpPr>
          <p:cNvPr id="22530" name="Text Placeholder 2"/>
          <p:cNvSpPr>
            <a:spLocks noGrp="1"/>
          </p:cNvSpPr>
          <p:nvPr>
            <p:ph type="body" sz="quarter" idx="10"/>
          </p:nvPr>
        </p:nvSpPr>
        <p:spPr>
          <a:xfrm>
            <a:off x="1016000" y="6243638"/>
            <a:ext cx="5530850" cy="265112"/>
          </a:xfrm>
        </p:spPr>
        <p:txBody>
          <a:bodyPr/>
          <a:lstStyle/>
          <a:p>
            <a:pPr>
              <a:spcBef>
                <a:spcPct val="0"/>
              </a:spcBef>
            </a:pPr>
            <a:r>
              <a:rPr lang="en-US" dirty="0">
                <a:cs typeface="MS PGothic" charset="0"/>
              </a:rPr>
              <a:t>2.1.1: </a:t>
            </a:r>
            <a:r>
              <a:rPr lang="en-US" dirty="0"/>
              <a:t>Properties of Equality</a:t>
            </a:r>
            <a:endParaRPr lang="en-US" dirty="0">
              <a:cs typeface="MS PGothic" charset="0"/>
            </a:endParaRPr>
          </a:p>
          <a:p>
            <a:pPr>
              <a:spcBef>
                <a:spcPct val="0"/>
              </a:spcBef>
            </a:pPr>
            <a:endParaRPr lang="en-US" dirty="0"/>
          </a:p>
        </p:txBody>
      </p:sp>
      <p:sp>
        <p:nvSpPr>
          <p:cNvPr id="22531"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3B0739F6-C51B-3441-AD83-7A3033740C41}" type="slidenum">
              <a:rPr lang="en-US" sz="1800">
                <a:solidFill>
                  <a:srgbClr val="000000"/>
                </a:solidFill>
                <a:latin typeface="Arial"/>
                <a:cs typeface="Arial"/>
              </a:rPr>
              <a:pPr eaLnBrk="1" hangingPunct="1"/>
              <a:t>7</a:t>
            </a:fld>
            <a:endParaRPr lang="en-US" sz="1800" dirty="0">
              <a:solidFill>
                <a:srgbClr val="000000"/>
              </a:solidFill>
              <a:latin typeface="Arial"/>
              <a:cs typeface="Arial"/>
            </a:endParaRPr>
          </a:p>
        </p:txBody>
      </p:sp>
      <p:graphicFrame>
        <p:nvGraphicFramePr>
          <p:cNvPr id="5" name="Table 4"/>
          <p:cNvGraphicFramePr>
            <a:graphicFrameLocks noGrp="1"/>
          </p:cNvGraphicFramePr>
          <p:nvPr>
            <p:extLst>
              <p:ext uri="{D42A27DB-BD31-4B8C-83A1-F6EECF244321}">
                <p14:modId xmlns:p14="http://schemas.microsoft.com/office/powerpoint/2010/main" val="617786009"/>
              </p:ext>
            </p:extLst>
          </p:nvPr>
        </p:nvGraphicFramePr>
        <p:xfrm>
          <a:off x="641350" y="1560513"/>
          <a:ext cx="7853362" cy="3932239"/>
        </p:xfrm>
        <a:graphic>
          <a:graphicData uri="http://schemas.openxmlformats.org/drawingml/2006/table">
            <a:tbl>
              <a:tblPr firstCol="1" lastRow="1">
                <a:tableStyleId>{5C22544A-7EE6-4342-B048-85BDC9FD1C3A}</a:tableStyleId>
              </a:tblPr>
              <a:tblGrid>
                <a:gridCol w="2652623"/>
                <a:gridCol w="2463245"/>
                <a:gridCol w="2737494"/>
              </a:tblGrid>
              <a:tr h="457237">
                <a:tc>
                  <a:txBody>
                    <a:bodyPr/>
                    <a:lstStyle/>
                    <a:p>
                      <a:pPr algn="ctr"/>
                      <a:r>
                        <a:rPr lang="en-US" sz="2400" dirty="0" smtClean="0">
                          <a:solidFill>
                            <a:srgbClr val="000000"/>
                          </a:solidFill>
                          <a:latin typeface="Arial"/>
                          <a:cs typeface="Arial"/>
                        </a:rPr>
                        <a:t>Property</a:t>
                      </a:r>
                      <a:endParaRPr lang="en-US" sz="2400" dirty="0">
                        <a:solidFill>
                          <a:srgbClr val="000000"/>
                        </a:solidFill>
                        <a:latin typeface="Arial"/>
                        <a:cs typeface="Arial"/>
                      </a:endParaRPr>
                    </a:p>
                  </a:txBody>
                  <a:tcPr marL="91425" marR="91425" marT="45724" marB="45724"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2400" b="1" dirty="0" smtClean="0">
                          <a:latin typeface="Arial"/>
                          <a:cs typeface="Arial"/>
                        </a:rPr>
                        <a:t>General rule</a:t>
                      </a:r>
                      <a:endParaRPr lang="en-US" sz="2400" b="1" dirty="0">
                        <a:latin typeface="Arial"/>
                        <a:cs typeface="Arial"/>
                      </a:endParaRPr>
                    </a:p>
                  </a:txBody>
                  <a:tcPr marL="91425" marR="91425" marT="45724" marB="45724"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2400" b="1" dirty="0" smtClean="0">
                          <a:latin typeface="Arial"/>
                          <a:cs typeface="Arial"/>
                        </a:rPr>
                        <a:t>Specific example</a:t>
                      </a:r>
                      <a:endParaRPr lang="en-US" sz="2400" b="1" dirty="0">
                        <a:latin typeface="Arial"/>
                        <a:cs typeface="Arial"/>
                      </a:endParaRPr>
                    </a:p>
                  </a:txBody>
                  <a:tcPr marL="91425" marR="91425" marT="45724" marB="45724"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640132">
                <a:tc>
                  <a:txBody>
                    <a:bodyPr/>
                    <a:lstStyle/>
                    <a:p>
                      <a:pPr algn="l"/>
                      <a:r>
                        <a:rPr lang="en-US" sz="1800" b="0" i="0" u="none" strike="noStrike" kern="1200" baseline="0" dirty="0" smtClean="0">
                          <a:solidFill>
                            <a:srgbClr val="000000"/>
                          </a:solidFill>
                          <a:latin typeface="Arial"/>
                          <a:ea typeface="+mn-ea"/>
                          <a:cs typeface="Arial"/>
                        </a:rPr>
                        <a:t>Commutative property of addition</a:t>
                      </a:r>
                      <a:endParaRPr lang="en-US" sz="1800" dirty="0">
                        <a:solidFill>
                          <a:srgbClr val="000000"/>
                        </a:solidFill>
                        <a:latin typeface="Arial"/>
                        <a:cs typeface="Arial"/>
                      </a:endParaRPr>
                    </a:p>
                  </a:txBody>
                  <a:tcPr marL="91425" marR="0" marT="45724" marB="45724"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r>
                        <a:rPr lang="en-US" sz="1800" b="0" i="1" u="none" strike="noStrike" kern="1200" baseline="0" dirty="0" smtClean="0">
                          <a:solidFill>
                            <a:srgbClr val="000000"/>
                          </a:solidFill>
                          <a:latin typeface="Arial"/>
                          <a:ea typeface="+mn-ea"/>
                          <a:cs typeface="Arial"/>
                        </a:rPr>
                        <a:t>a </a:t>
                      </a:r>
                      <a:r>
                        <a:rPr lang="en-US" sz="1800" b="0" i="0" u="none" strike="noStrike" kern="1200" baseline="0" dirty="0" smtClean="0">
                          <a:solidFill>
                            <a:srgbClr val="000000"/>
                          </a:solidFill>
                          <a:latin typeface="Arial"/>
                          <a:ea typeface="+mn-ea"/>
                          <a:cs typeface="Arial"/>
                        </a:rPr>
                        <a:t>+ </a:t>
                      </a:r>
                      <a:r>
                        <a:rPr lang="en-US" sz="1800" b="0" i="1" u="none" strike="noStrike" kern="1200" baseline="0" dirty="0" smtClean="0">
                          <a:solidFill>
                            <a:srgbClr val="000000"/>
                          </a:solidFill>
                          <a:latin typeface="Arial"/>
                          <a:ea typeface="+mn-ea"/>
                          <a:cs typeface="Arial"/>
                        </a:rPr>
                        <a:t>b </a:t>
                      </a:r>
                      <a:r>
                        <a:rPr lang="en-US" sz="1800" b="0" i="0" u="none" strike="noStrike" kern="1200" baseline="0" dirty="0" smtClean="0">
                          <a:solidFill>
                            <a:srgbClr val="000000"/>
                          </a:solidFill>
                          <a:latin typeface="Arial"/>
                          <a:ea typeface="+mn-ea"/>
                          <a:cs typeface="Arial"/>
                        </a:rPr>
                        <a:t>= </a:t>
                      </a:r>
                      <a:r>
                        <a:rPr lang="en-US" sz="1800" b="0" i="1" u="none" strike="noStrike" kern="1200" baseline="0" dirty="0" smtClean="0">
                          <a:solidFill>
                            <a:srgbClr val="000000"/>
                          </a:solidFill>
                          <a:latin typeface="Arial"/>
                          <a:ea typeface="+mn-ea"/>
                          <a:cs typeface="Arial"/>
                        </a:rPr>
                        <a:t>b </a:t>
                      </a:r>
                      <a:r>
                        <a:rPr lang="en-US" sz="1800" b="0" i="0" u="none" strike="noStrike" kern="1200" baseline="0" dirty="0" smtClean="0">
                          <a:solidFill>
                            <a:srgbClr val="000000"/>
                          </a:solidFill>
                          <a:latin typeface="Arial"/>
                          <a:ea typeface="+mn-ea"/>
                          <a:cs typeface="Arial"/>
                        </a:rPr>
                        <a:t>+ </a:t>
                      </a:r>
                      <a:r>
                        <a:rPr lang="en-US" sz="1800" b="0" i="1" u="none" strike="noStrike" kern="1200" baseline="0" dirty="0" smtClean="0">
                          <a:solidFill>
                            <a:srgbClr val="000000"/>
                          </a:solidFill>
                          <a:latin typeface="Arial"/>
                          <a:ea typeface="+mn-ea"/>
                          <a:cs typeface="Arial"/>
                        </a:rPr>
                        <a:t>a</a:t>
                      </a:r>
                      <a:endParaRPr lang="en-US" sz="1800" dirty="0">
                        <a:solidFill>
                          <a:srgbClr val="000000"/>
                        </a:solidFill>
                        <a:latin typeface="Arial"/>
                        <a:cs typeface="Arial"/>
                      </a:endParaRPr>
                    </a:p>
                  </a:txBody>
                  <a:tcPr marL="91425" marR="91425" marT="45724" marB="45724"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l"/>
                      <a:r>
                        <a:rPr lang="en-US" sz="1800" b="0" i="0" u="none" strike="noStrike" kern="1200" baseline="0" dirty="0" smtClean="0">
                          <a:solidFill>
                            <a:srgbClr val="000000"/>
                          </a:solidFill>
                          <a:latin typeface="Arial"/>
                          <a:ea typeface="+mn-ea"/>
                          <a:cs typeface="Arial"/>
                        </a:rPr>
                        <a:t>3 + 8 = 8 + 3</a:t>
                      </a:r>
                      <a:endParaRPr lang="en-US" sz="1800" dirty="0">
                        <a:solidFill>
                          <a:srgbClr val="000000"/>
                        </a:solidFill>
                        <a:latin typeface="Arial"/>
                        <a:cs typeface="Arial"/>
                      </a:endParaRPr>
                    </a:p>
                  </a:txBody>
                  <a:tcPr marL="91425" marR="91425" marT="45724" marB="45724"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r>
              <a:tr h="640132">
                <a:tc>
                  <a:txBody>
                    <a:bodyPr/>
                    <a:lstStyle/>
                    <a:p>
                      <a:pPr algn="l"/>
                      <a:r>
                        <a:rPr lang="en-US" sz="1800" b="0" i="0" u="none" strike="noStrike" kern="1200" baseline="0" dirty="0" smtClean="0">
                          <a:solidFill>
                            <a:srgbClr val="000000"/>
                          </a:solidFill>
                          <a:latin typeface="Arial"/>
                          <a:ea typeface="+mn-ea"/>
                          <a:cs typeface="Arial"/>
                        </a:rPr>
                        <a:t>Associative property of addition</a:t>
                      </a:r>
                      <a:endParaRPr lang="en-US" sz="1800" dirty="0">
                        <a:solidFill>
                          <a:srgbClr val="000000"/>
                        </a:solidFill>
                        <a:latin typeface="Arial"/>
                        <a:cs typeface="Arial"/>
                      </a:endParaRPr>
                    </a:p>
                  </a:txBody>
                  <a:tcPr marL="91425" marR="0" marT="45724" marB="45724"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r>
                        <a:rPr lang="en-US" sz="1800" b="0" i="0" u="none" strike="noStrike" kern="1200" spc="-20" baseline="0" dirty="0" smtClean="0">
                          <a:solidFill>
                            <a:srgbClr val="000000"/>
                          </a:solidFill>
                          <a:latin typeface="Arial"/>
                          <a:ea typeface="+mn-ea"/>
                          <a:cs typeface="Arial"/>
                        </a:rPr>
                        <a:t>(</a:t>
                      </a:r>
                      <a:r>
                        <a:rPr lang="en-US" sz="1800" b="0" i="1" u="none" strike="noStrike" kern="1200" spc="-20" baseline="0" dirty="0" smtClean="0">
                          <a:solidFill>
                            <a:srgbClr val="000000"/>
                          </a:solidFill>
                          <a:latin typeface="Arial"/>
                          <a:ea typeface="+mn-ea"/>
                          <a:cs typeface="Arial"/>
                        </a:rPr>
                        <a:t>a </a:t>
                      </a:r>
                      <a:r>
                        <a:rPr lang="en-US" sz="1800" b="0" i="0" u="none" strike="noStrike" kern="1200" spc="-20" baseline="0" dirty="0" smtClean="0">
                          <a:solidFill>
                            <a:srgbClr val="000000"/>
                          </a:solidFill>
                          <a:latin typeface="Arial"/>
                          <a:ea typeface="+mn-ea"/>
                          <a:cs typeface="Arial"/>
                        </a:rPr>
                        <a:t>+ </a:t>
                      </a:r>
                      <a:r>
                        <a:rPr lang="en-US" sz="1800" b="0" i="1" u="none" strike="noStrike" kern="1200" spc="-20" baseline="0" dirty="0" smtClean="0">
                          <a:solidFill>
                            <a:srgbClr val="000000"/>
                          </a:solidFill>
                          <a:latin typeface="Arial"/>
                          <a:ea typeface="+mn-ea"/>
                          <a:cs typeface="Arial"/>
                        </a:rPr>
                        <a:t>b</a:t>
                      </a:r>
                      <a:r>
                        <a:rPr lang="en-US" sz="1800" b="0" i="0" u="none" strike="noStrike" kern="1200" spc="-20" baseline="0" dirty="0" smtClean="0">
                          <a:solidFill>
                            <a:srgbClr val="000000"/>
                          </a:solidFill>
                          <a:latin typeface="Arial"/>
                          <a:ea typeface="+mn-ea"/>
                          <a:cs typeface="Arial"/>
                        </a:rPr>
                        <a:t>) + </a:t>
                      </a:r>
                      <a:r>
                        <a:rPr lang="en-US" sz="1800" b="0" i="1" u="none" strike="noStrike" kern="1200" spc="-20" baseline="0" dirty="0" smtClean="0">
                          <a:solidFill>
                            <a:srgbClr val="000000"/>
                          </a:solidFill>
                          <a:latin typeface="Arial"/>
                          <a:ea typeface="+mn-ea"/>
                          <a:cs typeface="Arial"/>
                        </a:rPr>
                        <a:t>c </a:t>
                      </a:r>
                      <a:r>
                        <a:rPr lang="en-US" sz="1800" b="0" i="0" u="none" strike="noStrike" kern="1200" spc="-20" baseline="0" dirty="0" smtClean="0">
                          <a:solidFill>
                            <a:srgbClr val="000000"/>
                          </a:solidFill>
                          <a:latin typeface="Arial"/>
                          <a:ea typeface="+mn-ea"/>
                          <a:cs typeface="Arial"/>
                        </a:rPr>
                        <a:t>= </a:t>
                      </a:r>
                      <a:r>
                        <a:rPr lang="en-US" sz="1800" b="0" i="1" u="none" strike="noStrike" kern="1200" spc="-20" baseline="0" dirty="0" smtClean="0">
                          <a:solidFill>
                            <a:srgbClr val="000000"/>
                          </a:solidFill>
                          <a:latin typeface="Arial"/>
                          <a:ea typeface="+mn-ea"/>
                          <a:cs typeface="Arial"/>
                        </a:rPr>
                        <a:t>a </a:t>
                      </a:r>
                      <a:r>
                        <a:rPr lang="en-US" sz="1800" b="0" i="0" u="none" strike="noStrike" kern="1200" spc="-20" baseline="0" dirty="0" smtClean="0">
                          <a:solidFill>
                            <a:srgbClr val="000000"/>
                          </a:solidFill>
                          <a:latin typeface="Arial"/>
                          <a:ea typeface="+mn-ea"/>
                          <a:cs typeface="Arial"/>
                        </a:rPr>
                        <a:t>+ (</a:t>
                      </a:r>
                      <a:r>
                        <a:rPr lang="en-US" sz="1800" b="0" i="1" u="none" strike="noStrike" kern="1200" spc="-20" baseline="0" dirty="0" smtClean="0">
                          <a:solidFill>
                            <a:srgbClr val="000000"/>
                          </a:solidFill>
                          <a:latin typeface="Arial"/>
                          <a:ea typeface="+mn-ea"/>
                          <a:cs typeface="Arial"/>
                        </a:rPr>
                        <a:t>b </a:t>
                      </a:r>
                      <a:r>
                        <a:rPr lang="en-US" sz="1800" b="0" i="0" u="none" strike="noStrike" kern="1200" spc="-20" baseline="0" dirty="0" smtClean="0">
                          <a:solidFill>
                            <a:srgbClr val="000000"/>
                          </a:solidFill>
                          <a:latin typeface="Arial"/>
                          <a:ea typeface="+mn-ea"/>
                          <a:cs typeface="Arial"/>
                        </a:rPr>
                        <a:t>+ </a:t>
                      </a:r>
                      <a:r>
                        <a:rPr lang="en-US" sz="1800" b="0" i="1" u="none" strike="noStrike" kern="1200" spc="-20" baseline="0" dirty="0" smtClean="0">
                          <a:solidFill>
                            <a:srgbClr val="000000"/>
                          </a:solidFill>
                          <a:latin typeface="Arial"/>
                          <a:ea typeface="+mn-ea"/>
                          <a:cs typeface="Arial"/>
                        </a:rPr>
                        <a:t>c</a:t>
                      </a:r>
                      <a:r>
                        <a:rPr lang="en-US" sz="1800" b="0" i="0" u="none" strike="noStrike" kern="1200" spc="-20" baseline="0" dirty="0" smtClean="0">
                          <a:solidFill>
                            <a:srgbClr val="000000"/>
                          </a:solidFill>
                          <a:latin typeface="Arial"/>
                          <a:ea typeface="+mn-ea"/>
                          <a:cs typeface="Arial"/>
                        </a:rPr>
                        <a:t>)</a:t>
                      </a:r>
                      <a:endParaRPr lang="en-US" sz="1800" spc="-20" dirty="0">
                        <a:solidFill>
                          <a:srgbClr val="000000"/>
                        </a:solidFill>
                        <a:latin typeface="Arial"/>
                        <a:cs typeface="Arial"/>
                      </a:endParaRPr>
                    </a:p>
                  </a:txBody>
                  <a:tcPr marL="91425" marR="91425" marT="45724" marB="45724"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l"/>
                      <a:r>
                        <a:rPr lang="en-US" sz="1800" b="0" i="0" u="none" strike="noStrike" kern="1200" baseline="0" dirty="0" smtClean="0">
                          <a:solidFill>
                            <a:srgbClr val="000000"/>
                          </a:solidFill>
                          <a:latin typeface="Arial"/>
                          <a:ea typeface="+mn-ea"/>
                          <a:cs typeface="Arial"/>
                        </a:rPr>
                        <a:t>(3 + 8) + 2 = 3 + (8 + 2)</a:t>
                      </a:r>
                      <a:endParaRPr lang="en-US" sz="1800" dirty="0">
                        <a:solidFill>
                          <a:srgbClr val="000000"/>
                        </a:solidFill>
                        <a:latin typeface="Arial"/>
                        <a:cs typeface="Arial"/>
                      </a:endParaRPr>
                    </a:p>
                  </a:txBody>
                  <a:tcPr marL="91425" marR="91425" marT="45724" marB="45724"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r>
              <a:tr h="640132">
                <a:tc>
                  <a:txBody>
                    <a:bodyPr/>
                    <a:lstStyle/>
                    <a:p>
                      <a:pPr algn="l"/>
                      <a:r>
                        <a:rPr lang="en-US" sz="1800" b="0" i="0" u="none" strike="noStrike" kern="1200" baseline="0" dirty="0" smtClean="0">
                          <a:solidFill>
                            <a:srgbClr val="000000"/>
                          </a:solidFill>
                          <a:latin typeface="Arial"/>
                          <a:ea typeface="+mn-ea"/>
                          <a:cs typeface="Arial"/>
                        </a:rPr>
                        <a:t>Commutative property of</a:t>
                      </a:r>
                    </a:p>
                    <a:p>
                      <a:pPr algn="l"/>
                      <a:r>
                        <a:rPr lang="en-US" sz="1800" b="0" i="0" u="none" strike="noStrike" kern="1200" baseline="0" dirty="0" smtClean="0">
                          <a:solidFill>
                            <a:srgbClr val="000000"/>
                          </a:solidFill>
                          <a:latin typeface="Arial"/>
                          <a:ea typeface="+mn-ea"/>
                          <a:cs typeface="Arial"/>
                        </a:rPr>
                        <a:t>multiplication</a:t>
                      </a:r>
                      <a:endParaRPr lang="en-US" sz="1800" dirty="0">
                        <a:solidFill>
                          <a:srgbClr val="000000"/>
                        </a:solidFill>
                        <a:latin typeface="Arial"/>
                        <a:cs typeface="Arial"/>
                      </a:endParaRPr>
                    </a:p>
                  </a:txBody>
                  <a:tcPr marL="91425" marR="0" marT="45724" marB="45724"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r>
                        <a:rPr lang="en-US" sz="1800" b="0" i="1" u="none" strike="noStrike" kern="1200" baseline="0" dirty="0" smtClean="0">
                          <a:solidFill>
                            <a:srgbClr val="000000"/>
                          </a:solidFill>
                          <a:latin typeface="Arial"/>
                          <a:ea typeface="+mn-ea"/>
                          <a:cs typeface="Arial"/>
                        </a:rPr>
                        <a:t>a </a:t>
                      </a:r>
                      <a:r>
                        <a:rPr lang="en-US" sz="1800" b="0" i="0" u="none" strike="noStrike" kern="1200" baseline="0" dirty="0" smtClean="0">
                          <a:solidFill>
                            <a:srgbClr val="000000"/>
                          </a:solidFill>
                          <a:latin typeface="Arial"/>
                          <a:ea typeface="+mn-ea"/>
                          <a:cs typeface="Arial"/>
                        </a:rPr>
                        <a:t>• </a:t>
                      </a:r>
                      <a:r>
                        <a:rPr lang="en-US" sz="1800" b="0" i="1" u="none" strike="noStrike" kern="1200" baseline="0" dirty="0" smtClean="0">
                          <a:solidFill>
                            <a:srgbClr val="000000"/>
                          </a:solidFill>
                          <a:latin typeface="Arial"/>
                          <a:ea typeface="+mn-ea"/>
                          <a:cs typeface="Arial"/>
                        </a:rPr>
                        <a:t>b </a:t>
                      </a:r>
                      <a:r>
                        <a:rPr lang="en-US" sz="1800" b="0" i="0" u="none" strike="noStrike" kern="1200" baseline="0" dirty="0" smtClean="0">
                          <a:solidFill>
                            <a:srgbClr val="000000"/>
                          </a:solidFill>
                          <a:latin typeface="Arial"/>
                          <a:ea typeface="+mn-ea"/>
                          <a:cs typeface="Arial"/>
                        </a:rPr>
                        <a:t>= </a:t>
                      </a:r>
                      <a:r>
                        <a:rPr lang="en-US" sz="1800" b="0" i="1" u="none" strike="noStrike" kern="1200" baseline="0" dirty="0" smtClean="0">
                          <a:solidFill>
                            <a:srgbClr val="000000"/>
                          </a:solidFill>
                          <a:latin typeface="Arial"/>
                          <a:ea typeface="+mn-ea"/>
                          <a:cs typeface="Arial"/>
                        </a:rPr>
                        <a:t>b </a:t>
                      </a:r>
                      <a:r>
                        <a:rPr lang="en-US" sz="1800" b="0" i="0" u="none" strike="noStrike" kern="1200" baseline="0" dirty="0" smtClean="0">
                          <a:solidFill>
                            <a:srgbClr val="000000"/>
                          </a:solidFill>
                          <a:latin typeface="Arial"/>
                          <a:ea typeface="+mn-ea"/>
                          <a:cs typeface="Arial"/>
                        </a:rPr>
                        <a:t>• </a:t>
                      </a:r>
                      <a:r>
                        <a:rPr lang="en-US" sz="1800" b="0" i="1" u="none" strike="noStrike" kern="1200" baseline="0" dirty="0" smtClean="0">
                          <a:solidFill>
                            <a:srgbClr val="000000"/>
                          </a:solidFill>
                          <a:latin typeface="Arial"/>
                          <a:ea typeface="+mn-ea"/>
                          <a:cs typeface="Arial"/>
                        </a:rPr>
                        <a:t>a</a:t>
                      </a:r>
                      <a:endParaRPr lang="en-US" sz="1800" dirty="0">
                        <a:solidFill>
                          <a:srgbClr val="000000"/>
                        </a:solidFill>
                        <a:latin typeface="Arial"/>
                        <a:cs typeface="Arial"/>
                      </a:endParaRPr>
                    </a:p>
                  </a:txBody>
                  <a:tcPr marL="91425" marR="91425" marT="45724" marB="45724"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l"/>
                      <a:r>
                        <a:rPr lang="en-US" sz="1800" b="0" i="0" u="none" strike="noStrike" kern="1200" baseline="0" dirty="0" smtClean="0">
                          <a:solidFill>
                            <a:srgbClr val="000000"/>
                          </a:solidFill>
                          <a:latin typeface="Arial"/>
                          <a:ea typeface="+mn-ea"/>
                          <a:cs typeface="Arial"/>
                        </a:rPr>
                        <a:t>3 • 8 = 8 • 3</a:t>
                      </a:r>
                      <a:endParaRPr lang="en-US" sz="1800" spc="0" dirty="0">
                        <a:solidFill>
                          <a:srgbClr val="000000"/>
                        </a:solidFill>
                        <a:latin typeface="Arial"/>
                        <a:cs typeface="Arial"/>
                      </a:endParaRPr>
                    </a:p>
                  </a:txBody>
                  <a:tcPr marL="91425" marR="91425" marT="45724" marB="45724"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r>
              <a:tr h="640132">
                <a:tc>
                  <a:txBody>
                    <a:bodyPr/>
                    <a:lstStyle/>
                    <a:p>
                      <a:pPr algn="l"/>
                      <a:r>
                        <a:rPr lang="en-US" sz="1800" b="0" i="0" u="none" strike="noStrike" kern="1200" baseline="0" dirty="0" smtClean="0">
                          <a:solidFill>
                            <a:srgbClr val="000000"/>
                          </a:solidFill>
                          <a:latin typeface="Arial"/>
                          <a:ea typeface="+mn-ea"/>
                          <a:cs typeface="Arial"/>
                        </a:rPr>
                        <a:t>Associative property of</a:t>
                      </a:r>
                    </a:p>
                    <a:p>
                      <a:pPr algn="l"/>
                      <a:r>
                        <a:rPr lang="en-US" sz="1800" b="0" i="0" u="none" strike="noStrike" kern="1200" baseline="0" dirty="0" smtClean="0">
                          <a:solidFill>
                            <a:srgbClr val="000000"/>
                          </a:solidFill>
                          <a:latin typeface="Arial"/>
                          <a:ea typeface="+mn-ea"/>
                          <a:cs typeface="Arial"/>
                        </a:rPr>
                        <a:t>multiplication</a:t>
                      </a:r>
                      <a:endParaRPr lang="en-US" sz="1800" dirty="0">
                        <a:solidFill>
                          <a:srgbClr val="000000"/>
                        </a:solidFill>
                        <a:latin typeface="Arial"/>
                        <a:cs typeface="Arial"/>
                      </a:endParaRPr>
                    </a:p>
                  </a:txBody>
                  <a:tcPr marL="91425" marR="0" marT="45724" marB="45724"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r>
                        <a:rPr lang="en-US" sz="1800" b="0" i="0" u="none" strike="noStrike" kern="1200" baseline="0" dirty="0" smtClean="0">
                          <a:solidFill>
                            <a:srgbClr val="000000"/>
                          </a:solidFill>
                          <a:latin typeface="Arial"/>
                          <a:ea typeface="+mn-ea"/>
                          <a:cs typeface="Arial"/>
                        </a:rPr>
                        <a:t>(</a:t>
                      </a:r>
                      <a:r>
                        <a:rPr lang="en-US" sz="1800" b="0" i="1" u="none" strike="noStrike" kern="1200" baseline="0" dirty="0" smtClean="0">
                          <a:solidFill>
                            <a:srgbClr val="000000"/>
                          </a:solidFill>
                          <a:latin typeface="Arial"/>
                          <a:ea typeface="+mn-ea"/>
                          <a:cs typeface="Arial"/>
                        </a:rPr>
                        <a:t>a </a:t>
                      </a:r>
                      <a:r>
                        <a:rPr lang="en-US" sz="1800" b="0" i="0" u="none" strike="noStrike" kern="1200" baseline="0" dirty="0" smtClean="0">
                          <a:solidFill>
                            <a:srgbClr val="000000"/>
                          </a:solidFill>
                          <a:latin typeface="Arial"/>
                          <a:ea typeface="+mn-ea"/>
                          <a:cs typeface="Arial"/>
                        </a:rPr>
                        <a:t>• </a:t>
                      </a:r>
                      <a:r>
                        <a:rPr lang="en-US" sz="1800" b="0" i="1" u="none" strike="noStrike" kern="1200" baseline="0" dirty="0" smtClean="0">
                          <a:solidFill>
                            <a:srgbClr val="000000"/>
                          </a:solidFill>
                          <a:latin typeface="Arial"/>
                          <a:ea typeface="+mn-ea"/>
                          <a:cs typeface="Arial"/>
                        </a:rPr>
                        <a:t>b</a:t>
                      </a:r>
                      <a:r>
                        <a:rPr lang="en-US" sz="1800" b="0" i="0" u="none" strike="noStrike" kern="1200" baseline="0" dirty="0" smtClean="0">
                          <a:solidFill>
                            <a:srgbClr val="000000"/>
                          </a:solidFill>
                          <a:latin typeface="Arial"/>
                          <a:ea typeface="+mn-ea"/>
                          <a:cs typeface="Arial"/>
                        </a:rPr>
                        <a:t>) • </a:t>
                      </a:r>
                      <a:r>
                        <a:rPr lang="en-US" sz="1800" b="0" i="1" u="none" strike="noStrike" kern="1200" baseline="0" dirty="0" smtClean="0">
                          <a:solidFill>
                            <a:srgbClr val="000000"/>
                          </a:solidFill>
                          <a:latin typeface="Arial"/>
                          <a:ea typeface="+mn-ea"/>
                          <a:cs typeface="Arial"/>
                        </a:rPr>
                        <a:t>c </a:t>
                      </a:r>
                      <a:r>
                        <a:rPr lang="en-US" sz="1800" b="0" i="0" u="none" strike="noStrike" kern="1200" baseline="0" dirty="0" smtClean="0">
                          <a:solidFill>
                            <a:srgbClr val="000000"/>
                          </a:solidFill>
                          <a:latin typeface="Arial"/>
                          <a:ea typeface="+mn-ea"/>
                          <a:cs typeface="Arial"/>
                        </a:rPr>
                        <a:t>= </a:t>
                      </a:r>
                      <a:r>
                        <a:rPr lang="en-US" sz="1800" b="0" i="1" u="none" strike="noStrike" kern="1200" baseline="0" dirty="0" smtClean="0">
                          <a:solidFill>
                            <a:srgbClr val="000000"/>
                          </a:solidFill>
                          <a:latin typeface="Arial"/>
                          <a:ea typeface="+mn-ea"/>
                          <a:cs typeface="Arial"/>
                        </a:rPr>
                        <a:t>a </a:t>
                      </a:r>
                      <a:r>
                        <a:rPr lang="en-US" sz="1800" b="0" i="0" u="none" strike="noStrike" kern="1200" baseline="0" dirty="0" smtClean="0">
                          <a:solidFill>
                            <a:srgbClr val="000000"/>
                          </a:solidFill>
                          <a:latin typeface="Arial"/>
                          <a:ea typeface="+mn-ea"/>
                          <a:cs typeface="Arial"/>
                        </a:rPr>
                        <a:t>• (</a:t>
                      </a:r>
                      <a:r>
                        <a:rPr lang="en-US" sz="1800" b="0" i="1" u="none" strike="noStrike" kern="1200" baseline="0" dirty="0" smtClean="0">
                          <a:solidFill>
                            <a:srgbClr val="000000"/>
                          </a:solidFill>
                          <a:latin typeface="Arial"/>
                          <a:ea typeface="+mn-ea"/>
                          <a:cs typeface="Arial"/>
                        </a:rPr>
                        <a:t>b </a:t>
                      </a:r>
                      <a:r>
                        <a:rPr lang="en-US" sz="1800" b="0" i="0" u="none" strike="noStrike" kern="1200" baseline="0" dirty="0" smtClean="0">
                          <a:solidFill>
                            <a:srgbClr val="000000"/>
                          </a:solidFill>
                          <a:latin typeface="Arial"/>
                          <a:ea typeface="+mn-ea"/>
                          <a:cs typeface="Arial"/>
                        </a:rPr>
                        <a:t>• </a:t>
                      </a:r>
                      <a:r>
                        <a:rPr lang="en-US" sz="1800" b="0" i="1" u="none" strike="noStrike" kern="1200" baseline="0" dirty="0" smtClean="0">
                          <a:solidFill>
                            <a:srgbClr val="000000"/>
                          </a:solidFill>
                          <a:latin typeface="Arial"/>
                          <a:ea typeface="+mn-ea"/>
                          <a:cs typeface="Arial"/>
                        </a:rPr>
                        <a:t>c</a:t>
                      </a:r>
                      <a:r>
                        <a:rPr lang="en-US" sz="1800" b="0" i="0" u="none" strike="noStrike" kern="1200" baseline="0" dirty="0" smtClean="0">
                          <a:solidFill>
                            <a:srgbClr val="000000"/>
                          </a:solidFill>
                          <a:latin typeface="Arial"/>
                          <a:ea typeface="+mn-ea"/>
                          <a:cs typeface="Arial"/>
                        </a:rPr>
                        <a:t>)</a:t>
                      </a:r>
                      <a:endParaRPr lang="en-US" sz="1800" dirty="0">
                        <a:solidFill>
                          <a:srgbClr val="000000"/>
                        </a:solidFill>
                        <a:latin typeface="Arial"/>
                        <a:cs typeface="Arial"/>
                      </a:endParaRPr>
                    </a:p>
                  </a:txBody>
                  <a:tcPr marL="91425" marR="91425" marT="45724" marB="45724"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l"/>
                      <a:r>
                        <a:rPr lang="en-US" sz="1800" b="0" i="0" u="none" strike="noStrike" kern="1200" baseline="0" dirty="0" smtClean="0">
                          <a:solidFill>
                            <a:srgbClr val="000000"/>
                          </a:solidFill>
                          <a:latin typeface="Arial"/>
                          <a:ea typeface="+mn-ea"/>
                          <a:cs typeface="Arial"/>
                        </a:rPr>
                        <a:t>(3 • 8) • 2 = 3 • (8 • 2)</a:t>
                      </a:r>
                      <a:endParaRPr lang="en-US" sz="1800" spc="0" dirty="0">
                        <a:solidFill>
                          <a:srgbClr val="000000"/>
                        </a:solidFill>
                        <a:latin typeface="Arial"/>
                        <a:cs typeface="Arial"/>
                      </a:endParaRPr>
                    </a:p>
                  </a:txBody>
                  <a:tcPr marL="91425" marR="91425" marT="45724" marB="45724"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r>
              <a:tr h="914474">
                <a:tc>
                  <a:txBody>
                    <a:bodyPr/>
                    <a:lstStyle/>
                    <a:p>
                      <a:pPr algn="l"/>
                      <a:r>
                        <a:rPr lang="en-US" sz="1800" b="0" i="0" u="none" strike="noStrike" kern="1200" baseline="0" dirty="0" smtClean="0">
                          <a:solidFill>
                            <a:srgbClr val="000000"/>
                          </a:solidFill>
                          <a:latin typeface="Arial"/>
                          <a:ea typeface="+mn-ea"/>
                          <a:cs typeface="Arial"/>
                        </a:rPr>
                        <a:t>Distributive property of</a:t>
                      </a:r>
                    </a:p>
                    <a:p>
                      <a:pPr algn="l"/>
                      <a:r>
                        <a:rPr lang="en-US" sz="1800" b="0" i="0" u="none" strike="noStrike" kern="1200" baseline="0" dirty="0" smtClean="0">
                          <a:solidFill>
                            <a:srgbClr val="000000"/>
                          </a:solidFill>
                          <a:latin typeface="Arial"/>
                          <a:ea typeface="+mn-ea"/>
                          <a:cs typeface="Arial"/>
                        </a:rPr>
                        <a:t>multiplication over addition</a:t>
                      </a:r>
                      <a:endParaRPr lang="en-US" sz="1800" dirty="0">
                        <a:solidFill>
                          <a:srgbClr val="000000"/>
                        </a:solidFill>
                        <a:latin typeface="Arial"/>
                        <a:cs typeface="Arial"/>
                      </a:endParaRPr>
                    </a:p>
                  </a:txBody>
                  <a:tcPr marL="91425" marR="0" marT="45724" marB="45724"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r>
                        <a:rPr lang="en-US" sz="1800" b="0" i="1" u="none" strike="noStrike" kern="1200" spc="-50" baseline="0" dirty="0" smtClean="0">
                          <a:solidFill>
                            <a:srgbClr val="000000"/>
                          </a:solidFill>
                          <a:latin typeface="Arial"/>
                          <a:ea typeface="+mn-ea"/>
                          <a:cs typeface="Arial"/>
                        </a:rPr>
                        <a:t>a </a:t>
                      </a:r>
                      <a:r>
                        <a:rPr lang="en-US" sz="1800" b="0" i="0" u="none" strike="noStrike" kern="1200" spc="-50" baseline="0" dirty="0" smtClean="0">
                          <a:solidFill>
                            <a:srgbClr val="000000"/>
                          </a:solidFill>
                          <a:latin typeface="Arial"/>
                          <a:ea typeface="+mn-ea"/>
                          <a:cs typeface="Arial"/>
                        </a:rPr>
                        <a:t>• (</a:t>
                      </a:r>
                      <a:r>
                        <a:rPr lang="en-US" sz="1800" b="0" i="1" u="none" strike="noStrike" kern="1200" spc="-50" baseline="0" dirty="0" smtClean="0">
                          <a:solidFill>
                            <a:srgbClr val="000000"/>
                          </a:solidFill>
                          <a:latin typeface="Arial"/>
                          <a:ea typeface="+mn-ea"/>
                          <a:cs typeface="Arial"/>
                        </a:rPr>
                        <a:t>b </a:t>
                      </a:r>
                      <a:r>
                        <a:rPr lang="en-US" sz="1800" b="0" i="0" u="none" strike="noStrike" kern="1200" spc="-50" baseline="0" dirty="0" smtClean="0">
                          <a:solidFill>
                            <a:srgbClr val="000000"/>
                          </a:solidFill>
                          <a:latin typeface="Arial"/>
                          <a:ea typeface="+mn-ea"/>
                          <a:cs typeface="Arial"/>
                        </a:rPr>
                        <a:t>+ </a:t>
                      </a:r>
                      <a:r>
                        <a:rPr lang="en-US" sz="1800" b="0" i="1" u="none" strike="noStrike" kern="1200" spc="-50" baseline="0" dirty="0" smtClean="0">
                          <a:solidFill>
                            <a:srgbClr val="000000"/>
                          </a:solidFill>
                          <a:latin typeface="Arial"/>
                          <a:ea typeface="+mn-ea"/>
                          <a:cs typeface="Arial"/>
                        </a:rPr>
                        <a:t>c</a:t>
                      </a:r>
                      <a:r>
                        <a:rPr lang="en-US" sz="1800" b="0" i="0" u="none" strike="noStrike" kern="1200" spc="-50" baseline="0" dirty="0" smtClean="0">
                          <a:solidFill>
                            <a:srgbClr val="000000"/>
                          </a:solidFill>
                          <a:latin typeface="Arial"/>
                          <a:ea typeface="+mn-ea"/>
                          <a:cs typeface="Arial"/>
                        </a:rPr>
                        <a:t>) = </a:t>
                      </a:r>
                      <a:r>
                        <a:rPr lang="en-US" sz="1800" b="0" i="1" u="none" strike="noStrike" kern="1200" spc="-50" baseline="0" dirty="0" smtClean="0">
                          <a:solidFill>
                            <a:srgbClr val="000000"/>
                          </a:solidFill>
                          <a:latin typeface="Arial"/>
                          <a:ea typeface="+mn-ea"/>
                          <a:cs typeface="Arial"/>
                        </a:rPr>
                        <a:t>a </a:t>
                      </a:r>
                      <a:r>
                        <a:rPr lang="en-US" sz="1800" b="0" i="0" u="none" strike="noStrike" kern="1200" spc="-50" baseline="0" dirty="0" smtClean="0">
                          <a:solidFill>
                            <a:srgbClr val="000000"/>
                          </a:solidFill>
                          <a:latin typeface="Arial"/>
                          <a:ea typeface="+mn-ea"/>
                          <a:cs typeface="Arial"/>
                        </a:rPr>
                        <a:t>• </a:t>
                      </a:r>
                      <a:r>
                        <a:rPr lang="en-US" sz="1800" b="0" i="1" u="none" strike="noStrike" kern="1200" spc="-50" baseline="0" dirty="0" smtClean="0">
                          <a:solidFill>
                            <a:srgbClr val="000000"/>
                          </a:solidFill>
                          <a:latin typeface="Arial"/>
                          <a:ea typeface="+mn-ea"/>
                          <a:cs typeface="Arial"/>
                        </a:rPr>
                        <a:t>b </a:t>
                      </a:r>
                      <a:r>
                        <a:rPr lang="en-US" sz="1800" b="0" i="0" u="none" strike="noStrike" kern="1200" spc="-50" baseline="0" dirty="0" smtClean="0">
                          <a:solidFill>
                            <a:srgbClr val="000000"/>
                          </a:solidFill>
                          <a:latin typeface="Arial"/>
                          <a:ea typeface="+mn-ea"/>
                          <a:cs typeface="Arial"/>
                        </a:rPr>
                        <a:t>+ </a:t>
                      </a:r>
                      <a:r>
                        <a:rPr lang="en-US" sz="1800" b="0" i="1" u="none" strike="noStrike" kern="1200" spc="-50" baseline="0" dirty="0" smtClean="0">
                          <a:solidFill>
                            <a:srgbClr val="000000"/>
                          </a:solidFill>
                          <a:latin typeface="Arial"/>
                          <a:ea typeface="+mn-ea"/>
                          <a:cs typeface="Arial"/>
                        </a:rPr>
                        <a:t>a </a:t>
                      </a:r>
                      <a:r>
                        <a:rPr lang="en-US" sz="1800" b="0" i="0" u="none" strike="noStrike" kern="1200" spc="-50" baseline="0" dirty="0" smtClean="0">
                          <a:solidFill>
                            <a:srgbClr val="000000"/>
                          </a:solidFill>
                          <a:latin typeface="Arial"/>
                          <a:ea typeface="+mn-ea"/>
                          <a:cs typeface="Arial"/>
                        </a:rPr>
                        <a:t>• </a:t>
                      </a:r>
                      <a:r>
                        <a:rPr lang="en-US" sz="1800" b="0" i="1" u="none" strike="noStrike" kern="1200" spc="-50" baseline="0" dirty="0" smtClean="0">
                          <a:solidFill>
                            <a:srgbClr val="000000"/>
                          </a:solidFill>
                          <a:latin typeface="Arial"/>
                          <a:ea typeface="+mn-ea"/>
                          <a:cs typeface="Arial"/>
                        </a:rPr>
                        <a:t>c</a:t>
                      </a:r>
                      <a:endParaRPr lang="en-US" sz="1800" spc="-50" dirty="0">
                        <a:solidFill>
                          <a:srgbClr val="000000"/>
                        </a:solidFill>
                        <a:latin typeface="Arial"/>
                        <a:cs typeface="Arial"/>
                      </a:endParaRPr>
                    </a:p>
                  </a:txBody>
                  <a:tcPr marL="91425" marR="91425" marT="45724" marB="45724"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l"/>
                      <a:r>
                        <a:rPr lang="en-US" sz="1800" b="0" i="0" u="none" strike="noStrike" kern="1200" baseline="0" dirty="0" smtClean="0">
                          <a:solidFill>
                            <a:srgbClr val="000000"/>
                          </a:solidFill>
                          <a:latin typeface="Arial"/>
                          <a:ea typeface="+mn-ea"/>
                          <a:cs typeface="Arial"/>
                        </a:rPr>
                        <a:t>3 • (8 + 2) = 3 • 8 + 3 • 2</a:t>
                      </a:r>
                      <a:endParaRPr lang="en-US" sz="1800" spc="0" dirty="0">
                        <a:solidFill>
                          <a:srgbClr val="000000"/>
                        </a:solidFill>
                        <a:latin typeface="Arial"/>
                        <a:cs typeface="Arial"/>
                      </a:endParaRPr>
                    </a:p>
                  </a:txBody>
                  <a:tcPr marL="91425" marR="91425" marT="45724" marB="45724"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a:lstStyle/>
          <a:p>
            <a:pPr algn="l">
              <a:defRPr/>
            </a:pPr>
            <a:r>
              <a:rPr lang="en-US" sz="2800" b="1" dirty="0">
                <a:ea typeface="MS PGothic" charset="0"/>
                <a:cs typeface="MS PGothic" charset="0"/>
              </a:rPr>
              <a:t>Key Concepts, </a:t>
            </a:r>
            <a:r>
              <a:rPr lang="en-US" sz="2800" b="1" i="1" dirty="0" smtClean="0">
                <a:ea typeface="MS PGothic" charset="0"/>
                <a:cs typeface="MS PGothic" charset="0"/>
              </a:rPr>
              <a:t>continued</a:t>
            </a:r>
            <a:endParaRPr lang="en-US" dirty="0" smtClean="0"/>
          </a:p>
          <a:p>
            <a:pPr marL="342900" indent="-342900" algn="l">
              <a:spcAft>
                <a:spcPts val="600"/>
              </a:spcAft>
              <a:buFont typeface="Arial"/>
              <a:buChar char="•"/>
              <a:defRPr/>
            </a:pPr>
            <a:r>
              <a:rPr lang="en-US" dirty="0" smtClean="0"/>
              <a:t>When </a:t>
            </a:r>
            <a:r>
              <a:rPr lang="en-US" dirty="0"/>
              <a:t>we solve an equation, we are rewriting it into a simpler, equivalent equation that </a:t>
            </a:r>
            <a:r>
              <a:rPr lang="en-US" dirty="0" smtClean="0"/>
              <a:t>helps us </a:t>
            </a:r>
            <a:r>
              <a:rPr lang="en-US" dirty="0"/>
              <a:t>find the unknown value</a:t>
            </a:r>
            <a:r>
              <a:rPr lang="en-US" dirty="0" smtClean="0"/>
              <a:t>.</a:t>
            </a:r>
            <a:endParaRPr lang="en-US" sz="4000" b="1" i="1" dirty="0" smtClean="0">
              <a:ea typeface="MS PGothic" charset="0"/>
              <a:cs typeface="MS PGothic" charset="0"/>
            </a:endParaRPr>
          </a:p>
          <a:p>
            <a:pPr marL="342900" indent="-342900" algn="l">
              <a:spcAft>
                <a:spcPts val="600"/>
              </a:spcAft>
              <a:buFont typeface="Arial"/>
              <a:buChar char="•"/>
              <a:defRPr/>
            </a:pPr>
            <a:r>
              <a:rPr lang="en-US" dirty="0"/>
              <a:t>When solving an equation that contains parentheses, apply the properties of operations </a:t>
            </a:r>
            <a:r>
              <a:rPr lang="en-US" dirty="0" smtClean="0"/>
              <a:t>and perform </a:t>
            </a:r>
            <a:r>
              <a:rPr lang="en-US" dirty="0"/>
              <a:t>the operation that’s in the parentheses first</a:t>
            </a:r>
            <a:r>
              <a:rPr lang="en-US" dirty="0" smtClean="0"/>
              <a:t>.</a:t>
            </a:r>
          </a:p>
          <a:p>
            <a:pPr marL="342900" indent="-342900" algn="l">
              <a:buFont typeface="Arial"/>
              <a:buChar char="•"/>
              <a:defRPr/>
            </a:pPr>
            <a:r>
              <a:rPr lang="en-US" dirty="0"/>
              <a:t>The properties of equality, as well as the properties of operations, not only justify </a:t>
            </a:r>
            <a:r>
              <a:rPr lang="en-US" dirty="0" smtClean="0"/>
              <a:t>our reasoning</a:t>
            </a:r>
            <a:r>
              <a:rPr lang="en-US" dirty="0"/>
              <a:t>, but also help us to understand our own thinking.</a:t>
            </a:r>
            <a:endParaRPr lang="en-US" b="1" i="1" dirty="0">
              <a:ea typeface="MS PGothic" charset="0"/>
              <a:cs typeface="MS PGothic" charset="0"/>
            </a:endParaRPr>
          </a:p>
          <a:p>
            <a:pPr marL="342900" indent="-342900" algn="l">
              <a:buFont typeface="Arial"/>
              <a:buChar char="•"/>
              <a:defRPr/>
            </a:pPr>
            <a:endParaRPr lang="en-US" sz="4000" b="1" i="1" dirty="0">
              <a:ea typeface="MS PGothic" charset="0"/>
              <a:cs typeface="MS PGothic" charset="0"/>
            </a:endParaRPr>
          </a:p>
        </p:txBody>
      </p:sp>
      <p:sp>
        <p:nvSpPr>
          <p:cNvPr id="23554" name="Text Placeholder 2"/>
          <p:cNvSpPr>
            <a:spLocks noGrp="1"/>
          </p:cNvSpPr>
          <p:nvPr>
            <p:ph type="body" sz="quarter" idx="10"/>
          </p:nvPr>
        </p:nvSpPr>
        <p:spPr>
          <a:xfrm>
            <a:off x="1016000" y="6243638"/>
            <a:ext cx="5530850" cy="265112"/>
          </a:xfrm>
        </p:spPr>
        <p:txBody>
          <a:bodyPr/>
          <a:lstStyle/>
          <a:p>
            <a:pPr>
              <a:spcBef>
                <a:spcPct val="0"/>
              </a:spcBef>
            </a:pPr>
            <a:r>
              <a:rPr lang="en-US" dirty="0">
                <a:cs typeface="MS PGothic" charset="0"/>
              </a:rPr>
              <a:t>2.1.1: </a:t>
            </a:r>
            <a:r>
              <a:rPr lang="en-US" dirty="0"/>
              <a:t>Properties of Equality</a:t>
            </a:r>
            <a:endParaRPr lang="en-US" dirty="0">
              <a:cs typeface="MS PGothic" charset="0"/>
            </a:endParaRPr>
          </a:p>
          <a:p>
            <a:pPr>
              <a:spcBef>
                <a:spcPct val="0"/>
              </a:spcBef>
            </a:pPr>
            <a:endParaRPr lang="en-US" dirty="0"/>
          </a:p>
        </p:txBody>
      </p:sp>
      <p:sp>
        <p:nvSpPr>
          <p:cNvPr id="23555"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1F484041-9D3D-184E-AC00-4C67C023BFF5}" type="slidenum">
              <a:rPr lang="en-US" sz="1800">
                <a:solidFill>
                  <a:srgbClr val="000000"/>
                </a:solidFill>
                <a:latin typeface="Arial"/>
                <a:cs typeface="Arial"/>
              </a:rPr>
              <a:pPr eaLnBrk="1" hangingPunct="1"/>
              <a:t>8</a:t>
            </a:fld>
            <a:endParaRPr lang="en-US" sz="1800" dirty="0">
              <a:solidFill>
                <a:srgbClr val="000000"/>
              </a:solidFill>
              <a:latin typeface="Arial"/>
              <a:cs typeface="Arial"/>
            </a:endParaRP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ubtitle 1"/>
          <p:cNvSpPr>
            <a:spLocks noGrp="1"/>
          </p:cNvSpPr>
          <p:nvPr>
            <p:ph type="subTitle" idx="1"/>
          </p:nvPr>
        </p:nvSpPr>
        <p:spPr>
          <a:xfrm>
            <a:off x="641350" y="641350"/>
            <a:ext cx="7854950" cy="4997450"/>
          </a:xfrm>
        </p:spPr>
        <p:txBody>
          <a:bodyPr/>
          <a:lstStyle/>
          <a:p>
            <a:pPr algn="l">
              <a:defRPr/>
            </a:pPr>
            <a:r>
              <a:rPr lang="en-US" sz="2800" b="1" dirty="0">
                <a:cs typeface="MS PGothic" charset="0"/>
              </a:rPr>
              <a:t>Key Concepts, </a:t>
            </a:r>
            <a:r>
              <a:rPr lang="en-US" sz="2800" b="1" i="1" dirty="0">
                <a:cs typeface="MS PGothic" charset="0"/>
              </a:rPr>
              <a:t>continued</a:t>
            </a:r>
            <a:endParaRPr lang="en-US" dirty="0"/>
          </a:p>
          <a:p>
            <a:pPr marL="342900" indent="-342900" algn="l">
              <a:spcAft>
                <a:spcPts val="600"/>
              </a:spcAft>
              <a:buFont typeface="Arial"/>
              <a:buChar char="•"/>
              <a:defRPr/>
            </a:pPr>
            <a:r>
              <a:rPr lang="en-US" dirty="0"/>
              <a:t>When identifying which step is being used, it helps to review each step in the sequence and make note of what operation was performed, and whether it was done to one side of the equation or both. (What changed and where?</a:t>
            </a:r>
            <a:r>
              <a:rPr lang="en-US" dirty="0" smtClean="0"/>
              <a:t>)</a:t>
            </a:r>
            <a:endParaRPr lang="en-US" dirty="0"/>
          </a:p>
          <a:p>
            <a:pPr marL="342900" indent="-342900" algn="l">
              <a:buFont typeface="Arial"/>
              <a:buChar char="•"/>
              <a:defRPr/>
            </a:pPr>
            <a:r>
              <a:rPr lang="en-US" dirty="0" smtClean="0"/>
              <a:t>When operations are performed on one side of the equation, the properties of operations are generally followed.</a:t>
            </a:r>
            <a:endParaRPr lang="en-US" sz="4000" b="1" i="1" dirty="0" smtClean="0">
              <a:cs typeface="MS PGothic" charset="0"/>
            </a:endParaRPr>
          </a:p>
          <a:p>
            <a:pPr>
              <a:defRPr/>
            </a:pPr>
            <a:endParaRPr lang="en-US" dirty="0"/>
          </a:p>
        </p:txBody>
      </p:sp>
      <p:sp>
        <p:nvSpPr>
          <p:cNvPr id="24578" name="Text Placeholder 2"/>
          <p:cNvSpPr>
            <a:spLocks noGrp="1"/>
          </p:cNvSpPr>
          <p:nvPr>
            <p:ph type="body" sz="quarter" idx="10"/>
          </p:nvPr>
        </p:nvSpPr>
        <p:spPr>
          <a:xfrm>
            <a:off x="1016000" y="6243638"/>
            <a:ext cx="5530850" cy="265112"/>
          </a:xfrm>
        </p:spPr>
        <p:txBody>
          <a:bodyPr/>
          <a:lstStyle/>
          <a:p>
            <a:pPr>
              <a:spcBef>
                <a:spcPct val="0"/>
              </a:spcBef>
            </a:pPr>
            <a:r>
              <a:rPr lang="en-US" dirty="0">
                <a:cs typeface="MS PGothic" charset="0"/>
              </a:rPr>
              <a:t>2.1.1: </a:t>
            </a:r>
            <a:r>
              <a:rPr lang="en-US" dirty="0"/>
              <a:t>Properties of Equality</a:t>
            </a:r>
            <a:endParaRPr lang="en-US" dirty="0">
              <a:cs typeface="MS PGothic" charset="0"/>
            </a:endParaRPr>
          </a:p>
          <a:p>
            <a:pPr>
              <a:spcBef>
                <a:spcPct val="0"/>
              </a:spcBef>
            </a:pPr>
            <a:endParaRPr lang="en-US" dirty="0"/>
          </a:p>
        </p:txBody>
      </p:sp>
      <p:sp>
        <p:nvSpPr>
          <p:cNvPr id="24579"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E7F20B1C-7B85-344A-9945-3C796737108B}" type="slidenum">
              <a:rPr lang="en-US" sz="1800">
                <a:solidFill>
                  <a:srgbClr val="000000"/>
                </a:solidFill>
                <a:latin typeface="Arial"/>
                <a:cs typeface="Arial"/>
              </a:rPr>
              <a:pPr eaLnBrk="1" hangingPunct="1"/>
              <a:t>9</a:t>
            </a:fld>
            <a:endParaRPr lang="en-US" sz="1800" dirty="0">
              <a:solidFill>
                <a:srgbClr val="000000"/>
              </a:solidFill>
              <a:latin typeface="Arial"/>
              <a:cs typeface="Arial"/>
            </a:endParaRP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Coordinate Algebra Instruc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Coordinate Algebra Instruction TEMPLATE.potx</Template>
  <TotalTime>2315</TotalTime>
  <Words>1364</Words>
  <Application>Microsoft Macintosh PowerPoint</Application>
  <PresentationFormat>On-screen Show (4:3)</PresentationFormat>
  <Paragraphs>209</Paragraphs>
  <Slides>20</Slides>
  <Notes>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20</vt:i4>
      </vt:variant>
    </vt:vector>
  </HeadingPairs>
  <TitlesOfParts>
    <vt:vector size="22" baseType="lpstr">
      <vt:lpstr>Coordinate Algebra Instruction TEMPLATE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Walch Education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Walch Education</dc:creator>
  <cp:keywords/>
  <dc:description/>
  <cp:lastModifiedBy>Walch Education</cp:lastModifiedBy>
  <cp:revision>101</cp:revision>
  <cp:lastPrinted>2012-03-22T14:14:30Z</cp:lastPrinted>
  <dcterms:created xsi:type="dcterms:W3CDTF">2012-02-22T19:14:19Z</dcterms:created>
  <dcterms:modified xsi:type="dcterms:W3CDTF">2012-06-05T14:09:24Z</dcterms:modified>
  <cp:category/>
</cp:coreProperties>
</file>