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6" r:id="rId3"/>
    <p:sldId id="268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E256C1F-08DB-3F48-8393-12272F802AE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70F3D504-9D15-664B-A894-772A3BB5B55A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3826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F5CDA0BC-F0D7-E74D-A80E-A91DAAEEEBAB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FC9282DC-BCC4-5844-9166-13CFFA7AD8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0303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/CAU1L5S1GasolineTrail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8A4D0A4-ED60-C347-8406-15ABD96869DF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/>
              <a:t>Common Core Georgia Performance Standard: </a:t>
            </a:r>
            <a:r>
              <a:rPr lang="en-US" dirty="0"/>
              <a:t>MCC9–12.A.CED.4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F1D6076-60C4-554A-80DA-FF58F599EFF9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a typeface="+mn-ea"/>
                <a:cs typeface="Arial"/>
              </a:rPr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are asked to solve equations, much like they will be asked to solve a literal equation or formula for a specified variable.</a:t>
            </a: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82D8CAA-F0A5-1E43-B357-DEC4E10C63AF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Arial"/>
              </a:rPr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are asked to solve equations, much like they will be asked to solve a literal equation or formula for a specified variable.</a:t>
            </a:r>
            <a:endParaRPr lang="en-US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4E69051-29A7-5E43-BC38-2476FC318D62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904F272-3FCC-5542-A991-718C864C626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0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D84ED-FCDD-BA41-ABC5-679C2A4234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53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81E5E-5461-3047-AD01-0075D0FF3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6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7D1B8-1E62-EC49-93E1-ED41F0DB4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8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7822-77D7-9149-A558-32F44ED14C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7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BEF22-5734-F341-B170-C5732CCE0B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0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80AC4-B5E6-E944-863F-30EE39D5F3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0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BBF98-FBAE-0947-A3B8-DBC5B39C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669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11166-4423-BF4E-BFA6-7A2128C12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6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A7D-687E-5740-A911-79506A56D2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8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7EA74-D557-3944-AD1F-31BB391984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9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4B7EC94F-012F-8241-9729-D65D4C73E5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5S1GasolineTrail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1.5.1: Rearranging Formulas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A071BC-C94E-3E42-A316-9141D78122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1.5.1: Rearranging Formulas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617538" y="641350"/>
            <a:ext cx="768032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below. Write an equation and use it to answer the questions that follow.</a:t>
            </a:r>
          </a:p>
          <a:p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</a:rPr>
              <a:t>In January 2011, the national average for 5 gallons of gasoline was $17.20.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617538" y="3024188"/>
            <a:ext cx="7775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What was the national average for 1 gallon of gas?</a:t>
            </a:r>
          </a:p>
          <a:p>
            <a:pPr>
              <a:buFont typeface="Calibri" charset="0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What was the price for 18 gallons of gas?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21D676-4F0A-3F4A-A851-CAC787E8947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What was the national average for 1 gallon of gas?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Set up the equation.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Let </a:t>
            </a:r>
            <a:r>
              <a:rPr lang="en-US" sz="2400" i="1" dirty="0">
                <a:solidFill>
                  <a:srgbClr val="660066"/>
                </a:solidFill>
                <a:cs typeface="Arial"/>
              </a:rPr>
              <a:t>x </a:t>
            </a:r>
            <a:r>
              <a:rPr lang="en-US" sz="2400" dirty="0">
                <a:solidFill>
                  <a:srgbClr val="660066"/>
                </a:solidFill>
                <a:cs typeface="Arial"/>
              </a:rPr>
              <a:t>represent the cost per gallon of gasoline.</a:t>
            </a:r>
          </a:p>
          <a:p>
            <a:pPr lvl="2" algn="l"/>
            <a:r>
              <a:rPr lang="fr-FR" dirty="0">
                <a:solidFill>
                  <a:srgbClr val="660066"/>
                </a:solidFill>
                <a:cs typeface="Arial"/>
              </a:rPr>
              <a:t>5</a:t>
            </a:r>
            <a:r>
              <a:rPr lang="fr-FR" i="1" dirty="0">
                <a:solidFill>
                  <a:srgbClr val="660066"/>
                </a:solidFill>
                <a:cs typeface="Arial"/>
              </a:rPr>
              <a:t>x </a:t>
            </a:r>
            <a:r>
              <a:rPr lang="fr-FR" dirty="0">
                <a:solidFill>
                  <a:srgbClr val="660066"/>
                </a:solidFill>
                <a:cs typeface="Arial"/>
              </a:rPr>
              <a:t>= 17.20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Using inverse operations, solve this equation for </a:t>
            </a:r>
            <a:r>
              <a:rPr lang="en-US" sz="2400" i="1" dirty="0">
                <a:solidFill>
                  <a:srgbClr val="660066"/>
                </a:solidFill>
                <a:cs typeface="Arial"/>
              </a:rPr>
              <a:t>x</a:t>
            </a:r>
            <a:r>
              <a:rPr lang="en-US" sz="2400" dirty="0">
                <a:solidFill>
                  <a:srgbClr val="660066"/>
                </a:solidFill>
                <a:cs typeface="Arial"/>
              </a:rPr>
              <a:t>.</a:t>
            </a:r>
          </a:p>
          <a:p>
            <a:pPr lvl="2" algn="l"/>
            <a:r>
              <a:rPr lang="fr-FR" dirty="0">
                <a:solidFill>
                  <a:srgbClr val="660066"/>
                </a:solidFill>
                <a:cs typeface="Arial"/>
              </a:rPr>
              <a:t>5</a:t>
            </a:r>
            <a:r>
              <a:rPr lang="fr-FR" i="1" dirty="0">
                <a:solidFill>
                  <a:srgbClr val="660066"/>
                </a:solidFill>
                <a:cs typeface="Arial"/>
              </a:rPr>
              <a:t>x </a:t>
            </a:r>
            <a:r>
              <a:rPr lang="fr-FR" dirty="0">
                <a:solidFill>
                  <a:srgbClr val="660066"/>
                </a:solidFill>
                <a:cs typeface="Arial"/>
              </a:rPr>
              <a:t>= 17.20			Original </a:t>
            </a:r>
            <a:r>
              <a:rPr lang="fr-FR" dirty="0" err="1">
                <a:solidFill>
                  <a:srgbClr val="660066"/>
                </a:solidFill>
                <a:cs typeface="Arial"/>
              </a:rPr>
              <a:t>equation</a:t>
            </a:r>
            <a:endParaRPr lang="en-US" dirty="0">
              <a:solidFill>
                <a:srgbClr val="660066"/>
              </a:solidFill>
              <a:cs typeface="Arial"/>
            </a:endParaRPr>
          </a:p>
          <a:p>
            <a:pPr lvl="2" algn="l">
              <a:lnSpc>
                <a:spcPct val="150000"/>
              </a:lnSpc>
              <a:spcBef>
                <a:spcPts val="700"/>
              </a:spcBef>
              <a:spcAft>
                <a:spcPts val="600"/>
              </a:spcAft>
            </a:pPr>
            <a:r>
              <a:rPr lang="en-US" dirty="0">
                <a:solidFill>
                  <a:srgbClr val="660066"/>
                </a:solidFill>
                <a:cs typeface="Arial"/>
              </a:rPr>
              <a:t>			 		  	</a:t>
            </a:r>
            <a:r>
              <a:rPr lang="en-US" dirty="0" smtClean="0">
                <a:solidFill>
                  <a:srgbClr val="660066"/>
                </a:solidFill>
                <a:cs typeface="Arial"/>
              </a:rPr>
              <a:t>Divide </a:t>
            </a:r>
            <a:r>
              <a:rPr lang="en-US" dirty="0">
                <a:solidFill>
                  <a:srgbClr val="660066"/>
                </a:solidFill>
                <a:cs typeface="Arial"/>
              </a:rPr>
              <a:t>each side by 5.</a:t>
            </a:r>
          </a:p>
          <a:p>
            <a:pPr lvl="2" algn="l">
              <a:lnSpc>
                <a:spcPct val="150000"/>
              </a:lnSpc>
            </a:pPr>
            <a:r>
              <a:rPr lang="fr-FR" i="1" dirty="0">
                <a:solidFill>
                  <a:srgbClr val="660066"/>
                </a:solidFill>
                <a:cs typeface="Arial"/>
              </a:rPr>
              <a:t>x </a:t>
            </a:r>
            <a:r>
              <a:rPr lang="fr-FR" dirty="0">
                <a:solidFill>
                  <a:srgbClr val="660066"/>
                </a:solidFill>
                <a:cs typeface="Arial"/>
              </a:rPr>
              <a:t>= 3.44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Interpret the solution.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The average cost of 1 gallon of gasoline was $3.44.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9FBF62-6DF9-464D-88D8-22C0A636E95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1.5.1: Rearranging Formulas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350626"/>
              </p:ext>
            </p:extLst>
          </p:nvPr>
        </p:nvGraphicFramePr>
        <p:xfrm>
          <a:off x="1529160" y="3276989"/>
          <a:ext cx="1447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4" imgW="1447800" imgH="800100" progId="Equation.DSMT4">
                  <p:embed/>
                </p:oleObj>
              </mc:Choice>
              <mc:Fallback>
                <p:oleObj name="Equation" r:id="rId4" imgW="1447800" imgH="800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160" y="3276989"/>
                        <a:ext cx="1447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800" fill="hold"/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800" fill="hold"/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8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8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800" fill="hold"/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800" fill="hold"/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514350" indent="-514350" algn="l">
              <a:buFont typeface="Calibri" charset="0"/>
              <a:buAutoNum type="arabicPeriod" startAt="2"/>
            </a:pPr>
            <a:r>
              <a:rPr lang="en-US" dirty="0"/>
              <a:t>What was the price for 18 gallons of gas?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To find the cost of 18 gallons of gasoline, multiply the number of gallons by the cost per gallon.</a:t>
            </a:r>
          </a:p>
          <a:p>
            <a:pPr lvl="2" algn="l"/>
            <a:r>
              <a:rPr lang="en-US" dirty="0">
                <a:solidFill>
                  <a:srgbClr val="660066"/>
                </a:solidFill>
                <a:cs typeface="Arial"/>
              </a:rPr>
              <a:t>18 • 3.44 = $61.92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Interpret the solution.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cs typeface="Arial"/>
              </a:rPr>
              <a:t>The cost of 18 gallons of gasoline at $3.44 a gallon is $61.92.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2A6104-F0DD-A04C-9CA8-519B62B01CE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1.5.1: Rearranging Formulas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920</TotalTime>
  <Words>262</Words>
  <Application>Microsoft Macintosh PowerPoint</Application>
  <PresentationFormat>On-screen Show (4:3)</PresentationFormat>
  <Paragraphs>40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70</cp:revision>
  <dcterms:created xsi:type="dcterms:W3CDTF">2012-02-22T19:14:19Z</dcterms:created>
  <dcterms:modified xsi:type="dcterms:W3CDTF">2012-06-05T18:11:32Z</dcterms:modified>
  <cp:category/>
</cp:coreProperties>
</file>