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1.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258" r:id="rId3"/>
    <p:sldId id="259" r:id="rId4"/>
    <p:sldId id="304" r:id="rId5"/>
    <p:sldId id="290" r:id="rId6"/>
    <p:sldId id="294" r:id="rId7"/>
    <p:sldId id="295" r:id="rId8"/>
    <p:sldId id="296" r:id="rId9"/>
    <p:sldId id="320" r:id="rId10"/>
    <p:sldId id="297" r:id="rId11"/>
    <p:sldId id="298" r:id="rId12"/>
    <p:sldId id="325" r:id="rId13"/>
    <p:sldId id="299" r:id="rId14"/>
    <p:sldId id="300" r:id="rId15"/>
    <p:sldId id="322" r:id="rId16"/>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91" d="100"/>
          <a:sy n="91" d="100"/>
        </p:scale>
        <p:origin x="-1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 Id="rId2"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C244E81-4008-0545-878F-D4583174F921}" type="datetimeFigureOut">
              <a:rPr lang="en-US"/>
              <a:pPr>
                <a:defRPr/>
              </a:pPr>
              <a:t>6/5/12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CB76860-C1CC-EB48-A0C3-062B4E5FFED4}" type="slidenum">
              <a:rPr lang="en-US"/>
              <a:pPr>
                <a:defRPr/>
              </a:pPr>
              <a:t>‹#›</a:t>
            </a:fld>
            <a:endParaRPr lang="en-US"/>
          </a:p>
        </p:txBody>
      </p:sp>
    </p:spTree>
    <p:extLst>
      <p:ext uri="{BB962C8B-B14F-4D97-AF65-F5344CB8AC3E}">
        <p14:creationId xmlns:p14="http://schemas.microsoft.com/office/powerpoint/2010/main" val="32034051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4665963-DEA1-0640-ABBD-5FA94D4F252F}" type="datetimeFigureOut">
              <a:rPr lang="en-US"/>
              <a:pPr>
                <a:defRPr/>
              </a:pPr>
              <a:t>6/5/12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8E140411-DD0D-7241-AC76-7B30EAD20814}" type="slidenum">
              <a:rPr lang="en-US"/>
              <a:pPr>
                <a:defRPr/>
              </a:pPr>
              <a:t>‹#›</a:t>
            </a:fld>
            <a:endParaRPr lang="en-US"/>
          </a:p>
        </p:txBody>
      </p:sp>
    </p:spTree>
    <p:extLst>
      <p:ext uri="{BB962C8B-B14F-4D97-AF65-F5344CB8AC3E}">
        <p14:creationId xmlns:p14="http://schemas.microsoft.com/office/powerpoint/2010/main" val="1395264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/CAU1L5S1Solvefory</a:t>
            </a:r>
            <a:endParaRPr lang="en-US" dirty="0"/>
          </a:p>
        </p:txBody>
      </p:sp>
      <p:sp>
        <p:nvSpPr>
          <p:cNvPr id="4" name="Slide Number Placeholder 3"/>
          <p:cNvSpPr>
            <a:spLocks noGrp="1"/>
          </p:cNvSpPr>
          <p:nvPr>
            <p:ph type="sldNum" sz="quarter" idx="10"/>
          </p:nvPr>
        </p:nvSpPr>
        <p:spPr/>
        <p:txBody>
          <a:bodyPr/>
          <a:lstStyle/>
          <a:p>
            <a:pPr>
              <a:defRPr/>
            </a:pPr>
            <a:fld id="{8E140411-DD0D-7241-AC76-7B30EAD20814}" type="slidenum">
              <a:rPr lang="en-US" smtClean="0"/>
              <a:pPr>
                <a:defRPr/>
              </a:pPr>
              <a:t>9</a:t>
            </a:fld>
            <a:endParaRPr lang="en-US"/>
          </a:p>
        </p:txBody>
      </p:sp>
    </p:spTree>
    <p:extLst>
      <p:ext uri="{BB962C8B-B14F-4D97-AF65-F5344CB8AC3E}">
        <p14:creationId xmlns:p14="http://schemas.microsoft.com/office/powerpoint/2010/main" val="2505311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/CAU1L5S1SolveAreab</a:t>
            </a:r>
            <a:endParaRPr lang="en-US" dirty="0"/>
          </a:p>
        </p:txBody>
      </p:sp>
      <p:sp>
        <p:nvSpPr>
          <p:cNvPr id="4" name="Slide Number Placeholder 3"/>
          <p:cNvSpPr>
            <a:spLocks noGrp="1"/>
          </p:cNvSpPr>
          <p:nvPr>
            <p:ph type="sldNum" sz="quarter" idx="10"/>
          </p:nvPr>
        </p:nvSpPr>
        <p:spPr/>
        <p:txBody>
          <a:bodyPr/>
          <a:lstStyle/>
          <a:p>
            <a:pPr>
              <a:defRPr/>
            </a:pPr>
            <a:fld id="{8E140411-DD0D-7241-AC76-7B30EAD20814}" type="slidenum">
              <a:rPr lang="en-US" smtClean="0"/>
              <a:pPr>
                <a:defRPr/>
              </a:pPr>
              <a:t>15</a:t>
            </a:fld>
            <a:endParaRPr lang="en-US"/>
          </a:p>
        </p:txBody>
      </p:sp>
    </p:spTree>
    <p:extLst>
      <p:ext uri="{BB962C8B-B14F-4D97-AF65-F5344CB8AC3E}">
        <p14:creationId xmlns:p14="http://schemas.microsoft.com/office/powerpoint/2010/main" val="997831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8E8B7162-538C-3042-88A2-2123F214278F}" type="slidenum">
              <a:rPr lang="en-US" smtClean="0"/>
              <a:pPr>
                <a:defRPr/>
              </a:pPr>
              <a:t>‹#›</a:t>
            </a:fld>
            <a:endParaRPr lang="en-US" dirty="0"/>
          </a:p>
        </p:txBody>
      </p:sp>
    </p:spTree>
    <p:extLst>
      <p:ext uri="{BB962C8B-B14F-4D97-AF65-F5344CB8AC3E}">
        <p14:creationId xmlns:p14="http://schemas.microsoft.com/office/powerpoint/2010/main" val="899546863"/>
      </p:ext>
    </p:extLst>
  </p:cSld>
  <p:clrMapOvr>
    <a:masterClrMapping/>
  </p:clrMapOvr>
  <p:transition xmlns:p14="http://schemas.microsoft.com/office/powerpoint/2010/mai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C473A52-9A6B-794E-9E7E-EABB9564496E}" type="datetime1">
              <a:rPr lang="en-US"/>
              <a:pPr>
                <a:defRPr/>
              </a:pPr>
              <a:t>6/5/12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3F70221-D245-4948-AEC6-59B7EDBDF4E6}" type="slidenum">
              <a:rPr lang="en-US"/>
              <a:pPr>
                <a:defRPr/>
              </a:pPr>
              <a:t>‹#›</a:t>
            </a:fld>
            <a:endParaRPr lang="en-US"/>
          </a:p>
        </p:txBody>
      </p:sp>
    </p:spTree>
    <p:extLst>
      <p:ext uri="{BB962C8B-B14F-4D97-AF65-F5344CB8AC3E}">
        <p14:creationId xmlns:p14="http://schemas.microsoft.com/office/powerpoint/2010/main" val="1820063346"/>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108F79-85A8-234A-ABCE-A866C7BDF86A}" type="datetime1">
              <a:rPr lang="en-US"/>
              <a:pPr>
                <a:defRPr/>
              </a:pPr>
              <a:t>6/5/12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CFC793-780C-1B44-A4CE-F7EB55883B6D}" type="slidenum">
              <a:rPr lang="en-US"/>
              <a:pPr>
                <a:defRPr/>
              </a:pPr>
              <a:t>‹#›</a:t>
            </a:fld>
            <a:endParaRPr lang="en-US"/>
          </a:p>
        </p:txBody>
      </p:sp>
    </p:spTree>
    <p:extLst>
      <p:ext uri="{BB962C8B-B14F-4D97-AF65-F5344CB8AC3E}">
        <p14:creationId xmlns:p14="http://schemas.microsoft.com/office/powerpoint/2010/main" val="263385354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3022799-DA9D-C942-9290-60EC9037B40D}" type="datetime1">
              <a:rPr lang="en-US"/>
              <a:pPr>
                <a:defRPr/>
              </a:pPr>
              <a:t>6/5/12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897C3D-582E-4541-BF69-AF6D40698140}" type="slidenum">
              <a:rPr lang="en-US"/>
              <a:pPr>
                <a:defRPr/>
              </a:pPr>
              <a:t>‹#›</a:t>
            </a:fld>
            <a:endParaRPr lang="en-US"/>
          </a:p>
        </p:txBody>
      </p:sp>
    </p:spTree>
    <p:extLst>
      <p:ext uri="{BB962C8B-B14F-4D97-AF65-F5344CB8AC3E}">
        <p14:creationId xmlns:p14="http://schemas.microsoft.com/office/powerpoint/2010/main" val="4112107635"/>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A6212B9-1DD8-4C41-B446-62182F4A9E88}" type="datetime1">
              <a:rPr lang="en-US"/>
              <a:pPr>
                <a:defRPr/>
              </a:pPr>
              <a:t>6/5/12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F7554D-36E7-E24E-96DD-46D36F81198A}" type="slidenum">
              <a:rPr lang="en-US"/>
              <a:pPr>
                <a:defRPr/>
              </a:pPr>
              <a:t>‹#›</a:t>
            </a:fld>
            <a:endParaRPr lang="en-US"/>
          </a:p>
        </p:txBody>
      </p:sp>
    </p:spTree>
    <p:extLst>
      <p:ext uri="{BB962C8B-B14F-4D97-AF65-F5344CB8AC3E}">
        <p14:creationId xmlns:p14="http://schemas.microsoft.com/office/powerpoint/2010/main" val="148932319"/>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393AB0E-03FD-F946-851C-5198AC5B7BD6}" type="datetime1">
              <a:rPr lang="en-US"/>
              <a:pPr>
                <a:defRPr/>
              </a:pPr>
              <a:t>6/5/12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B17E18E-3078-C341-9A36-1775A0A181A0}" type="slidenum">
              <a:rPr lang="en-US"/>
              <a:pPr>
                <a:defRPr/>
              </a:pPr>
              <a:t>‹#›</a:t>
            </a:fld>
            <a:endParaRPr lang="en-US"/>
          </a:p>
        </p:txBody>
      </p:sp>
    </p:spTree>
    <p:extLst>
      <p:ext uri="{BB962C8B-B14F-4D97-AF65-F5344CB8AC3E}">
        <p14:creationId xmlns:p14="http://schemas.microsoft.com/office/powerpoint/2010/main" val="1035767617"/>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C21739F-238E-AC4E-8526-5EED1352D058}" type="datetime1">
              <a:rPr lang="en-US"/>
              <a:pPr>
                <a:defRPr/>
              </a:pPr>
              <a:t>6/5/12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7EF5064-9543-614C-8953-5B48F5DAB927}" type="slidenum">
              <a:rPr lang="en-US"/>
              <a:pPr>
                <a:defRPr/>
              </a:pPr>
              <a:t>‹#›</a:t>
            </a:fld>
            <a:endParaRPr lang="en-US"/>
          </a:p>
        </p:txBody>
      </p:sp>
    </p:spTree>
    <p:extLst>
      <p:ext uri="{BB962C8B-B14F-4D97-AF65-F5344CB8AC3E}">
        <p14:creationId xmlns:p14="http://schemas.microsoft.com/office/powerpoint/2010/main" val="3952535953"/>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F4FA6B-E400-FB4D-B624-A3DA80447346}" type="datetime1">
              <a:rPr lang="en-US"/>
              <a:pPr>
                <a:defRPr/>
              </a:pPr>
              <a:t>6/5/12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1CC5BD0-082A-A147-BEF6-9A6C2665E59C}" type="slidenum">
              <a:rPr lang="en-US"/>
              <a:pPr>
                <a:defRPr/>
              </a:pPr>
              <a:t>‹#›</a:t>
            </a:fld>
            <a:endParaRPr lang="en-US"/>
          </a:p>
        </p:txBody>
      </p:sp>
    </p:spTree>
    <p:extLst>
      <p:ext uri="{BB962C8B-B14F-4D97-AF65-F5344CB8AC3E}">
        <p14:creationId xmlns:p14="http://schemas.microsoft.com/office/powerpoint/2010/main" val="198117042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DD68787-1F01-B043-A8D3-525EB10F2B0E}" type="datetime1">
              <a:rPr lang="en-US"/>
              <a:pPr>
                <a:defRPr/>
              </a:pPr>
              <a:t>6/5/12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8F3CC2E-9439-FF40-92AA-A6EFE8B5F5B7}" type="slidenum">
              <a:rPr lang="en-US"/>
              <a:pPr>
                <a:defRPr/>
              </a:pPr>
              <a:t>‹#›</a:t>
            </a:fld>
            <a:endParaRPr lang="en-US"/>
          </a:p>
        </p:txBody>
      </p:sp>
    </p:spTree>
    <p:extLst>
      <p:ext uri="{BB962C8B-B14F-4D97-AF65-F5344CB8AC3E}">
        <p14:creationId xmlns:p14="http://schemas.microsoft.com/office/powerpoint/2010/main" val="2159327205"/>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9EF9F13-FAB6-2E48-A72B-77D80D881C55}" type="datetime1">
              <a:rPr lang="en-US"/>
              <a:pPr>
                <a:defRPr/>
              </a:pPr>
              <a:t>6/5/12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6048BC-D8B2-6F4B-87D0-59B15D9969E6}" type="slidenum">
              <a:rPr lang="en-US"/>
              <a:pPr>
                <a:defRPr/>
              </a:pPr>
              <a:t>‹#›</a:t>
            </a:fld>
            <a:endParaRPr lang="en-US"/>
          </a:p>
        </p:txBody>
      </p:sp>
    </p:spTree>
    <p:extLst>
      <p:ext uri="{BB962C8B-B14F-4D97-AF65-F5344CB8AC3E}">
        <p14:creationId xmlns:p14="http://schemas.microsoft.com/office/powerpoint/2010/main" val="3596035357"/>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49C2B5A-EAC4-8046-8D8E-6B2292B46577}" type="datetime1">
              <a:rPr lang="en-US"/>
              <a:pPr>
                <a:defRPr/>
              </a:pPr>
              <a:t>6/5/12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59A5213-C337-7844-8C10-6D9474ABD2EE}" type="slidenum">
              <a:rPr lang="en-US"/>
              <a:pPr>
                <a:defRPr/>
              </a:pPr>
              <a:t>‹#›</a:t>
            </a:fld>
            <a:endParaRPr lang="en-US"/>
          </a:p>
        </p:txBody>
      </p:sp>
    </p:spTree>
    <p:extLst>
      <p:ext uri="{BB962C8B-B14F-4D97-AF65-F5344CB8AC3E}">
        <p14:creationId xmlns:p14="http://schemas.microsoft.com/office/powerpoint/2010/main" val="4269915156"/>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B7D30E56-7C0E-B147-8F2A-902712DE8396}" type="datetime1">
              <a:rPr lang="en-US"/>
              <a:pPr>
                <a:defRPr/>
              </a:pPr>
              <a:t>6/5/12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830C2F7E-409E-6E4C-B4E1-1BFD3CE1F2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7.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8.emf"/><Relationship Id="rId5" Type="http://schemas.openxmlformats.org/officeDocument/2006/relationships/oleObject" Target="../embeddings/oleObject8.bin"/><Relationship Id="rId6" Type="http://schemas.openxmlformats.org/officeDocument/2006/relationships/image" Target="../media/image9.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10.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1.emf"/><Relationship Id="rId5" Type="http://schemas.openxmlformats.org/officeDocument/2006/relationships/oleObject" Target="../embeddings/oleObject11.bin"/><Relationship Id="rId6" Type="http://schemas.openxmlformats.org/officeDocument/2006/relationships/image" Target="../media/image12.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alch.com/ei/CAU1L5S1SolveAreab" TargetMode="External"/><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image" Target="../media/image3.emf"/><Relationship Id="rId7" Type="http://schemas.openxmlformats.org/officeDocument/2006/relationships/oleObject" Target="../embeddings/oleObject3.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5.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alch.com/ei/CAU1L5S1Solvefory" TargetMode="External"/><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pPr eaLnBrk="1" hangingPunct="1">
              <a:defRPr/>
            </a:pPr>
            <a:r>
              <a:rPr lang="en-US" b="1" dirty="0"/>
              <a:t>Literal equations</a:t>
            </a:r>
            <a:r>
              <a:rPr lang="en-US" dirty="0"/>
              <a:t> are equations that involve two or more variables. Sometimes it is useful to rearrange or solve literal equations for a specific variable in order to find a solution to a given problem. In this lesson, literal equations and </a:t>
            </a:r>
            <a:r>
              <a:rPr lang="en-US" b="1" dirty="0"/>
              <a:t>formulas</a:t>
            </a:r>
            <a:r>
              <a:rPr lang="en-US" dirty="0"/>
              <a:t>, or literal equations that state specific rules or relationships among quantities, will be examined. </a:t>
            </a:r>
          </a:p>
          <a:p>
            <a:pPr eaLnBrk="1" fontAlgn="auto" hangingPunct="1">
              <a:spcAft>
                <a:spcPts val="0"/>
              </a:spcAft>
              <a:defRPr/>
            </a:pPr>
            <a:endParaRPr lang="en-US" dirty="0" smtClean="0">
              <a:ea typeface="+mn-ea"/>
            </a:endParaRPr>
          </a:p>
          <a:p>
            <a:pPr eaLnBrk="1" fontAlgn="auto" hangingPunct="1">
              <a:spcAft>
                <a:spcPts val="0"/>
              </a:spcAft>
              <a:defRPr/>
            </a:pPr>
            <a:endParaRPr lang="en-US" dirty="0">
              <a:ea typeface="+mn-ea"/>
            </a:endParaRPr>
          </a:p>
        </p:txBody>
      </p:sp>
      <p:sp>
        <p:nvSpPr>
          <p:cNvPr id="15362"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p:txBody>
      </p:sp>
      <p:sp>
        <p:nvSpPr>
          <p:cNvPr id="2" name="Slide Number Placeholder 1"/>
          <p:cNvSpPr>
            <a:spLocks noGrp="1"/>
          </p:cNvSpPr>
          <p:nvPr>
            <p:ph type="sldNum" sz="quarter" idx="11"/>
          </p:nvPr>
        </p:nvSpPr>
        <p:spPr/>
        <p:txBody>
          <a:bodyPr/>
          <a:lstStyle/>
          <a:p>
            <a:pPr>
              <a:defRPr/>
            </a:pPr>
            <a:fld id="{2407BEF3-5EA1-C342-A701-8683D18E2C79}" type="slidenum">
              <a:rPr lang="en-US" smtClean="0"/>
              <a:pPr>
                <a:defRPr/>
              </a:pPr>
              <a:t>1</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ubtitle 1"/>
          <p:cNvSpPr>
            <a:spLocks noGrp="1"/>
          </p:cNvSpPr>
          <p:nvPr>
            <p:ph type="subTitle" idx="1"/>
          </p:nvPr>
        </p:nvSpPr>
        <p:spPr>
          <a:xfrm>
            <a:off x="641350" y="641350"/>
            <a:ext cx="7854950" cy="4997450"/>
          </a:xfrm>
        </p:spPr>
        <p:txBody>
          <a:bodyPr/>
          <a:lstStyle/>
          <a:p>
            <a:pPr eaLnBrk="1" hangingPunct="1"/>
            <a:r>
              <a:rPr lang="en-US" sz="2800" b="1" dirty="0"/>
              <a:t>Guided Practice </a:t>
            </a:r>
            <a:endParaRPr lang="en-US" sz="2000" b="1" baseline="30000" dirty="0">
              <a:solidFill>
                <a:srgbClr val="000090"/>
              </a:solidFill>
            </a:endParaRPr>
          </a:p>
          <a:p>
            <a:pPr eaLnBrk="1" hangingPunct="1"/>
            <a:r>
              <a:rPr lang="en-US" sz="2800" b="1" dirty="0">
                <a:solidFill>
                  <a:srgbClr val="000090"/>
                </a:solidFill>
              </a:rPr>
              <a:t>Example 4</a:t>
            </a:r>
            <a:endParaRPr lang="en-US" sz="2800" baseline="30000" dirty="0">
              <a:solidFill>
                <a:srgbClr val="000090"/>
              </a:solidFill>
            </a:endParaRPr>
          </a:p>
          <a:p>
            <a:pPr eaLnBrk="1" hangingPunct="1">
              <a:lnSpc>
                <a:spcPct val="130000"/>
              </a:lnSpc>
            </a:pPr>
            <a:r>
              <a:rPr lang="en-US" dirty="0"/>
              <a:t>The formula for finding the area of a triangle is              </a:t>
            </a:r>
            <a:r>
              <a:rPr lang="en-US" dirty="0" smtClean="0"/>
              <a:t>,</a:t>
            </a:r>
            <a:r>
              <a:rPr lang="en-US" dirty="0"/>
              <a:t/>
            </a:r>
            <a:br>
              <a:rPr lang="en-US" dirty="0"/>
            </a:br>
            <a:r>
              <a:rPr lang="en-US" dirty="0"/>
              <a:t>where </a:t>
            </a:r>
            <a:r>
              <a:rPr lang="en-US" i="1" dirty="0"/>
              <a:t>b</a:t>
            </a:r>
            <a:r>
              <a:rPr lang="en-US" dirty="0"/>
              <a:t> is the length of the base and </a:t>
            </a:r>
            <a:r>
              <a:rPr lang="en-US" i="1" dirty="0"/>
              <a:t>h</a:t>
            </a:r>
            <a:r>
              <a:rPr lang="en-US" dirty="0"/>
              <a:t> is the height of the triangle. Suppose you know the area and height of the triangle, but need to find the length of the base. In this case, solving the formula for </a:t>
            </a:r>
            <a:r>
              <a:rPr lang="en-US" i="1" dirty="0"/>
              <a:t>b</a:t>
            </a:r>
            <a:r>
              <a:rPr lang="en-US" dirty="0"/>
              <a:t> would be helpful. </a:t>
            </a:r>
          </a:p>
          <a:p>
            <a:pPr eaLnBrk="1" hangingPunct="1">
              <a:lnSpc>
                <a:spcPct val="120000"/>
              </a:lnSpc>
            </a:pPr>
            <a:endParaRPr lang="en-US" dirty="0"/>
          </a:p>
          <a:p>
            <a:pPr eaLnBrk="1" hangingPunct="1">
              <a:lnSpc>
                <a:spcPct val="120000"/>
              </a:lnSpc>
            </a:pPr>
            <a:r>
              <a:rPr lang="en-US" dirty="0"/>
              <a:t> </a:t>
            </a:r>
          </a:p>
          <a:p>
            <a:pPr eaLnBrk="1" hangingPunct="1"/>
            <a:endParaRPr lang="en-US" dirty="0"/>
          </a:p>
        </p:txBody>
      </p:sp>
      <p:sp>
        <p:nvSpPr>
          <p:cNvPr id="35842"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65E5069A-DE0B-2641-A31F-35EAB0847E86}" type="slidenum">
              <a:rPr lang="en-US" smtClean="0"/>
              <a:pPr>
                <a:defRPr/>
              </a:pPr>
              <a:t>10</a:t>
            </a:fld>
            <a:endParaRPr lang="en-US" dirty="0"/>
          </a:p>
        </p:txBody>
      </p:sp>
      <p:graphicFrame>
        <p:nvGraphicFramePr>
          <p:cNvPr id="35844" name="Object 2"/>
          <p:cNvGraphicFramePr>
            <a:graphicFrameLocks noChangeAspect="1"/>
          </p:cNvGraphicFramePr>
          <p:nvPr>
            <p:extLst>
              <p:ext uri="{D42A27DB-BD31-4B8C-83A1-F6EECF244321}">
                <p14:modId xmlns:p14="http://schemas.microsoft.com/office/powerpoint/2010/main" val="1563576551"/>
              </p:ext>
            </p:extLst>
          </p:nvPr>
        </p:nvGraphicFramePr>
        <p:xfrm>
          <a:off x="7048500" y="1544638"/>
          <a:ext cx="1117600" cy="800100"/>
        </p:xfrm>
        <a:graphic>
          <a:graphicData uri="http://schemas.openxmlformats.org/presentationml/2006/ole">
            <mc:AlternateContent xmlns:mc="http://schemas.openxmlformats.org/markup-compatibility/2006">
              <mc:Choice xmlns:v="urn:schemas-microsoft-com:vml" Requires="v">
                <p:oleObj spid="_x0000_s35855" name="Equation" r:id="rId3" imgW="1117600" imgH="800100" progId="Equation.DSMT4">
                  <p:embed/>
                </p:oleObj>
              </mc:Choice>
              <mc:Fallback>
                <p:oleObj name="Equation" r:id="rId3" imgW="1117600" imgH="800100" progId="Equation.DSMT4">
                  <p:embed/>
                  <p:pic>
                    <p:nvPicPr>
                      <p:cNvPr id="0" name="Object 2"/>
                      <p:cNvPicPr>
                        <a:picLocks noChangeAspect="1" noChangeArrowheads="1"/>
                      </p:cNvPicPr>
                      <p:nvPr/>
                    </p:nvPicPr>
                    <p:blipFill>
                      <a:blip r:embed="rId4"/>
                      <a:srcRect/>
                      <a:stretch>
                        <a:fillRect/>
                      </a:stretch>
                    </p:blipFill>
                    <p:spPr bwMode="auto">
                      <a:xfrm>
                        <a:off x="7048500" y="1544638"/>
                        <a:ext cx="11176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5138738"/>
          </a:xfrm>
        </p:spPr>
        <p:txBody>
          <a:bodyPr>
            <a:noAutofit/>
          </a:bodyPr>
          <a:lstStyle/>
          <a:p>
            <a:pPr eaLnBrk="1" hangingPunct="1">
              <a:defRPr/>
            </a:pPr>
            <a:r>
              <a:rPr lang="en-US" sz="2800" b="1" dirty="0"/>
              <a:t>Guided </a:t>
            </a:r>
            <a:r>
              <a:rPr lang="en-US" sz="2800" b="1" dirty="0" smtClean="0"/>
              <a:t>Practice: </a:t>
            </a:r>
            <a:r>
              <a:rPr lang="en-US" sz="2800" b="1" dirty="0" smtClean="0">
                <a:solidFill>
                  <a:srgbClr val="000090"/>
                </a:solidFill>
              </a:rPr>
              <a:t>Example 4, </a:t>
            </a:r>
            <a:r>
              <a:rPr lang="en-US" sz="2800" b="1" i="1" dirty="0" smtClean="0">
                <a:solidFill>
                  <a:srgbClr val="000090"/>
                </a:solidFill>
              </a:rPr>
              <a:t>continued</a:t>
            </a:r>
          </a:p>
          <a:p>
            <a:pPr marL="457200" indent="-457200" eaLnBrk="1" hangingPunct="1">
              <a:buFont typeface="+mj-lt"/>
              <a:buAutoNum type="arabicPeriod"/>
              <a:defRPr/>
            </a:pPr>
            <a:endParaRPr lang="en-US" sz="1100" baseline="30000" dirty="0"/>
          </a:p>
          <a:p>
            <a:pPr marL="514350" indent="-557784" eaLnBrk="1" hangingPunct="1">
              <a:lnSpc>
                <a:spcPct val="150000"/>
              </a:lnSpc>
              <a:buFont typeface="+mj-lt"/>
              <a:buAutoNum type="arabicPeriod"/>
              <a:defRPr/>
            </a:pPr>
            <a:r>
              <a:rPr lang="en-US" sz="2800" b="1" dirty="0" smtClean="0">
                <a:solidFill>
                  <a:srgbClr val="660066"/>
                </a:solidFill>
              </a:rPr>
              <a:t>Begin </a:t>
            </a:r>
            <a:r>
              <a:rPr lang="en-US" sz="2800" b="1" dirty="0">
                <a:solidFill>
                  <a:srgbClr val="660066"/>
                </a:solidFill>
              </a:rPr>
              <a:t>isolating </a:t>
            </a:r>
            <a:r>
              <a:rPr lang="en-US" sz="2800" b="1" i="1" dirty="0">
                <a:solidFill>
                  <a:srgbClr val="660066"/>
                </a:solidFill>
              </a:rPr>
              <a:t>b</a:t>
            </a:r>
            <a:r>
              <a:rPr lang="en-US" sz="2800" b="1" dirty="0">
                <a:solidFill>
                  <a:srgbClr val="660066"/>
                </a:solidFill>
              </a:rPr>
              <a:t> by multiplying both sides of the equation by the reciprocal of </a:t>
            </a:r>
            <a:r>
              <a:rPr lang="en-US" sz="2800" b="1" dirty="0" smtClean="0">
                <a:solidFill>
                  <a:srgbClr val="660066"/>
                </a:solidFill>
              </a:rPr>
              <a:t>   , </a:t>
            </a:r>
            <a:r>
              <a:rPr lang="en-US" sz="2800" b="1" dirty="0">
                <a:solidFill>
                  <a:srgbClr val="660066"/>
                </a:solidFill>
              </a:rPr>
              <a:t>or 2</a:t>
            </a:r>
            <a:r>
              <a:rPr lang="en-US" sz="2800" b="1" dirty="0" smtClean="0">
                <a:solidFill>
                  <a:srgbClr val="660066"/>
                </a:solidFill>
              </a:rPr>
              <a:t>.</a:t>
            </a:r>
          </a:p>
          <a:p>
            <a:pPr marL="514350" indent="-514350" eaLnBrk="1" hangingPunct="1">
              <a:lnSpc>
                <a:spcPct val="120000"/>
              </a:lnSpc>
              <a:buFont typeface="+mj-lt"/>
              <a:buAutoNum type="arabicPeriod"/>
              <a:defRPr/>
            </a:pPr>
            <a:endParaRPr lang="en-US" sz="2800" b="1" dirty="0">
              <a:solidFill>
                <a:srgbClr val="660066"/>
              </a:solidFill>
            </a:endParaRPr>
          </a:p>
          <a:p>
            <a:pPr eaLnBrk="1" hangingPunct="1">
              <a:lnSpc>
                <a:spcPct val="150000"/>
              </a:lnSpc>
              <a:defRPr/>
            </a:pPr>
            <a:endParaRPr lang="en-US" sz="2800" b="1" dirty="0">
              <a:solidFill>
                <a:srgbClr val="660066"/>
              </a:solidFill>
            </a:endParaRPr>
          </a:p>
          <a:p>
            <a:pPr marL="514350" indent="-514350" eaLnBrk="1" hangingPunct="1">
              <a:lnSpc>
                <a:spcPct val="150000"/>
              </a:lnSpc>
              <a:buFont typeface="+mj-lt"/>
              <a:buAutoNum type="arabicPeriod"/>
              <a:defRPr/>
            </a:pPr>
            <a:endParaRPr lang="en-US" sz="2800" b="1" dirty="0" smtClean="0">
              <a:solidFill>
                <a:srgbClr val="660066"/>
              </a:solidFill>
            </a:endParaRPr>
          </a:p>
          <a:p>
            <a:pPr eaLnBrk="1" hangingPunct="1">
              <a:lnSpc>
                <a:spcPct val="120000"/>
              </a:lnSpc>
              <a:defRPr/>
            </a:pPr>
            <a:endParaRPr lang="en-US" sz="2800" b="1" dirty="0">
              <a:solidFill>
                <a:srgbClr val="660066"/>
              </a:solidFill>
            </a:endParaRPr>
          </a:p>
        </p:txBody>
      </p:sp>
      <p:sp>
        <p:nvSpPr>
          <p:cNvPr id="3686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5426588A-7580-F24E-BDFC-595CF82AD6C2}" type="slidenum">
              <a:rPr lang="en-US" smtClean="0"/>
              <a:pPr>
                <a:defRPr/>
              </a:pPr>
              <a:t>11</a:t>
            </a:fld>
            <a:endParaRPr lang="en-US" dirty="0"/>
          </a:p>
        </p:txBody>
      </p:sp>
      <p:graphicFrame>
        <p:nvGraphicFramePr>
          <p:cNvPr id="36868" name="Object 3"/>
          <p:cNvGraphicFramePr>
            <a:graphicFrameLocks noChangeAspect="1"/>
          </p:cNvGraphicFramePr>
          <p:nvPr>
            <p:extLst>
              <p:ext uri="{D42A27DB-BD31-4B8C-83A1-F6EECF244321}">
                <p14:modId xmlns:p14="http://schemas.microsoft.com/office/powerpoint/2010/main" val="2907924913"/>
              </p:ext>
            </p:extLst>
          </p:nvPr>
        </p:nvGraphicFramePr>
        <p:xfrm>
          <a:off x="1691509" y="2504291"/>
          <a:ext cx="276838" cy="968933"/>
        </p:xfrm>
        <a:graphic>
          <a:graphicData uri="http://schemas.openxmlformats.org/presentationml/2006/ole">
            <mc:AlternateContent xmlns:mc="http://schemas.openxmlformats.org/markup-compatibility/2006">
              <mc:Choice xmlns:v="urn:schemas-microsoft-com:vml" Requires="v">
                <p:oleObj spid="_x0000_s36888" name="Equation" r:id="rId3" imgW="228600" imgH="800100" progId="Equation.DSMT4">
                  <p:embed/>
                </p:oleObj>
              </mc:Choice>
              <mc:Fallback>
                <p:oleObj name="Equation" r:id="rId3" imgW="228600" imgH="800100" progId="Equation.DSMT4">
                  <p:embed/>
                  <p:pic>
                    <p:nvPicPr>
                      <p:cNvPr id="0" name="Object 3"/>
                      <p:cNvPicPr>
                        <a:picLocks noChangeAspect="1" noChangeArrowheads="1"/>
                      </p:cNvPicPr>
                      <p:nvPr/>
                    </p:nvPicPr>
                    <p:blipFill>
                      <a:blip r:embed="rId4"/>
                      <a:srcRect/>
                      <a:stretch>
                        <a:fillRect/>
                      </a:stretch>
                    </p:blipFill>
                    <p:spPr bwMode="auto">
                      <a:xfrm>
                        <a:off x="1691509" y="2504291"/>
                        <a:ext cx="276838" cy="968933"/>
                      </a:xfrm>
                      <a:prstGeom prst="rect">
                        <a:avLst/>
                      </a:prstGeom>
                      <a:noFill/>
                      <a:ln>
                        <a:noFill/>
                      </a:ln>
                    </p:spPr>
                  </p:pic>
                </p:oleObj>
              </mc:Fallback>
            </mc:AlternateContent>
          </a:graphicData>
        </a:graphic>
      </p:graphicFrame>
      <p:graphicFrame>
        <p:nvGraphicFramePr>
          <p:cNvPr id="36869" name="Object 4"/>
          <p:cNvGraphicFramePr>
            <a:graphicFrameLocks noChangeAspect="1"/>
          </p:cNvGraphicFramePr>
          <p:nvPr>
            <p:extLst>
              <p:ext uri="{D42A27DB-BD31-4B8C-83A1-F6EECF244321}">
                <p14:modId xmlns:p14="http://schemas.microsoft.com/office/powerpoint/2010/main" val="1689634636"/>
              </p:ext>
            </p:extLst>
          </p:nvPr>
        </p:nvGraphicFramePr>
        <p:xfrm>
          <a:off x="1221194" y="3473450"/>
          <a:ext cx="2011362" cy="1984375"/>
        </p:xfrm>
        <a:graphic>
          <a:graphicData uri="http://schemas.openxmlformats.org/presentationml/2006/ole">
            <mc:AlternateContent xmlns:mc="http://schemas.openxmlformats.org/markup-compatibility/2006">
              <mc:Choice xmlns:v="urn:schemas-microsoft-com:vml" Requires="v">
                <p:oleObj spid="_x0000_s36889" name="Equation" r:id="rId5" imgW="2222500" imgH="2197100" progId="Equation.DSMT4">
                  <p:embed/>
                </p:oleObj>
              </mc:Choice>
              <mc:Fallback>
                <p:oleObj name="Equation" r:id="rId5" imgW="2222500" imgH="2197100" progId="Equation.DSMT4">
                  <p:embed/>
                  <p:pic>
                    <p:nvPicPr>
                      <p:cNvPr id="0" name="Object 4"/>
                      <p:cNvPicPr>
                        <a:picLocks noChangeAspect="1" noChangeArrowheads="1"/>
                      </p:cNvPicPr>
                      <p:nvPr/>
                    </p:nvPicPr>
                    <p:blipFill>
                      <a:blip r:embed="rId6"/>
                      <a:srcRect/>
                      <a:stretch>
                        <a:fillRect/>
                      </a:stretch>
                    </p:blipFill>
                    <p:spPr bwMode="auto">
                      <a:xfrm>
                        <a:off x="1221194" y="3473450"/>
                        <a:ext cx="2011362"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4, </a:t>
            </a:r>
            <a:r>
              <a:rPr lang="en-US" sz="2800" b="1" i="1" dirty="0" smtClean="0">
                <a:solidFill>
                  <a:srgbClr val="000090"/>
                </a:solidFill>
              </a:rPr>
              <a:t>continued</a:t>
            </a:r>
          </a:p>
          <a:p>
            <a:pPr marL="457200" lvl="2" algn="l">
              <a:lnSpc>
                <a:spcPct val="150000"/>
              </a:lnSpc>
            </a:pPr>
            <a:r>
              <a:rPr lang="en-US" dirty="0">
                <a:solidFill>
                  <a:schemeClr val="tx1"/>
                </a:solidFill>
                <a:latin typeface="Arial"/>
                <a:cs typeface="Arial"/>
              </a:rPr>
              <a:t>Multiplying both sides of the equation by the reciprocal is the same as dividing both sides of the equation by    </a:t>
            </a:r>
            <a:r>
              <a:rPr lang="en-US" dirty="0" smtClean="0">
                <a:solidFill>
                  <a:schemeClr val="tx1"/>
                </a:solidFill>
                <a:latin typeface="Arial"/>
                <a:cs typeface="Arial"/>
              </a:rPr>
              <a:t>. The </a:t>
            </a:r>
            <a:r>
              <a:rPr lang="en-US" dirty="0">
                <a:solidFill>
                  <a:schemeClr val="tx1"/>
                </a:solidFill>
                <a:latin typeface="Arial"/>
                <a:cs typeface="Arial"/>
              </a:rPr>
              <a:t>result will be the same.</a:t>
            </a:r>
          </a:p>
          <a:p>
            <a:endParaRPr lang="en-US" sz="2800" b="1" i="1" dirty="0">
              <a:solidFill>
                <a:srgbClr val="000090"/>
              </a:solidFill>
            </a:endParaRPr>
          </a:p>
        </p:txBody>
      </p:sp>
      <p:sp>
        <p:nvSpPr>
          <p:cNvPr id="3" name="Text Placeholder 2"/>
          <p:cNvSpPr>
            <a:spLocks noGrp="1"/>
          </p:cNvSpPr>
          <p:nvPr>
            <p:ph type="body" sz="quarter" idx="10"/>
          </p:nvPr>
        </p:nvSpPr>
        <p:spPr/>
        <p:txBody>
          <a:bodyPr/>
          <a:lstStyle/>
          <a:p>
            <a:r>
              <a:rPr lang="en-US" dirty="0"/>
              <a:t>1.5.1: Rearranging Formulas </a:t>
            </a:r>
          </a:p>
          <a:p>
            <a:endParaRPr lang="en-US" dirty="0"/>
          </a:p>
        </p:txBody>
      </p:sp>
      <p:sp>
        <p:nvSpPr>
          <p:cNvPr id="4" name="Slide Number Placeholder 3"/>
          <p:cNvSpPr>
            <a:spLocks noGrp="1"/>
          </p:cNvSpPr>
          <p:nvPr>
            <p:ph type="sldNum" sz="quarter" idx="11"/>
          </p:nvPr>
        </p:nvSpPr>
        <p:spPr/>
        <p:txBody>
          <a:bodyPr/>
          <a:lstStyle/>
          <a:p>
            <a:pPr>
              <a:defRPr/>
            </a:pPr>
            <a:fld id="{8E8B7162-538C-3042-88A2-2123F214278F}" type="slidenum">
              <a:rPr lang="en-US" smtClean="0"/>
              <a:pPr>
                <a:defRPr/>
              </a:pPr>
              <a:t>12</a:t>
            </a:fld>
            <a:endParaRPr lang="en-US" dirty="0"/>
          </a:p>
        </p:txBody>
      </p:sp>
      <p:graphicFrame>
        <p:nvGraphicFramePr>
          <p:cNvPr id="5" name="Object 6"/>
          <p:cNvGraphicFramePr>
            <a:graphicFrameLocks noChangeAspect="1"/>
          </p:cNvGraphicFramePr>
          <p:nvPr>
            <p:extLst>
              <p:ext uri="{D42A27DB-BD31-4B8C-83A1-F6EECF244321}">
                <p14:modId xmlns:p14="http://schemas.microsoft.com/office/powerpoint/2010/main" val="4050208865"/>
              </p:ext>
            </p:extLst>
          </p:nvPr>
        </p:nvGraphicFramePr>
        <p:xfrm>
          <a:off x="2846128" y="2198880"/>
          <a:ext cx="230188" cy="796925"/>
        </p:xfrm>
        <a:graphic>
          <a:graphicData uri="http://schemas.openxmlformats.org/presentationml/2006/ole">
            <mc:AlternateContent xmlns:mc="http://schemas.openxmlformats.org/markup-compatibility/2006">
              <mc:Choice xmlns:v="urn:schemas-microsoft-com:vml" Requires="v">
                <p:oleObj spid="_x0000_s59402" name="Equation" r:id="rId3" imgW="228600" imgH="800100" progId="Equation.DSMT4">
                  <p:embed/>
                </p:oleObj>
              </mc:Choice>
              <mc:Fallback>
                <p:oleObj name="Equation" r:id="rId3" imgW="228600" imgH="800100" progId="Equation.DSMT4">
                  <p:embed/>
                  <p:pic>
                    <p:nvPicPr>
                      <p:cNvPr id="0" name=""/>
                      <p:cNvPicPr>
                        <a:picLocks noChangeAspect="1" noChangeArrowheads="1"/>
                      </p:cNvPicPr>
                      <p:nvPr/>
                    </p:nvPicPr>
                    <p:blipFill>
                      <a:blip r:embed="rId4"/>
                      <a:srcRect/>
                      <a:stretch>
                        <a:fillRect/>
                      </a:stretch>
                    </p:blipFill>
                    <p:spPr bwMode="auto">
                      <a:xfrm>
                        <a:off x="2846128" y="2198880"/>
                        <a:ext cx="230188"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24267955"/>
      </p:ext>
    </p:extLst>
  </p:cSld>
  <p:clrMapOvr>
    <a:masterClrMapping/>
  </p:clrMapOvr>
  <p:transition xmlns:p14="http://schemas.microsoft.com/office/powerpoint/2010/mai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4, </a:t>
            </a:r>
            <a:r>
              <a:rPr lang="en-US" sz="2800" b="1" i="1" dirty="0">
                <a:solidFill>
                  <a:srgbClr val="000090"/>
                </a:solidFill>
              </a:rPr>
              <a:t>continued</a:t>
            </a:r>
          </a:p>
          <a:p>
            <a:pPr marL="457200" indent="-457200" eaLnBrk="1" hangingPunct="1">
              <a:buFont typeface="+mj-lt"/>
              <a:buAutoNum type="arabicPeriod"/>
              <a:defRPr/>
            </a:pPr>
            <a:endParaRPr lang="en-US" sz="1100" baseline="30000" dirty="0"/>
          </a:p>
          <a:p>
            <a:pPr marL="514350" indent="-514350" eaLnBrk="1" hangingPunct="1">
              <a:buFont typeface="+mj-lt"/>
              <a:buAutoNum type="arabicPeriod" startAt="2"/>
              <a:defRPr/>
            </a:pPr>
            <a:r>
              <a:rPr lang="en-US" sz="2800" b="1" dirty="0" smtClean="0">
                <a:solidFill>
                  <a:srgbClr val="660066"/>
                </a:solidFill>
              </a:rPr>
              <a:t>To </a:t>
            </a:r>
            <a:r>
              <a:rPr lang="en-US" sz="2800" b="1" dirty="0">
                <a:solidFill>
                  <a:srgbClr val="660066"/>
                </a:solidFill>
              </a:rPr>
              <a:t>further isolate </a:t>
            </a:r>
            <a:r>
              <a:rPr lang="en-US" sz="2800" b="1" i="1" dirty="0">
                <a:solidFill>
                  <a:srgbClr val="660066"/>
                </a:solidFill>
              </a:rPr>
              <a:t>b</a:t>
            </a:r>
            <a:r>
              <a:rPr lang="en-US" sz="2800" b="1" dirty="0">
                <a:solidFill>
                  <a:srgbClr val="660066"/>
                </a:solidFill>
              </a:rPr>
              <a:t>, divide both sides of the equation by </a:t>
            </a:r>
            <a:r>
              <a:rPr lang="en-US" sz="2800" b="1" i="1" dirty="0">
                <a:solidFill>
                  <a:srgbClr val="660066"/>
                </a:solidFill>
              </a:rPr>
              <a:t>h</a:t>
            </a:r>
            <a:r>
              <a:rPr lang="en-US" sz="2800" b="1" dirty="0" smtClean="0">
                <a:solidFill>
                  <a:srgbClr val="660066"/>
                </a:solidFill>
              </a:rPr>
              <a:t>.</a:t>
            </a:r>
            <a:endParaRPr lang="en-US" sz="2800" b="1" dirty="0">
              <a:solidFill>
                <a:srgbClr val="660066"/>
              </a:solidFill>
            </a:endParaRPr>
          </a:p>
        </p:txBody>
      </p:sp>
      <p:sp>
        <p:nvSpPr>
          <p:cNvPr id="3789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42C258CB-C7A2-FB4F-BB1C-86E60D66A124}" type="slidenum">
              <a:rPr lang="en-US" smtClean="0"/>
              <a:pPr>
                <a:defRPr/>
              </a:pPr>
              <a:t>13</a:t>
            </a:fld>
            <a:endParaRPr lang="en-US" dirty="0"/>
          </a:p>
        </p:txBody>
      </p:sp>
      <p:graphicFrame>
        <p:nvGraphicFramePr>
          <p:cNvPr id="37892" name="Object 3"/>
          <p:cNvGraphicFramePr>
            <a:graphicFrameLocks noChangeAspect="1"/>
          </p:cNvGraphicFramePr>
          <p:nvPr>
            <p:extLst>
              <p:ext uri="{D42A27DB-BD31-4B8C-83A1-F6EECF244321}">
                <p14:modId xmlns:p14="http://schemas.microsoft.com/office/powerpoint/2010/main" val="3216551496"/>
              </p:ext>
            </p:extLst>
          </p:nvPr>
        </p:nvGraphicFramePr>
        <p:xfrm>
          <a:off x="1208088" y="2359025"/>
          <a:ext cx="1092200" cy="1651000"/>
        </p:xfrm>
        <a:graphic>
          <a:graphicData uri="http://schemas.openxmlformats.org/presentationml/2006/ole">
            <mc:AlternateContent xmlns:mc="http://schemas.openxmlformats.org/markup-compatibility/2006">
              <mc:Choice xmlns:v="urn:schemas-microsoft-com:vml" Requires="v">
                <p:oleObj spid="_x0000_s37911" name="Equation" r:id="rId3" imgW="1092200" imgH="1651000" progId="Equation.DSMT4">
                  <p:embed/>
                </p:oleObj>
              </mc:Choice>
              <mc:Fallback>
                <p:oleObj name="Equation" r:id="rId3" imgW="1092200" imgH="1651000" progId="Equation.DSMT4">
                  <p:embed/>
                  <p:pic>
                    <p:nvPicPr>
                      <p:cNvPr id="0" name="Object 3"/>
                      <p:cNvPicPr>
                        <a:picLocks noChangeAspect="1" noChangeArrowheads="1"/>
                      </p:cNvPicPr>
                      <p:nvPr/>
                    </p:nvPicPr>
                    <p:blipFill>
                      <a:blip r:embed="rId4"/>
                      <a:srcRect/>
                      <a:stretch>
                        <a:fillRect/>
                      </a:stretch>
                    </p:blipFill>
                    <p:spPr bwMode="auto">
                      <a:xfrm>
                        <a:off x="1208088" y="2359025"/>
                        <a:ext cx="10922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893" name="TextBox 5"/>
          <p:cNvSpPr txBox="1">
            <a:spLocks noChangeArrowheads="1"/>
          </p:cNvSpPr>
          <p:nvPr/>
        </p:nvSpPr>
        <p:spPr bwMode="auto">
          <a:xfrm>
            <a:off x="2351088" y="2509838"/>
            <a:ext cx="45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dirty="0">
                <a:latin typeface="Arial"/>
                <a:cs typeface="Arial"/>
              </a:rPr>
              <a:t>or</a:t>
            </a:r>
            <a:endParaRPr lang="en-US" sz="1800" dirty="0"/>
          </a:p>
        </p:txBody>
      </p:sp>
      <p:graphicFrame>
        <p:nvGraphicFramePr>
          <p:cNvPr id="37894" name="Object 8"/>
          <p:cNvGraphicFramePr>
            <a:graphicFrameLocks noChangeAspect="1"/>
          </p:cNvGraphicFramePr>
          <p:nvPr>
            <p:extLst>
              <p:ext uri="{D42A27DB-BD31-4B8C-83A1-F6EECF244321}">
                <p14:modId xmlns:p14="http://schemas.microsoft.com/office/powerpoint/2010/main" val="1988681059"/>
              </p:ext>
            </p:extLst>
          </p:nvPr>
        </p:nvGraphicFramePr>
        <p:xfrm>
          <a:off x="2840435" y="2336404"/>
          <a:ext cx="901700" cy="800100"/>
        </p:xfrm>
        <a:graphic>
          <a:graphicData uri="http://schemas.openxmlformats.org/presentationml/2006/ole">
            <mc:AlternateContent xmlns:mc="http://schemas.openxmlformats.org/markup-compatibility/2006">
              <mc:Choice xmlns:v="urn:schemas-microsoft-com:vml" Requires="v">
                <p:oleObj spid="_x0000_s37912" name="Equation" r:id="rId5" imgW="901700" imgH="800100" progId="Equation.DSMT4">
                  <p:embed/>
                </p:oleObj>
              </mc:Choice>
              <mc:Fallback>
                <p:oleObj name="Equation" r:id="rId5" imgW="901700" imgH="800100" progId="Equation.DSMT4">
                  <p:embed/>
                  <p:pic>
                    <p:nvPicPr>
                      <p:cNvPr id="0" name="Object 8"/>
                      <p:cNvPicPr>
                        <a:picLocks noChangeAspect="1" noChangeArrowheads="1"/>
                      </p:cNvPicPr>
                      <p:nvPr/>
                    </p:nvPicPr>
                    <p:blipFill>
                      <a:blip r:embed="rId6"/>
                      <a:srcRect/>
                      <a:stretch>
                        <a:fillRect/>
                      </a:stretch>
                    </p:blipFill>
                    <p:spPr bwMode="auto">
                      <a:xfrm>
                        <a:off x="2840435" y="2336404"/>
                        <a:ext cx="9017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4, </a:t>
            </a:r>
            <a:r>
              <a:rPr lang="en-US" sz="2800" b="1" i="1" dirty="0">
                <a:solidFill>
                  <a:srgbClr val="000090"/>
                </a:solidFill>
              </a:rPr>
              <a:t>continued</a:t>
            </a:r>
          </a:p>
          <a:p>
            <a:pPr marL="457200" indent="-457200" eaLnBrk="1" hangingPunct="1">
              <a:buFont typeface="+mj-lt"/>
              <a:buAutoNum type="arabicPeriod"/>
              <a:defRPr/>
            </a:pPr>
            <a:endParaRPr lang="en-US" sz="1100" baseline="30000" dirty="0"/>
          </a:p>
          <a:p>
            <a:pPr marL="514350" indent="-557784" eaLnBrk="1" hangingPunct="1">
              <a:buFont typeface="+mj-lt"/>
              <a:buAutoNum type="arabicPeriod" startAt="3"/>
              <a:defRPr/>
            </a:pPr>
            <a:r>
              <a:rPr lang="en-US" sz="2800" b="1" dirty="0" smtClean="0">
                <a:solidFill>
                  <a:srgbClr val="660066"/>
                </a:solidFill>
              </a:rPr>
              <a:t>The </a:t>
            </a:r>
            <a:r>
              <a:rPr lang="en-US" sz="2800" b="1" dirty="0">
                <a:solidFill>
                  <a:srgbClr val="660066"/>
                </a:solidFill>
              </a:rPr>
              <a:t>formula for finding the length of the base of a triangle can </a:t>
            </a:r>
            <a:r>
              <a:rPr lang="en-US" sz="2800" b="1" dirty="0" smtClean="0">
                <a:solidFill>
                  <a:srgbClr val="660066"/>
                </a:solidFill>
              </a:rPr>
              <a:t>be </a:t>
            </a:r>
            <a:r>
              <a:rPr lang="en-US" sz="2800" b="1" dirty="0">
                <a:solidFill>
                  <a:srgbClr val="660066"/>
                </a:solidFill>
              </a:rPr>
              <a:t>found by doubling </a:t>
            </a:r>
            <a:r>
              <a:rPr lang="en-US" sz="2800" b="1" dirty="0" smtClean="0">
                <a:solidFill>
                  <a:srgbClr val="660066"/>
                </a:solidFill>
              </a:rPr>
              <a:t>the area </a:t>
            </a:r>
            <a:r>
              <a:rPr lang="en-US" sz="2800" b="1" dirty="0">
                <a:solidFill>
                  <a:srgbClr val="660066"/>
                </a:solidFill>
              </a:rPr>
              <a:t>and dividing the result by the h</a:t>
            </a:r>
            <a:r>
              <a:rPr lang="en-US" sz="2800" b="1" dirty="0" smtClean="0">
                <a:solidFill>
                  <a:srgbClr val="660066"/>
                </a:solidFill>
              </a:rPr>
              <a:t>eight </a:t>
            </a:r>
            <a:r>
              <a:rPr lang="en-US" sz="2800" b="1" dirty="0">
                <a:solidFill>
                  <a:srgbClr val="660066"/>
                </a:solidFill>
              </a:rPr>
              <a:t>of the triangle.</a:t>
            </a:r>
          </a:p>
          <a:p>
            <a:pPr marL="514350" indent="-514350" eaLnBrk="1" hangingPunct="1">
              <a:buFont typeface="+mj-lt"/>
              <a:buAutoNum type="arabicPeriod" startAt="3"/>
              <a:defRPr/>
            </a:pPr>
            <a:endParaRPr lang="en-US" sz="2800" b="1" dirty="0">
              <a:solidFill>
                <a:srgbClr val="660066"/>
              </a:solidFill>
            </a:endParaRPr>
          </a:p>
        </p:txBody>
      </p:sp>
      <p:sp>
        <p:nvSpPr>
          <p:cNvPr id="3891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BD780702-DD09-1B48-9494-6F7B50D1CA5E}" type="slidenum">
              <a:rPr lang="en-US" smtClean="0"/>
              <a:pPr>
                <a:defRPr/>
              </a:pPr>
              <a:t>14</a:t>
            </a:fld>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cs typeface="Zapf Dingbats" charset="0"/>
                <a:sym typeface="Zapf Dingbats" charset="0"/>
              </a:rPr>
              <a:t>✔</a:t>
            </a:r>
            <a:endParaRPr lang="en-US" sz="9600" dirty="0">
              <a:solidFill>
                <a:srgbClr val="000090"/>
              </a:solidFil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a:t>
            </a:r>
          </a:p>
        </p:txBody>
      </p:sp>
      <p:sp>
        <p:nvSpPr>
          <p:cNvPr id="40962" name="Subtitle 1"/>
          <p:cNvSpPr>
            <a:spLocks noGrp="1"/>
          </p:cNvSpPr>
          <p:nvPr>
            <p:ph type="subTitle" idx="1"/>
          </p:nvPr>
        </p:nvSpPr>
        <p:spPr>
          <a:xfrm>
            <a:off x="641350" y="641350"/>
            <a:ext cx="7854950" cy="4997450"/>
          </a:xfrm>
        </p:spPr>
        <p:txBody>
          <a:bodyPr/>
          <a:lstStyle/>
          <a:p>
            <a:pPr eaLnBrk="1" hangingPunct="1"/>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4,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eaLnBrk="1" hangingPunct="1"/>
            <a:endParaRPr lang="en-US" dirty="0">
              <a:ea typeface="MS PGothic" charset="0"/>
              <a:cs typeface="MS PGothic" charset="0"/>
            </a:endParaRPr>
          </a:p>
          <a:p>
            <a:pPr eaLnBrk="1" hangingPunct="1"/>
            <a:endParaRPr lang="en-US" dirty="0">
              <a:ea typeface="MS PGothic" charset="0"/>
              <a:cs typeface="MS PGothic" charset="0"/>
            </a:endParaRPr>
          </a:p>
        </p:txBody>
      </p:sp>
      <p:pic>
        <p:nvPicPr>
          <p:cNvPr id="40963"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D461E4B2-0D23-C44A-BDC9-45A8160D3335}" type="slidenum">
              <a:rPr lang="en-US" smtClean="0"/>
              <a:pPr>
                <a:defRPr/>
              </a:pPr>
              <a:t>15</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eaLnBrk="1" hangingPunct="1">
              <a:buFont typeface="Arial"/>
              <a:buChar char="•"/>
              <a:defRPr/>
            </a:pPr>
            <a:r>
              <a:rPr lang="en-US" dirty="0"/>
              <a:t>It is important to remember that both literal equations and formulas contain an equal sign indicating that both sides of the equation must remain equal</a:t>
            </a:r>
            <a:r>
              <a:rPr lang="en-US" dirty="0" smtClean="0"/>
              <a:t>.</a:t>
            </a:r>
          </a:p>
          <a:p>
            <a:pPr marL="342900" indent="-342900" eaLnBrk="1" hangingPunct="1">
              <a:buFont typeface="Arial"/>
              <a:buChar char="•"/>
              <a:defRPr/>
            </a:pPr>
            <a:endParaRPr lang="en-US" dirty="0" smtClean="0">
              <a:ea typeface="+mn-ea"/>
            </a:endParaRPr>
          </a:p>
          <a:p>
            <a:pPr marL="342900" indent="-342900" eaLnBrk="1" fontAlgn="auto" hangingPunct="1">
              <a:spcAft>
                <a:spcPts val="0"/>
              </a:spcAft>
              <a:buSzPct val="100000"/>
              <a:buFont typeface="Arial"/>
              <a:buChar char="•"/>
              <a:defRPr/>
            </a:pPr>
            <a:r>
              <a:rPr lang="en-US" dirty="0"/>
              <a:t>Literal equations and formulas can be solved for a specific variable by isolating that variable</a:t>
            </a:r>
            <a:r>
              <a:rPr lang="en-US" dirty="0" smtClean="0"/>
              <a:t>.</a:t>
            </a:r>
            <a:r>
              <a:rPr lang="en-US" dirty="0" smtClean="0">
                <a:ea typeface="+mn-ea"/>
              </a:rPr>
              <a:t> </a:t>
            </a:r>
          </a:p>
        </p:txBody>
      </p:sp>
      <p:sp>
        <p:nvSpPr>
          <p:cNvPr id="1638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p:txBody>
      </p:sp>
      <p:sp>
        <p:nvSpPr>
          <p:cNvPr id="3" name="Slide Number Placeholder 2"/>
          <p:cNvSpPr>
            <a:spLocks noGrp="1"/>
          </p:cNvSpPr>
          <p:nvPr>
            <p:ph type="sldNum" sz="quarter" idx="11"/>
          </p:nvPr>
        </p:nvSpPr>
        <p:spPr/>
        <p:txBody>
          <a:bodyPr/>
          <a:lstStyle/>
          <a:p>
            <a:pPr>
              <a:defRPr/>
            </a:pPr>
            <a:fld id="{D7CD6D6A-CB75-5842-810F-9788C6CC7CB5}" type="slidenum">
              <a:rPr lang="en-US" smtClean="0"/>
              <a:pPr>
                <a:defRPr/>
              </a:pPr>
              <a:t>2</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5138738"/>
          </a:xfrm>
          <a:ln>
            <a:noFill/>
          </a:ln>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b="1" dirty="0" smtClean="0">
              <a:ea typeface="+mn-ea"/>
            </a:endParaRPr>
          </a:p>
          <a:p>
            <a:pPr marL="342900" indent="-342900" eaLnBrk="1" fontAlgn="auto" hangingPunct="1">
              <a:lnSpc>
                <a:spcPct val="130000"/>
              </a:lnSpc>
              <a:spcAft>
                <a:spcPts val="0"/>
              </a:spcAft>
              <a:buSzPct val="100000"/>
              <a:buFont typeface="Arial"/>
              <a:buChar char="•"/>
              <a:defRPr/>
            </a:pPr>
            <a:r>
              <a:rPr lang="en-US" dirty="0"/>
              <a:t>To isolate the specified variable, use inverse operations. When coefficients are fractions, multiply both sides of the equation by the </a:t>
            </a:r>
            <a:r>
              <a:rPr lang="en-US" b="1" dirty="0"/>
              <a:t>reciprocal</a:t>
            </a:r>
            <a:r>
              <a:rPr lang="en-US" dirty="0"/>
              <a:t>. The reciprocal of a number, also known as the </a:t>
            </a:r>
            <a:r>
              <a:rPr lang="en-US" b="1" dirty="0"/>
              <a:t>inverse</a:t>
            </a:r>
            <a:r>
              <a:rPr lang="en-US" dirty="0"/>
              <a:t> of a number, can be found by flipping a number. </a:t>
            </a:r>
          </a:p>
        </p:txBody>
      </p:sp>
      <p:sp>
        <p:nvSpPr>
          <p:cNvPr id="1741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E6550525-9811-C54C-9789-F1E8227EE11A}" type="slidenum">
              <a:rPr lang="en-US" smtClean="0"/>
              <a:pPr>
                <a:defRPr/>
              </a:pPr>
              <a:t>3</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5138738"/>
          </a:xfrm>
          <a:ln>
            <a:noFill/>
          </a:ln>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b="1" dirty="0" smtClean="0">
              <a:ea typeface="+mn-ea"/>
            </a:endParaRPr>
          </a:p>
          <a:p>
            <a:pPr marL="342900" indent="-342900" eaLnBrk="1" fontAlgn="auto" hangingPunct="1">
              <a:lnSpc>
                <a:spcPct val="140000"/>
              </a:lnSpc>
              <a:spcAft>
                <a:spcPts val="0"/>
              </a:spcAft>
              <a:buSzPct val="100000"/>
              <a:buFont typeface="Arial"/>
              <a:buChar char="•"/>
              <a:defRPr/>
            </a:pPr>
            <a:r>
              <a:rPr lang="en-US" spc="-40" dirty="0" smtClean="0"/>
              <a:t>Think </a:t>
            </a:r>
            <a:r>
              <a:rPr lang="en-US" spc="-40" dirty="0"/>
              <a:t>of an integer as a fraction with a denominator of 1. </a:t>
            </a:r>
            <a:r>
              <a:rPr lang="en-US" spc="-40" dirty="0" smtClean="0"/>
              <a:t/>
            </a:r>
            <a:br>
              <a:rPr lang="en-US" spc="-40" dirty="0" smtClean="0"/>
            </a:br>
            <a:r>
              <a:rPr lang="en-US" dirty="0" smtClean="0"/>
              <a:t>To </a:t>
            </a:r>
            <a:r>
              <a:rPr lang="en-US" dirty="0"/>
              <a:t>find the reciprocal of the number, flip the fraction. The number 2 can be thought of as the </a:t>
            </a:r>
            <a:r>
              <a:rPr lang="en-US" dirty="0" smtClean="0"/>
              <a:t>fraction    .    To </a:t>
            </a:r>
            <a:r>
              <a:rPr lang="en-US" dirty="0"/>
              <a:t>find the reciprocal, flip the fraction</a:t>
            </a:r>
            <a:r>
              <a:rPr lang="en-US" dirty="0" smtClean="0"/>
              <a:t>:     becomes    . </a:t>
            </a:r>
            <a:r>
              <a:rPr lang="en-US" dirty="0"/>
              <a:t>You can check if you have the correct reciprocal because the product of a number and its reciprocal is always 1</a:t>
            </a:r>
            <a:r>
              <a:rPr lang="en-US" dirty="0" smtClean="0"/>
              <a:t>.</a:t>
            </a:r>
            <a:endParaRPr lang="en-US" dirty="0" smtClean="0">
              <a:ea typeface="+mn-ea"/>
            </a:endParaRPr>
          </a:p>
          <a:p>
            <a:pPr eaLnBrk="1" fontAlgn="auto" hangingPunct="1">
              <a:spcAft>
                <a:spcPts val="0"/>
              </a:spcAft>
              <a:buFont typeface="Arial"/>
              <a:buNone/>
              <a:defRPr/>
            </a:pPr>
            <a:endParaRPr lang="en-US" sz="3000" b="1" dirty="0">
              <a:ea typeface="+mn-ea"/>
            </a:endParaRPr>
          </a:p>
        </p:txBody>
      </p:sp>
      <p:sp>
        <p:nvSpPr>
          <p:cNvPr id="1843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D4483088-7C44-A04F-8E2C-FB478077BF4A}" type="slidenum">
              <a:rPr lang="en-US" smtClean="0"/>
              <a:pPr>
                <a:defRPr/>
              </a:pPr>
              <a:t>4</a:t>
            </a:fld>
            <a:endParaRPr lang="en-US" dirty="0"/>
          </a:p>
        </p:txBody>
      </p:sp>
      <p:graphicFrame>
        <p:nvGraphicFramePr>
          <p:cNvPr id="18436" name="Object 5"/>
          <p:cNvGraphicFramePr>
            <a:graphicFrameLocks noChangeAspect="1"/>
          </p:cNvGraphicFramePr>
          <p:nvPr>
            <p:extLst>
              <p:ext uri="{D42A27DB-BD31-4B8C-83A1-F6EECF244321}">
                <p14:modId xmlns:p14="http://schemas.microsoft.com/office/powerpoint/2010/main" val="1535458660"/>
              </p:ext>
            </p:extLst>
          </p:nvPr>
        </p:nvGraphicFramePr>
        <p:xfrm>
          <a:off x="7477174" y="2100258"/>
          <a:ext cx="215900" cy="800100"/>
        </p:xfrm>
        <a:graphic>
          <a:graphicData uri="http://schemas.openxmlformats.org/presentationml/2006/ole">
            <mc:AlternateContent xmlns:mc="http://schemas.openxmlformats.org/markup-compatibility/2006">
              <mc:Choice xmlns:v="urn:schemas-microsoft-com:vml" Requires="v">
                <p:oleObj spid="_x0000_s18461" name="Equation" r:id="rId3" imgW="215900" imgH="800100" progId="Equation.DSMT4">
                  <p:embed/>
                </p:oleObj>
              </mc:Choice>
              <mc:Fallback>
                <p:oleObj name="Equation" r:id="rId3" imgW="215900" imgH="800100" progId="Equation.DSMT4">
                  <p:embed/>
                  <p:pic>
                    <p:nvPicPr>
                      <p:cNvPr id="0" name="Object 5"/>
                      <p:cNvPicPr>
                        <a:picLocks noChangeAspect="1" noChangeArrowheads="1"/>
                      </p:cNvPicPr>
                      <p:nvPr/>
                    </p:nvPicPr>
                    <p:blipFill>
                      <a:blip r:embed="rId4"/>
                      <a:srcRect/>
                      <a:stretch>
                        <a:fillRect/>
                      </a:stretch>
                    </p:blipFill>
                    <p:spPr bwMode="auto">
                      <a:xfrm>
                        <a:off x="7477174" y="2100258"/>
                        <a:ext cx="2159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8" name="Object 6"/>
          <p:cNvGraphicFramePr>
            <a:graphicFrameLocks noChangeAspect="1"/>
          </p:cNvGraphicFramePr>
          <p:nvPr>
            <p:extLst>
              <p:ext uri="{D42A27DB-BD31-4B8C-83A1-F6EECF244321}">
                <p14:modId xmlns:p14="http://schemas.microsoft.com/office/powerpoint/2010/main" val="3249933443"/>
              </p:ext>
            </p:extLst>
          </p:nvPr>
        </p:nvGraphicFramePr>
        <p:xfrm>
          <a:off x="7873183" y="2619262"/>
          <a:ext cx="215900" cy="800100"/>
        </p:xfrm>
        <a:graphic>
          <a:graphicData uri="http://schemas.openxmlformats.org/presentationml/2006/ole">
            <mc:AlternateContent xmlns:mc="http://schemas.openxmlformats.org/markup-compatibility/2006">
              <mc:Choice xmlns:v="urn:schemas-microsoft-com:vml" Requires="v">
                <p:oleObj spid="_x0000_s18462" name="Equation" r:id="rId5" imgW="215900" imgH="800100" progId="Equation.DSMT4">
                  <p:embed/>
                </p:oleObj>
              </mc:Choice>
              <mc:Fallback>
                <p:oleObj name="Equation" r:id="rId5" imgW="215900" imgH="800100" progId="Equation.DSMT4">
                  <p:embed/>
                  <p:pic>
                    <p:nvPicPr>
                      <p:cNvPr id="0" name="Object 6"/>
                      <p:cNvPicPr>
                        <a:picLocks noChangeAspect="1" noChangeArrowheads="1"/>
                      </p:cNvPicPr>
                      <p:nvPr/>
                    </p:nvPicPr>
                    <p:blipFill>
                      <a:blip r:embed="rId6"/>
                      <a:srcRect/>
                      <a:stretch>
                        <a:fillRect/>
                      </a:stretch>
                    </p:blipFill>
                    <p:spPr bwMode="auto">
                      <a:xfrm>
                        <a:off x="7873183" y="2619262"/>
                        <a:ext cx="2159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5"/>
          <p:cNvGraphicFramePr>
            <a:graphicFrameLocks noChangeAspect="1"/>
          </p:cNvGraphicFramePr>
          <p:nvPr>
            <p:extLst>
              <p:ext uri="{D42A27DB-BD31-4B8C-83A1-F6EECF244321}">
                <p14:modId xmlns:p14="http://schemas.microsoft.com/office/powerpoint/2010/main" val="3005284004"/>
              </p:ext>
            </p:extLst>
          </p:nvPr>
        </p:nvGraphicFramePr>
        <p:xfrm>
          <a:off x="6207501" y="2619262"/>
          <a:ext cx="215900" cy="800100"/>
        </p:xfrm>
        <a:graphic>
          <a:graphicData uri="http://schemas.openxmlformats.org/presentationml/2006/ole">
            <mc:AlternateContent xmlns:mc="http://schemas.openxmlformats.org/markup-compatibility/2006">
              <mc:Choice xmlns:v="urn:schemas-microsoft-com:vml" Requires="v">
                <p:oleObj spid="_x0000_s18463" name="Equation" r:id="rId7" imgW="215900" imgH="800100" progId="Equation.DSMT4">
                  <p:embed/>
                </p:oleObj>
              </mc:Choice>
              <mc:Fallback>
                <p:oleObj name="Equation" r:id="rId7" imgW="215900" imgH="800100" progId="Equation.DSMT4">
                  <p:embed/>
                  <p:pic>
                    <p:nvPicPr>
                      <p:cNvPr id="0" name=""/>
                      <p:cNvPicPr>
                        <a:picLocks noChangeAspect="1" noChangeArrowheads="1"/>
                      </p:cNvPicPr>
                      <p:nvPr/>
                    </p:nvPicPr>
                    <p:blipFill>
                      <a:blip r:embed="rId4"/>
                      <a:srcRect/>
                      <a:stretch>
                        <a:fillRect/>
                      </a:stretch>
                    </p:blipFill>
                    <p:spPr bwMode="auto">
                      <a:xfrm>
                        <a:off x="6207501" y="2619262"/>
                        <a:ext cx="215900" cy="800100"/>
                      </a:xfrm>
                      <a:prstGeom prst="rect">
                        <a:avLst/>
                      </a:prstGeom>
                      <a:noFill/>
                      <a:ln>
                        <a:noFill/>
                      </a:ln>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eaLnBrk="1" hangingPunct="1">
              <a:buFont typeface="Arial"/>
              <a:buChar char="•"/>
              <a:defRPr/>
            </a:pPr>
            <a:r>
              <a:rPr lang="en-US" dirty="0"/>
              <a:t>solving for the wrong </a:t>
            </a:r>
            <a:r>
              <a:rPr lang="en-US" dirty="0" smtClean="0"/>
              <a:t>variable</a:t>
            </a:r>
          </a:p>
          <a:p>
            <a:pPr eaLnBrk="1" hangingPunct="1">
              <a:defRPr/>
            </a:pPr>
            <a:endParaRPr lang="en-US" dirty="0" smtClean="0"/>
          </a:p>
          <a:p>
            <a:pPr marL="342900" indent="-342900" eaLnBrk="1" hangingPunct="1">
              <a:buFont typeface="Arial"/>
              <a:buChar char="•"/>
              <a:defRPr/>
            </a:pPr>
            <a:r>
              <a:rPr lang="en-US" dirty="0" smtClean="0"/>
              <a:t>improperly </a:t>
            </a:r>
            <a:r>
              <a:rPr lang="en-US" dirty="0"/>
              <a:t>isolating the specified variable by using the opposite inverse </a:t>
            </a:r>
            <a:r>
              <a:rPr lang="en-US" dirty="0" smtClean="0"/>
              <a:t>operation</a:t>
            </a:r>
          </a:p>
          <a:p>
            <a:pPr eaLnBrk="1" hangingPunct="1">
              <a:defRPr/>
            </a:pPr>
            <a:endParaRPr lang="en-US" dirty="0"/>
          </a:p>
          <a:p>
            <a:pPr marL="342900" indent="-342900" eaLnBrk="1" hangingPunct="1">
              <a:buFont typeface="Arial"/>
              <a:buChar char="•"/>
              <a:defRPr/>
            </a:pPr>
            <a:r>
              <a:rPr lang="en-US" dirty="0" smtClean="0"/>
              <a:t>incorrectly </a:t>
            </a:r>
            <a:r>
              <a:rPr lang="en-US" dirty="0"/>
              <a:t>simplifying terms</a:t>
            </a:r>
            <a:endParaRPr lang="en-US" dirty="0" smtClean="0"/>
          </a:p>
          <a:p>
            <a:pPr marL="457200" indent="-457200" eaLnBrk="1" fontAlgn="auto" hangingPunct="1">
              <a:spcAft>
                <a:spcPts val="0"/>
              </a:spcAft>
              <a:buSzPct val="100000"/>
              <a:buFont typeface="Arial"/>
              <a:buChar char="•"/>
              <a:defRPr/>
            </a:pPr>
            <a:endParaRPr lang="en-US" dirty="0"/>
          </a:p>
        </p:txBody>
      </p:sp>
      <p:sp>
        <p:nvSpPr>
          <p:cNvPr id="1945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1B646FF0-EBF7-FA4F-A74D-8475FFB64D6D}" type="slidenum">
              <a:rPr lang="en-US" sz="1800">
                <a:solidFill>
                  <a:srgbClr val="000000"/>
                </a:solidFill>
                <a:latin typeface="Arial"/>
                <a:ea typeface="MS PGothic" charset="0"/>
                <a:cs typeface="MS PGothic" charset="0"/>
              </a:rPr>
              <a:pPr eaLnBrk="1" fontAlgn="base" hangingPunct="1">
                <a:spcBef>
                  <a:spcPct val="0"/>
                </a:spcBef>
                <a:spcAft>
                  <a:spcPct val="0"/>
                </a:spcAft>
              </a:pPr>
              <a:t>5</a:t>
            </a:fld>
            <a:endParaRPr lang="en-US" sz="1800" dirty="0">
              <a:solidFill>
                <a:srgbClr val="000000"/>
              </a:solidFill>
              <a:latin typeface="Arial"/>
              <a:ea typeface="MS PGothic" charset="0"/>
              <a:cs typeface="MS PGothic" charset="0"/>
            </a:endParaRPr>
          </a:p>
        </p:txBody>
      </p:sp>
      <p:sp>
        <p:nvSpPr>
          <p:cNvPr id="19459" name="Text Placeholder 4"/>
          <p:cNvSpPr>
            <a:spLocks noGrp="1"/>
          </p:cNvSpPr>
          <p:nvPr>
            <p:ph type="body" sz="quarter" idx="10"/>
          </p:nvPr>
        </p:nvSpPr>
        <p:spPr>
          <a:xfrm>
            <a:off x="1016000" y="6245225"/>
            <a:ext cx="5530850" cy="265113"/>
          </a:xfrm>
        </p:spPr>
        <p:txBody>
          <a:bodyPr/>
          <a:lstStyle/>
          <a:p>
            <a:pPr eaLnBrk="1" hangingPunct="1">
              <a:spcBef>
                <a:spcPct val="0"/>
              </a:spcBef>
            </a:pPr>
            <a:r>
              <a:rPr lang="en-US" dirty="0"/>
              <a:t>1.5.1: Rearranging Formulas </a:t>
            </a:r>
          </a:p>
          <a:p>
            <a:pPr eaLnBrk="1" hangingPunct="1">
              <a:spcBef>
                <a:spcPct val="0"/>
              </a:spcBef>
            </a:pP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title 1"/>
          <p:cNvSpPr>
            <a:spLocks noGrp="1"/>
          </p:cNvSpPr>
          <p:nvPr>
            <p:ph type="subTitle" idx="1"/>
          </p:nvPr>
        </p:nvSpPr>
        <p:spPr>
          <a:xfrm>
            <a:off x="641350" y="641350"/>
            <a:ext cx="7854950" cy="4997450"/>
          </a:xfrm>
        </p:spPr>
        <p:txBody>
          <a:bodyPr/>
          <a:lstStyle/>
          <a:p>
            <a:pPr eaLnBrk="1" hangingPunct="1"/>
            <a:r>
              <a:rPr lang="en-US" sz="2800" b="1" dirty="0"/>
              <a:t>Guided Practice </a:t>
            </a:r>
            <a:endParaRPr lang="en-US" sz="2000" b="1" dirty="0">
              <a:solidFill>
                <a:srgbClr val="000090"/>
              </a:solidFill>
            </a:endParaRPr>
          </a:p>
          <a:p>
            <a:pPr eaLnBrk="1" hangingPunct="1"/>
            <a:r>
              <a:rPr lang="en-US" sz="2800" b="1" dirty="0">
                <a:solidFill>
                  <a:srgbClr val="000090"/>
                </a:solidFill>
              </a:rPr>
              <a:t>Example 3</a:t>
            </a:r>
            <a:endParaRPr lang="en-US" sz="2800" baseline="30000" dirty="0">
              <a:solidFill>
                <a:srgbClr val="000090"/>
              </a:solidFill>
            </a:endParaRPr>
          </a:p>
          <a:p>
            <a:pPr eaLnBrk="1" hangingPunct="1"/>
            <a:r>
              <a:rPr lang="en-US" dirty="0"/>
              <a:t>Solve 4</a:t>
            </a:r>
            <a:r>
              <a:rPr lang="en-US" i="1" dirty="0"/>
              <a:t>y</a:t>
            </a:r>
            <a:r>
              <a:rPr lang="en-US" dirty="0"/>
              <a:t> + 3</a:t>
            </a:r>
            <a:r>
              <a:rPr lang="en-US" i="1" dirty="0"/>
              <a:t>x</a:t>
            </a:r>
            <a:r>
              <a:rPr lang="en-US" dirty="0"/>
              <a:t> = 16 for </a:t>
            </a:r>
            <a:r>
              <a:rPr lang="en-US" i="1" dirty="0"/>
              <a:t>y</a:t>
            </a:r>
            <a:r>
              <a:rPr lang="en-US" dirty="0"/>
              <a:t>. </a:t>
            </a:r>
          </a:p>
          <a:p>
            <a:pPr eaLnBrk="1" hangingPunct="1"/>
            <a:endParaRPr lang="en-US" dirty="0"/>
          </a:p>
        </p:txBody>
      </p:sp>
      <p:sp>
        <p:nvSpPr>
          <p:cNvPr id="30722"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E2BB869E-EF47-8B41-BDB8-AFAEC53B0C4E}" type="slidenum">
              <a:rPr lang="en-US" smtClean="0"/>
              <a:pPr>
                <a:defRPr/>
              </a:pPr>
              <a:t>6</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a:solidFill>
                  <a:srgbClr val="000090"/>
                </a:solidFill>
              </a:rPr>
              <a:t>continued</a:t>
            </a:r>
          </a:p>
          <a:p>
            <a:pPr marL="457200" indent="-457200" eaLnBrk="1" hangingPunct="1">
              <a:buFont typeface="+mj-lt"/>
              <a:buAutoNum type="arabicPeriod"/>
              <a:defRPr/>
            </a:pPr>
            <a:endParaRPr lang="en-US" sz="1100" baseline="30000" dirty="0"/>
          </a:p>
          <a:p>
            <a:pPr marL="514350" indent="-514350" eaLnBrk="1" hangingPunct="1">
              <a:buFont typeface="+mj-lt"/>
              <a:buAutoNum type="arabicPeriod"/>
              <a:defRPr/>
            </a:pPr>
            <a:r>
              <a:rPr lang="en-US" sz="2800" b="1" dirty="0" smtClean="0">
                <a:solidFill>
                  <a:srgbClr val="660066"/>
                </a:solidFill>
              </a:rPr>
              <a:t>Begin </a:t>
            </a:r>
            <a:r>
              <a:rPr lang="en-US" sz="2800" b="1" dirty="0">
                <a:solidFill>
                  <a:srgbClr val="660066"/>
                </a:solidFill>
              </a:rPr>
              <a:t>isolating </a:t>
            </a:r>
            <a:r>
              <a:rPr lang="en-US" sz="2800" b="1" i="1" dirty="0">
                <a:solidFill>
                  <a:srgbClr val="660066"/>
                </a:solidFill>
              </a:rPr>
              <a:t>y</a:t>
            </a:r>
            <a:r>
              <a:rPr lang="en-US" sz="2800" b="1" dirty="0">
                <a:solidFill>
                  <a:srgbClr val="660066"/>
                </a:solidFill>
              </a:rPr>
              <a:t> by subtracting 3</a:t>
            </a:r>
            <a:r>
              <a:rPr lang="en-US" sz="2800" b="1" i="1" dirty="0">
                <a:solidFill>
                  <a:srgbClr val="660066"/>
                </a:solidFill>
              </a:rPr>
              <a:t>x</a:t>
            </a:r>
            <a:r>
              <a:rPr lang="en-US" sz="2800" b="1" dirty="0">
                <a:solidFill>
                  <a:srgbClr val="660066"/>
                </a:solidFill>
              </a:rPr>
              <a:t> from both sides of the equation. </a:t>
            </a:r>
          </a:p>
          <a:p>
            <a:pPr marL="514350" indent="-514350" eaLnBrk="1" hangingPunct="1">
              <a:buFont typeface="+mj-lt"/>
              <a:buAutoNum type="arabicPeriod"/>
              <a:defRPr/>
            </a:pPr>
            <a:endParaRPr lang="en-US" sz="2800" b="1" dirty="0">
              <a:solidFill>
                <a:srgbClr val="660066"/>
              </a:solidFill>
            </a:endParaRPr>
          </a:p>
        </p:txBody>
      </p:sp>
      <p:sp>
        <p:nvSpPr>
          <p:cNvPr id="3174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810BFBAF-84C3-BE4F-BCE6-F9E0BF842EC9}" type="slidenum">
              <a:rPr lang="en-US" smtClean="0"/>
              <a:pPr>
                <a:defRPr/>
              </a:pPr>
              <a:t>7</a:t>
            </a:fld>
            <a:endParaRPr lang="en-US" dirty="0"/>
          </a:p>
        </p:txBody>
      </p:sp>
      <p:graphicFrame>
        <p:nvGraphicFramePr>
          <p:cNvPr id="31748" name="Object 1"/>
          <p:cNvGraphicFramePr>
            <a:graphicFrameLocks noChangeAspect="1"/>
          </p:cNvGraphicFramePr>
          <p:nvPr>
            <p:extLst>
              <p:ext uri="{D42A27DB-BD31-4B8C-83A1-F6EECF244321}">
                <p14:modId xmlns:p14="http://schemas.microsoft.com/office/powerpoint/2010/main" val="2596243824"/>
              </p:ext>
            </p:extLst>
          </p:nvPr>
        </p:nvGraphicFramePr>
        <p:xfrm>
          <a:off x="1301750" y="2413000"/>
          <a:ext cx="2311400" cy="1257300"/>
        </p:xfrm>
        <a:graphic>
          <a:graphicData uri="http://schemas.openxmlformats.org/presentationml/2006/ole">
            <mc:AlternateContent xmlns:mc="http://schemas.openxmlformats.org/markup-compatibility/2006">
              <mc:Choice xmlns:v="urn:schemas-microsoft-com:vml" Requires="v">
                <p:oleObj spid="_x0000_s31759" name="Equation" r:id="rId3" imgW="2311400" imgH="1257300" progId="Equation.DSMT4">
                  <p:embed/>
                </p:oleObj>
              </mc:Choice>
              <mc:Fallback>
                <p:oleObj name="Equation" r:id="rId3" imgW="2311400" imgH="1257300" progId="Equation.DSMT4">
                  <p:embed/>
                  <p:pic>
                    <p:nvPicPr>
                      <p:cNvPr id="0" name="Object 1"/>
                      <p:cNvPicPr>
                        <a:picLocks noChangeAspect="1" noChangeArrowheads="1"/>
                      </p:cNvPicPr>
                      <p:nvPr/>
                    </p:nvPicPr>
                    <p:blipFill>
                      <a:blip r:embed="rId4"/>
                      <a:srcRect/>
                      <a:stretch>
                        <a:fillRect/>
                      </a:stretch>
                    </p:blipFill>
                    <p:spPr bwMode="auto">
                      <a:xfrm>
                        <a:off x="1301750" y="2413000"/>
                        <a:ext cx="23114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p>
          <a:p>
            <a:pPr marL="457200" indent="-457200" eaLnBrk="1" hangingPunct="1">
              <a:buFont typeface="+mj-lt"/>
              <a:buAutoNum type="arabicPeriod"/>
              <a:defRPr/>
            </a:pPr>
            <a:endParaRPr lang="en-US" sz="1100" baseline="30000" dirty="0"/>
          </a:p>
          <a:p>
            <a:pPr marL="514350" indent="-514350" eaLnBrk="1" hangingPunct="1">
              <a:buFont typeface="+mj-lt"/>
              <a:buAutoNum type="arabicPeriod" startAt="2"/>
              <a:defRPr/>
            </a:pPr>
            <a:r>
              <a:rPr lang="en-US" sz="2800" b="1" dirty="0" smtClean="0">
                <a:solidFill>
                  <a:srgbClr val="660066"/>
                </a:solidFill>
              </a:rPr>
              <a:t>To </a:t>
            </a:r>
            <a:r>
              <a:rPr lang="en-US" sz="2800" b="1" dirty="0">
                <a:solidFill>
                  <a:srgbClr val="660066"/>
                </a:solidFill>
              </a:rPr>
              <a:t>further isolate </a:t>
            </a:r>
            <a:r>
              <a:rPr lang="en-US" sz="2800" b="1" i="1" dirty="0">
                <a:solidFill>
                  <a:srgbClr val="660066"/>
                </a:solidFill>
              </a:rPr>
              <a:t>y</a:t>
            </a:r>
            <a:r>
              <a:rPr lang="en-US" sz="2800" b="1" dirty="0">
                <a:solidFill>
                  <a:srgbClr val="660066"/>
                </a:solidFill>
              </a:rPr>
              <a:t>, divide both sides of </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the </a:t>
            </a:r>
            <a:r>
              <a:rPr lang="en-US" sz="2800" b="1" dirty="0">
                <a:solidFill>
                  <a:srgbClr val="660066"/>
                </a:solidFill>
              </a:rPr>
              <a:t>equation by the coefficient of </a:t>
            </a:r>
            <a:r>
              <a:rPr lang="en-US" sz="2800" b="1" i="1" dirty="0">
                <a:solidFill>
                  <a:srgbClr val="660066"/>
                </a:solidFill>
              </a:rPr>
              <a:t>y</a:t>
            </a:r>
            <a:r>
              <a:rPr lang="en-US" sz="2800" b="1" dirty="0">
                <a:solidFill>
                  <a:srgbClr val="660066"/>
                </a:solidFill>
              </a:rPr>
              <a:t>. </a:t>
            </a:r>
            <a:endParaRPr lang="en-US" sz="2800" b="1" dirty="0" smtClean="0">
              <a:solidFill>
                <a:srgbClr val="660066"/>
              </a:solidFill>
            </a:endParaRPr>
          </a:p>
          <a:p>
            <a:pPr lvl="1" algn="l" eaLnBrk="1" hangingPunct="1">
              <a:defRPr/>
            </a:pPr>
            <a:r>
              <a:rPr lang="en-US" sz="2400" dirty="0" smtClean="0">
                <a:solidFill>
                  <a:srgbClr val="000000"/>
                </a:solidFill>
                <a:latin typeface="Arial"/>
                <a:cs typeface="Arial"/>
              </a:rPr>
              <a:t>The </a:t>
            </a:r>
            <a:r>
              <a:rPr lang="en-US" sz="2400" dirty="0">
                <a:solidFill>
                  <a:srgbClr val="000000"/>
                </a:solidFill>
                <a:latin typeface="Arial"/>
                <a:cs typeface="Arial"/>
              </a:rPr>
              <a:t>coefficient of </a:t>
            </a:r>
            <a:r>
              <a:rPr lang="en-US" sz="2400" i="1" dirty="0">
                <a:solidFill>
                  <a:srgbClr val="000000"/>
                </a:solidFill>
                <a:latin typeface="Arial"/>
                <a:cs typeface="Arial"/>
              </a:rPr>
              <a:t>y</a:t>
            </a:r>
            <a:r>
              <a:rPr lang="en-US" sz="2400" dirty="0">
                <a:solidFill>
                  <a:srgbClr val="000000"/>
                </a:solidFill>
                <a:latin typeface="Arial"/>
                <a:cs typeface="Arial"/>
              </a:rPr>
              <a:t> is 4. Be sure that each term </a:t>
            </a:r>
            <a:r>
              <a:rPr lang="en-US" sz="2400" dirty="0" smtClean="0">
                <a:solidFill>
                  <a:srgbClr val="000000"/>
                </a:solidFill>
                <a:latin typeface="Arial"/>
                <a:cs typeface="Arial"/>
              </a:rPr>
              <a:t>of </a:t>
            </a:r>
            <a:r>
              <a:rPr lang="en-US" sz="2400" dirty="0">
                <a:solidFill>
                  <a:srgbClr val="000000"/>
                </a:solidFill>
                <a:latin typeface="Arial"/>
                <a:cs typeface="Arial"/>
              </a:rPr>
              <a:t>the equation is divided by 4.</a:t>
            </a:r>
          </a:p>
          <a:p>
            <a:pPr marL="514350" indent="-514350" eaLnBrk="1" hangingPunct="1">
              <a:buFont typeface="+mj-lt"/>
              <a:buAutoNum type="arabicPeriod" startAt="2"/>
              <a:defRPr/>
            </a:pPr>
            <a:endParaRPr lang="en-US" sz="2800" b="1" dirty="0">
              <a:solidFill>
                <a:srgbClr val="660066"/>
              </a:solidFill>
            </a:endParaRPr>
          </a:p>
          <a:p>
            <a:pPr marL="514350" indent="-514350" eaLnBrk="1" hangingPunct="1">
              <a:buFont typeface="+mj-lt"/>
              <a:buAutoNum type="arabicPeriod" startAt="2"/>
              <a:defRPr/>
            </a:pPr>
            <a:endParaRPr lang="en-US" sz="2800" b="1" dirty="0">
              <a:solidFill>
                <a:srgbClr val="660066"/>
              </a:solidFill>
            </a:endParaRPr>
          </a:p>
        </p:txBody>
      </p:sp>
      <p:sp>
        <p:nvSpPr>
          <p:cNvPr id="3277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C85C9796-2BC2-E345-8D10-85E9E69ED707}" type="slidenum">
              <a:rPr lang="en-US" smtClean="0"/>
              <a:pPr>
                <a:defRPr/>
              </a:pPr>
              <a:t>8</a:t>
            </a:fld>
            <a:endParaRPr lang="en-US" dirty="0"/>
          </a:p>
        </p:txBody>
      </p:sp>
      <p:graphicFrame>
        <p:nvGraphicFramePr>
          <p:cNvPr id="32772" name="Object 3"/>
          <p:cNvGraphicFramePr>
            <a:graphicFrameLocks noChangeAspect="1"/>
          </p:cNvGraphicFramePr>
          <p:nvPr>
            <p:extLst>
              <p:ext uri="{D42A27DB-BD31-4B8C-83A1-F6EECF244321}">
                <p14:modId xmlns:p14="http://schemas.microsoft.com/office/powerpoint/2010/main" val="2671821273"/>
              </p:ext>
            </p:extLst>
          </p:nvPr>
        </p:nvGraphicFramePr>
        <p:xfrm>
          <a:off x="1390650" y="3155950"/>
          <a:ext cx="1701800" cy="2501900"/>
        </p:xfrm>
        <a:graphic>
          <a:graphicData uri="http://schemas.openxmlformats.org/presentationml/2006/ole">
            <mc:AlternateContent xmlns:mc="http://schemas.openxmlformats.org/markup-compatibility/2006">
              <mc:Choice xmlns:v="urn:schemas-microsoft-com:vml" Requires="v">
                <p:oleObj spid="_x0000_s32783" name="Equation" r:id="rId3" imgW="1701800" imgH="2501900" progId="Equation.DSMT4">
                  <p:embed/>
                </p:oleObj>
              </mc:Choice>
              <mc:Fallback>
                <p:oleObj name="Equation" r:id="rId3" imgW="1701800" imgH="2501900" progId="Equation.DSMT4">
                  <p:embed/>
                  <p:pic>
                    <p:nvPicPr>
                      <p:cNvPr id="0" name="Object 3"/>
                      <p:cNvPicPr>
                        <a:picLocks noChangeAspect="1" noChangeArrowheads="1"/>
                      </p:cNvPicPr>
                      <p:nvPr/>
                    </p:nvPicPr>
                    <p:blipFill>
                      <a:blip r:embed="rId4"/>
                      <a:srcRect/>
                      <a:stretch>
                        <a:fillRect/>
                      </a:stretch>
                    </p:blipFill>
                    <p:spPr bwMode="auto">
                      <a:xfrm>
                        <a:off x="1390650" y="3155950"/>
                        <a:ext cx="170180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cs typeface="Zapf Dingbats" charset="0"/>
                <a:sym typeface="Zapf Dingbats" charset="0"/>
              </a:rPr>
              <a:t>✔</a:t>
            </a:r>
            <a:endParaRPr lang="en-US" sz="9600" dirty="0">
              <a:solidFill>
                <a:srgbClr val="000090"/>
              </a:solidFil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1.5.1: Rearranging Formulas</a:t>
            </a:r>
          </a:p>
        </p:txBody>
      </p:sp>
      <p:sp>
        <p:nvSpPr>
          <p:cNvPr id="34818" name="Subtitle 1"/>
          <p:cNvSpPr>
            <a:spLocks noGrp="1"/>
          </p:cNvSpPr>
          <p:nvPr>
            <p:ph type="subTitle" idx="1"/>
          </p:nvPr>
        </p:nvSpPr>
        <p:spPr>
          <a:xfrm>
            <a:off x="641350" y="641350"/>
            <a:ext cx="7854950" cy="4997450"/>
          </a:xfrm>
        </p:spPr>
        <p:txBody>
          <a:bodyPr/>
          <a:lstStyle/>
          <a:p>
            <a:pPr eaLnBrk="1" hangingPunct="1"/>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eaLnBrk="1" hangingPunct="1"/>
            <a:endParaRPr lang="en-US" dirty="0">
              <a:ea typeface="MS PGothic" charset="0"/>
              <a:cs typeface="MS PGothic" charset="0"/>
            </a:endParaRPr>
          </a:p>
          <a:p>
            <a:pPr eaLnBrk="1" hangingPunct="1"/>
            <a:endParaRPr lang="en-US" dirty="0">
              <a:ea typeface="MS PGothic" charset="0"/>
              <a:cs typeface="MS PGothic" charset="0"/>
            </a:endParaRPr>
          </a:p>
        </p:txBody>
      </p:sp>
      <p:pic>
        <p:nvPicPr>
          <p:cNvPr id="34819"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B0A56655-DC46-1A4B-A101-A58C892BDBC0}" type="slidenum">
              <a:rPr lang="en-US" smtClean="0"/>
              <a:pPr>
                <a:defRPr/>
              </a:pPr>
              <a:t>9</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Enhanced Instruction template.potx</Template>
  <TotalTime>9144</TotalTime>
  <Words>492</Words>
  <Application>Microsoft Macintosh PowerPoint</Application>
  <PresentationFormat>On-screen Show (4:3)</PresentationFormat>
  <Paragraphs>83</Paragraphs>
  <Slides>15</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94</cp:revision>
  <dcterms:created xsi:type="dcterms:W3CDTF">2012-02-22T19:14:19Z</dcterms:created>
  <dcterms:modified xsi:type="dcterms:W3CDTF">2012-06-05T14:02:53Z</dcterms:modified>
  <cp:category/>
</cp:coreProperties>
</file>