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autoCompressPictures="0">
  <p:sldMasterIdLst>
    <p:sldMasterId id="2147483648" r:id="rId1"/>
  </p:sldMasterIdLst>
  <p:notesMasterIdLst>
    <p:notesMasterId r:id="rId6"/>
  </p:notesMasterIdLst>
  <p:handoutMasterIdLst>
    <p:handoutMasterId r:id="rId7"/>
  </p:handoutMasterIdLst>
  <p:sldIdLst>
    <p:sldId id="267" r:id="rId2"/>
    <p:sldId id="266" r:id="rId3"/>
    <p:sldId id="268" r:id="rId4"/>
    <p:sldId id="270" r:id="rId5"/>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91" d="100"/>
          <a:sy n="91" d="100"/>
        </p:scale>
        <p:origin x="-12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handoutMaster" Target="handoutMasters/handout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B09CFB8-7529-9045-8626-A7CE5B338D95}" type="datetimeFigureOut">
              <a:rPr lang="en-US">
                <a:latin typeface="Arial"/>
              </a:rPr>
              <a:pPr>
                <a:def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F8CA808-A063-5A4A-A652-A2430BD8E008}"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29895292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0D01FD9E-9874-B647-9825-4FCFA79884E3}" type="datetimeFigureOut">
              <a:rPr lang="en-US" smtClean="0"/>
              <a:pPr>
                <a:defRPr/>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5978786E-BF8F-734C-B900-644A17370167}" type="slidenum">
              <a:rPr lang="en-US" smtClean="0"/>
              <a:pPr>
                <a:defRPr/>
              </a:pPr>
              <a:t>‹#›</a:t>
            </a:fld>
            <a:endParaRPr lang="en-US" dirty="0"/>
          </a:p>
        </p:txBody>
      </p:sp>
    </p:spTree>
    <p:extLst>
      <p:ext uri="{BB962C8B-B14F-4D97-AF65-F5344CB8AC3E}">
        <p14:creationId xmlns:p14="http://schemas.microsoft.com/office/powerpoint/2010/main" val="126137486"/>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u="none" dirty="0" smtClean="0"/>
              <a:t>http://</a:t>
            </a:r>
            <a:r>
              <a:rPr lang="en-US" u="none" dirty="0" err="1" smtClean="0"/>
              <a:t>walch.com</a:t>
            </a:r>
            <a:r>
              <a:rPr lang="en-US" u="none" dirty="0" smtClean="0"/>
              <a:t>/</a:t>
            </a:r>
            <a:r>
              <a:rPr lang="en-US" u="none" dirty="0" err="1" smtClean="0"/>
              <a:t>wu</a:t>
            </a:r>
            <a:r>
              <a:rPr lang="en-US" u="none" dirty="0" smtClean="0"/>
              <a:t>/CAU1L4S1Car-Boat</a:t>
            </a:r>
            <a:endParaRPr lang="en-US" u="none"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8F7742BD-5D15-B14D-BF14-0CF30FEC23C0}"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a:t>Common Core Georgia Performance Standard: </a:t>
            </a:r>
            <a:r>
              <a:rPr lang="en-US" dirty="0"/>
              <a:t>MCC9–12.A.CED.3</a:t>
            </a: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E808C9D7-5CD2-324C-BBA9-5C5CFBE96EF3}" type="slidenum">
              <a:rPr lang="en-US" sz="1200">
                <a:latin typeface="Arial"/>
              </a:rPr>
              <a:pPr eaLnBrk="1" hangingPunct="1"/>
              <a:t>2</a:t>
            </a:fld>
            <a:endParaRPr lang="en-US" sz="1200" dirty="0">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28F1CFA-517C-A745-B9D1-4E1A1DAA528D}" type="slidenum">
              <a:rPr lang="en-US" sz="1200">
                <a:latin typeface="Arial"/>
              </a:rPr>
              <a:pPr eaLnBrk="1" hangingPunct="1"/>
              <a:t>3</a:t>
            </a:fld>
            <a:endParaRPr lang="en-US" sz="1200" dirty="0">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dirty="0" smtClean="0">
                <a:cs typeface="Arial"/>
              </a:rPr>
              <a:t>Connection to the Lesson</a:t>
            </a:r>
          </a:p>
          <a:p>
            <a:pPr marL="171450" indent="-171450">
              <a:buFont typeface="Arial"/>
              <a:buChar char="•"/>
              <a:defRPr/>
            </a:pPr>
            <a:r>
              <a:rPr lang="en-US" dirty="0" smtClean="0"/>
              <a:t>The upcoming lesson will have students examining limitations and constraints on equations and inequalities. Students will need to think about their answers and determine if they are appropriate given the constraints.</a:t>
            </a:r>
            <a:endParaRPr lang="en-US" dirty="0" smtClean="0">
              <a:cs typeface="Arial"/>
            </a:endParaRPr>
          </a:p>
        </p:txBody>
      </p:sp>
      <p:sp>
        <p:nvSpPr>
          <p:cNvPr id="225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E4665E0-74DF-1F42-A09D-8BB7ABD2AD9F}" type="slidenum">
              <a:rPr lang="en-US" sz="1200">
                <a:latin typeface="Arial"/>
              </a:rPr>
              <a:pPr eaLnBrk="1" hangingPunct="1"/>
              <a:t>4</a:t>
            </a:fld>
            <a:endParaRPr lang="en-US" sz="1200" dirty="0">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Warmup.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75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992193" y="6315940"/>
            <a:ext cx="5530850" cy="264966"/>
          </a:xfrm>
        </p:spPr>
        <p:txBody>
          <a:bodyPr>
            <a:noAutofit/>
          </a:bodyPr>
          <a:lstStyle>
            <a:lvl1pPr marL="0" indent="0">
              <a:spcBef>
                <a:spcPts val="0"/>
              </a:spcBef>
              <a:buNone/>
              <a:defRPr sz="1600" b="0" i="0" baseline="0">
                <a:solidFill>
                  <a:srgbClr val="008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B094978F-EF54-BC41-9E45-8739C79B1893}" type="slidenum">
              <a:rPr lang="en-US" smtClean="0"/>
              <a:pPr>
                <a:defRPr/>
              </a:pPr>
              <a:t>‹#›</a:t>
            </a:fld>
            <a:endParaRPr lang="en-US" dirty="0"/>
          </a:p>
        </p:txBody>
      </p:sp>
    </p:spTree>
    <p:extLst>
      <p:ext uri="{BB962C8B-B14F-4D97-AF65-F5344CB8AC3E}">
        <p14:creationId xmlns:p14="http://schemas.microsoft.com/office/powerpoint/2010/main" val="2350989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3760033-883A-2E49-8803-C9D67D1C8A50}" type="slidenum">
              <a:rPr lang="en-US"/>
              <a:pPr>
                <a:defRPr/>
              </a:pPr>
              <a:t>‹#›</a:t>
            </a:fld>
            <a:endParaRPr lang="en-US"/>
          </a:p>
        </p:txBody>
      </p:sp>
    </p:spTree>
    <p:extLst>
      <p:ext uri="{BB962C8B-B14F-4D97-AF65-F5344CB8AC3E}">
        <p14:creationId xmlns:p14="http://schemas.microsoft.com/office/powerpoint/2010/main" val="2968891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3512A7C-98D2-904E-9AE1-209C5C5791DA}" type="slidenum">
              <a:rPr lang="en-US"/>
              <a:pPr>
                <a:defRPr/>
              </a:pPr>
              <a:t>‹#›</a:t>
            </a:fld>
            <a:endParaRPr lang="en-US"/>
          </a:p>
        </p:txBody>
      </p:sp>
    </p:spTree>
    <p:extLst>
      <p:ext uri="{BB962C8B-B14F-4D97-AF65-F5344CB8AC3E}">
        <p14:creationId xmlns:p14="http://schemas.microsoft.com/office/powerpoint/2010/main" val="878665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A93E4F8-9B7A-584E-906A-9E1DF147F812}" type="slidenum">
              <a:rPr lang="en-US"/>
              <a:pPr>
                <a:defRPr/>
              </a:pPr>
              <a:t>‹#›</a:t>
            </a:fld>
            <a:endParaRPr lang="en-US"/>
          </a:p>
        </p:txBody>
      </p:sp>
    </p:spTree>
    <p:extLst>
      <p:ext uri="{BB962C8B-B14F-4D97-AF65-F5344CB8AC3E}">
        <p14:creationId xmlns:p14="http://schemas.microsoft.com/office/powerpoint/2010/main" val="1194773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0E974DB-3F8D-6544-995B-C11C44FD27DE}" type="slidenum">
              <a:rPr lang="en-US"/>
              <a:pPr>
                <a:defRPr/>
              </a:pPr>
              <a:t>‹#›</a:t>
            </a:fld>
            <a:endParaRPr lang="en-US"/>
          </a:p>
        </p:txBody>
      </p:sp>
    </p:spTree>
    <p:extLst>
      <p:ext uri="{BB962C8B-B14F-4D97-AF65-F5344CB8AC3E}">
        <p14:creationId xmlns:p14="http://schemas.microsoft.com/office/powerpoint/2010/main" val="404354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F355E46-A84D-964E-8307-F473017B87C3}" type="slidenum">
              <a:rPr lang="en-US"/>
              <a:pPr>
                <a:defRPr/>
              </a:pPr>
              <a:t>‹#›</a:t>
            </a:fld>
            <a:endParaRPr lang="en-US"/>
          </a:p>
        </p:txBody>
      </p:sp>
    </p:spTree>
    <p:extLst>
      <p:ext uri="{BB962C8B-B14F-4D97-AF65-F5344CB8AC3E}">
        <p14:creationId xmlns:p14="http://schemas.microsoft.com/office/powerpoint/2010/main" val="1935992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B5257A4-53B4-054C-90E5-E274812E1D95}" type="slidenum">
              <a:rPr lang="en-US"/>
              <a:pPr>
                <a:defRPr/>
              </a:pPr>
              <a:t>‹#›</a:t>
            </a:fld>
            <a:endParaRPr lang="en-US"/>
          </a:p>
        </p:txBody>
      </p:sp>
    </p:spTree>
    <p:extLst>
      <p:ext uri="{BB962C8B-B14F-4D97-AF65-F5344CB8AC3E}">
        <p14:creationId xmlns:p14="http://schemas.microsoft.com/office/powerpoint/2010/main" val="1854272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E8FF481-3BF5-6A46-9086-8593CC77A4EF}" type="slidenum">
              <a:rPr lang="en-US"/>
              <a:pPr>
                <a:defRPr/>
              </a:pPr>
              <a:t>‹#›</a:t>
            </a:fld>
            <a:endParaRPr lang="en-US"/>
          </a:p>
        </p:txBody>
      </p:sp>
    </p:spTree>
    <p:extLst>
      <p:ext uri="{BB962C8B-B14F-4D97-AF65-F5344CB8AC3E}">
        <p14:creationId xmlns:p14="http://schemas.microsoft.com/office/powerpoint/2010/main" val="202949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039D937-72E0-1C4C-B9C3-6BA9DD66BB8C}" type="slidenum">
              <a:rPr lang="en-US"/>
              <a:pPr>
                <a:defRPr/>
              </a:pPr>
              <a:t>‹#›</a:t>
            </a:fld>
            <a:endParaRPr lang="en-US"/>
          </a:p>
        </p:txBody>
      </p:sp>
    </p:spTree>
    <p:extLst>
      <p:ext uri="{BB962C8B-B14F-4D97-AF65-F5344CB8AC3E}">
        <p14:creationId xmlns:p14="http://schemas.microsoft.com/office/powerpoint/2010/main" val="2535531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CE9C63D-3B77-3441-A24C-E68E962CDB46}" type="slidenum">
              <a:rPr lang="en-US"/>
              <a:pPr>
                <a:defRPr/>
              </a:pPr>
              <a:t>‹#›</a:t>
            </a:fld>
            <a:endParaRPr lang="en-US"/>
          </a:p>
        </p:txBody>
      </p:sp>
    </p:spTree>
    <p:extLst>
      <p:ext uri="{BB962C8B-B14F-4D97-AF65-F5344CB8AC3E}">
        <p14:creationId xmlns:p14="http://schemas.microsoft.com/office/powerpoint/2010/main" val="2624036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EADDBBA-A0BF-6346-8837-9E05D6170174}" type="slidenum">
              <a:rPr lang="en-US"/>
              <a:pPr>
                <a:defRPr/>
              </a:pPr>
              <a:t>‹#›</a:t>
            </a:fld>
            <a:endParaRPr lang="en-US"/>
          </a:p>
        </p:txBody>
      </p:sp>
    </p:spTree>
    <p:extLst>
      <p:ext uri="{BB962C8B-B14F-4D97-AF65-F5344CB8AC3E}">
        <p14:creationId xmlns:p14="http://schemas.microsoft.com/office/powerpoint/2010/main" val="313910963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C3F9921-60EC-7C4D-9B8F-5AA7159E29DD}"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51"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hf hdr="0" ft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alch.com/wu/CAU1L4S1Car-Boat" TargetMode="External"/><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1"/>
          <p:cNvSpPr>
            <a:spLocks noGrp="1"/>
          </p:cNvSpPr>
          <p:nvPr>
            <p:ph type="subTitle" idx="1"/>
          </p:nvPr>
        </p:nvSpPr>
        <p:spPr>
          <a:xfrm>
            <a:off x="641350" y="641350"/>
            <a:ext cx="7854950" cy="4997450"/>
          </a:xfrm>
        </p:spPr>
        <p:txBody>
          <a:bodyPr/>
          <a:lstStyle/>
          <a:p>
            <a:pPr eaLnBrk="1" hangingPunct="1"/>
            <a:r>
              <a:rPr lang="en-US" sz="4800" b="1" dirty="0"/>
              <a:t>Check it out!</a:t>
            </a:r>
          </a:p>
        </p:txBody>
      </p:sp>
      <p:sp>
        <p:nvSpPr>
          <p:cNvPr id="15362" name="Text Placeholder 2"/>
          <p:cNvSpPr>
            <a:spLocks noGrp="1"/>
          </p:cNvSpPr>
          <p:nvPr>
            <p:ph type="body" sz="quarter" idx="10"/>
          </p:nvPr>
        </p:nvSpPr>
        <p:spPr>
          <a:xfrm>
            <a:off x="992188" y="6316663"/>
            <a:ext cx="5530850" cy="263525"/>
          </a:xfrm>
        </p:spPr>
        <p:txBody>
          <a:bodyPr/>
          <a:lstStyle/>
          <a:p>
            <a:pPr>
              <a:spcBef>
                <a:spcPct val="0"/>
              </a:spcBef>
            </a:pPr>
            <a:r>
              <a:rPr lang="en-US" dirty="0"/>
              <a:t>1.4.1: Representing Constraints</a:t>
            </a:r>
          </a:p>
        </p:txBody>
      </p:sp>
      <p:sp>
        <p:nvSpPr>
          <p:cNvPr id="2" name="Slide Number Placeholder 1"/>
          <p:cNvSpPr>
            <a:spLocks noGrp="1"/>
          </p:cNvSpPr>
          <p:nvPr>
            <p:ph type="sldNum" sz="quarter" idx="11"/>
          </p:nvPr>
        </p:nvSpPr>
        <p:spPr/>
        <p:txBody>
          <a:bodyPr/>
          <a:lstStyle/>
          <a:p>
            <a:pPr>
              <a:defRPr/>
            </a:pPr>
            <a:fld id="{E582AA07-84D8-D744-A955-5F10AD8BBFD2}" type="slidenum">
              <a:rPr lang="en-US" smtClean="0"/>
              <a:pPr>
                <a:defRPr/>
              </a:pPr>
              <a:t>1</a:t>
            </a:fld>
            <a:endParaRPr lang="en-US" dirty="0"/>
          </a:p>
        </p:txBody>
      </p:sp>
      <p:pic>
        <p:nvPicPr>
          <p:cNvPr id="15364" name="Picture 5"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Placeholder 2"/>
          <p:cNvSpPr>
            <a:spLocks noGrp="1"/>
          </p:cNvSpPr>
          <p:nvPr>
            <p:ph type="body" sz="quarter" idx="10"/>
          </p:nvPr>
        </p:nvSpPr>
        <p:spPr>
          <a:xfrm>
            <a:off x="992188" y="6316663"/>
            <a:ext cx="5530850" cy="263525"/>
          </a:xfrm>
        </p:spPr>
        <p:txBody>
          <a:bodyPr/>
          <a:lstStyle/>
          <a:p>
            <a:pPr>
              <a:spcBef>
                <a:spcPct val="0"/>
              </a:spcBef>
            </a:pPr>
            <a:r>
              <a:rPr lang="en-US" dirty="0"/>
              <a:t>1.4.1: Representing Constraints</a:t>
            </a:r>
          </a:p>
        </p:txBody>
      </p:sp>
      <p:sp>
        <p:nvSpPr>
          <p:cNvPr id="17410" name="Subtitle 1"/>
          <p:cNvSpPr txBox="1">
            <a:spLocks/>
          </p:cNvSpPr>
          <p:nvPr/>
        </p:nvSpPr>
        <p:spPr bwMode="auto">
          <a:xfrm>
            <a:off x="617538" y="641350"/>
            <a:ext cx="7680325" cy="238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defRPr/>
            </a:pPr>
            <a:r>
              <a:rPr lang="en-US" dirty="0" smtClean="0">
                <a:latin typeface="Arial"/>
                <a:cs typeface="Arial"/>
              </a:rPr>
              <a:t>Read the scenario and answer the questions that follow.</a:t>
            </a:r>
          </a:p>
          <a:p>
            <a:pPr lvl="1" indent="0">
              <a:defRPr/>
            </a:pPr>
            <a:r>
              <a:rPr lang="en-US" dirty="0" smtClean="0">
                <a:latin typeface="Arial"/>
                <a:cs typeface="Arial"/>
              </a:rPr>
              <a:t>Roshanda pays $5 in tolls and uses 3 gallons of gasoline each day she drives to work. In one day, Roshanda spent a total of $15.23 on tolls and gasoline.</a:t>
            </a:r>
          </a:p>
        </p:txBody>
      </p:sp>
      <p:sp>
        <p:nvSpPr>
          <p:cNvPr id="17411" name="TextBox 6"/>
          <p:cNvSpPr txBox="1">
            <a:spLocks noChangeArrowheads="1"/>
          </p:cNvSpPr>
          <p:nvPr/>
        </p:nvSpPr>
        <p:spPr bwMode="auto">
          <a:xfrm>
            <a:off x="617538" y="3024188"/>
            <a:ext cx="7775575"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buFont typeface="Calibri" charset="0"/>
              <a:buAutoNum type="arabicPeriod"/>
            </a:pPr>
            <a:r>
              <a:rPr lang="en-US" dirty="0">
                <a:latin typeface="Arial"/>
                <a:cs typeface="Arial"/>
              </a:rPr>
              <a:t>How much did each gallon of gas cost? Explain how you found your answer.</a:t>
            </a:r>
          </a:p>
          <a:p>
            <a:pPr>
              <a:buFont typeface="Calibri" charset="0"/>
              <a:buAutoNum type="arabicPeriod"/>
            </a:pPr>
            <a:endParaRPr lang="en-US" dirty="0">
              <a:latin typeface="Arial"/>
              <a:cs typeface="Arial"/>
            </a:endParaRPr>
          </a:p>
          <a:p>
            <a:pPr>
              <a:buFont typeface="Calibri" charset="0"/>
              <a:buAutoNum type="arabicPeriod"/>
            </a:pPr>
            <a:r>
              <a:rPr lang="en-US" dirty="0">
                <a:latin typeface="Arial"/>
                <a:cs typeface="Arial"/>
              </a:rPr>
              <a:t>Roshanda needs to work 5 days next week and has set aside $75 for tolls and gas. Will Roshanda have enough money for her workweek? Explain how you found your answer.</a:t>
            </a:r>
          </a:p>
        </p:txBody>
      </p:sp>
      <p:sp>
        <p:nvSpPr>
          <p:cNvPr id="2" name="Slide Number Placeholder 1"/>
          <p:cNvSpPr>
            <a:spLocks noGrp="1"/>
          </p:cNvSpPr>
          <p:nvPr>
            <p:ph type="sldNum" sz="quarter" idx="11"/>
          </p:nvPr>
        </p:nvSpPr>
        <p:spPr/>
        <p:txBody>
          <a:bodyPr/>
          <a:lstStyle/>
          <a:p>
            <a:pPr>
              <a:defRPr/>
            </a:pPr>
            <a:fld id="{190F30DC-189F-C447-A027-714D01A1875D}" type="slidenum">
              <a:rPr lang="en-US" smtClean="0"/>
              <a:pPr>
                <a:defRPr/>
              </a:pPr>
              <a:t>2</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2925" y="641350"/>
            <a:ext cx="8104188" cy="4997450"/>
          </a:xfrm>
        </p:spPr>
        <p:txBody>
          <a:bodyPr/>
          <a:lstStyle/>
          <a:p>
            <a:pPr marL="457200" indent="-457200" algn="l">
              <a:buFont typeface="Calibri" charset="0"/>
              <a:buAutoNum type="arabicPeriod"/>
            </a:pPr>
            <a:r>
              <a:rPr lang="en-US" dirty="0"/>
              <a:t>How much did each gallon of gas cost? Explain how you found your answer.</a:t>
            </a:r>
          </a:p>
          <a:p>
            <a:pPr marL="800100" lvl="1" indent="-342900" algn="l">
              <a:buFont typeface="Arial" charset="0"/>
              <a:buChar char="•"/>
            </a:pPr>
            <a:r>
              <a:rPr lang="en-US" sz="2400" dirty="0">
                <a:solidFill>
                  <a:srgbClr val="660066"/>
                </a:solidFill>
                <a:latin typeface="Arial"/>
                <a:cs typeface="Arial"/>
              </a:rPr>
              <a:t>Write an equation to represent this situation. Let </a:t>
            </a:r>
            <a:r>
              <a:rPr lang="en-US" sz="2400" i="1" dirty="0">
                <a:solidFill>
                  <a:srgbClr val="660066"/>
                </a:solidFill>
                <a:latin typeface="Arial"/>
                <a:cs typeface="Arial"/>
              </a:rPr>
              <a:t>x </a:t>
            </a:r>
            <a:r>
              <a:rPr lang="en-US" sz="2400" dirty="0">
                <a:solidFill>
                  <a:srgbClr val="660066"/>
                </a:solidFill>
                <a:latin typeface="Arial"/>
                <a:cs typeface="Arial"/>
              </a:rPr>
              <a:t>represent the cost of a gallon of gas.</a:t>
            </a:r>
          </a:p>
          <a:p>
            <a:pPr lvl="2" algn="l"/>
            <a:r>
              <a:rPr lang="fr-FR" dirty="0">
                <a:solidFill>
                  <a:srgbClr val="660066"/>
                </a:solidFill>
                <a:latin typeface="Arial"/>
                <a:cs typeface="Arial"/>
              </a:rPr>
              <a:t>5 + 3</a:t>
            </a:r>
            <a:r>
              <a:rPr lang="fr-FR" i="1" dirty="0">
                <a:solidFill>
                  <a:srgbClr val="660066"/>
                </a:solidFill>
                <a:latin typeface="Arial"/>
                <a:cs typeface="Arial"/>
              </a:rPr>
              <a:t>x </a:t>
            </a:r>
            <a:r>
              <a:rPr lang="fr-FR" dirty="0">
                <a:solidFill>
                  <a:srgbClr val="660066"/>
                </a:solidFill>
                <a:latin typeface="Arial"/>
                <a:cs typeface="Arial"/>
              </a:rPr>
              <a:t>= 15.23</a:t>
            </a:r>
          </a:p>
          <a:p>
            <a:pPr marL="800100" lvl="1" indent="-342900" algn="l">
              <a:buFont typeface="Arial" charset="0"/>
              <a:buChar char="•"/>
            </a:pPr>
            <a:r>
              <a:rPr lang="en-US" sz="2400" dirty="0">
                <a:solidFill>
                  <a:srgbClr val="660066"/>
                </a:solidFill>
                <a:latin typeface="Arial"/>
                <a:cs typeface="Arial"/>
              </a:rPr>
              <a:t>Solve for </a:t>
            </a:r>
            <a:r>
              <a:rPr lang="en-US" sz="2400" i="1" dirty="0">
                <a:solidFill>
                  <a:srgbClr val="660066"/>
                </a:solidFill>
                <a:latin typeface="Arial"/>
                <a:cs typeface="Arial"/>
              </a:rPr>
              <a:t>x</a:t>
            </a:r>
            <a:r>
              <a:rPr lang="en-US" sz="2400" dirty="0">
                <a:solidFill>
                  <a:srgbClr val="660066"/>
                </a:solidFill>
                <a:latin typeface="Arial"/>
                <a:cs typeface="Arial"/>
              </a:rPr>
              <a:t>.</a:t>
            </a:r>
          </a:p>
          <a:p>
            <a:pPr lvl="2" algn="l"/>
            <a:r>
              <a:rPr lang="en-US" dirty="0">
                <a:solidFill>
                  <a:srgbClr val="660066"/>
                </a:solidFill>
                <a:latin typeface="Arial"/>
                <a:cs typeface="Arial"/>
              </a:rPr>
              <a:t>5 + 3</a:t>
            </a:r>
            <a:r>
              <a:rPr lang="en-US" i="1" dirty="0">
                <a:solidFill>
                  <a:srgbClr val="660066"/>
                </a:solidFill>
                <a:latin typeface="Arial"/>
                <a:cs typeface="Arial"/>
              </a:rPr>
              <a:t>x </a:t>
            </a:r>
            <a:r>
              <a:rPr lang="en-US" dirty="0">
                <a:solidFill>
                  <a:srgbClr val="660066"/>
                </a:solidFill>
                <a:latin typeface="Arial"/>
                <a:cs typeface="Arial"/>
              </a:rPr>
              <a:t>= 15.23 	   Subtract 5 from both sides.</a:t>
            </a:r>
          </a:p>
          <a:p>
            <a:pPr lvl="2" algn="l"/>
            <a:r>
              <a:rPr lang="en-US" dirty="0">
                <a:solidFill>
                  <a:srgbClr val="660066"/>
                </a:solidFill>
                <a:latin typeface="Arial"/>
                <a:cs typeface="Arial"/>
              </a:rPr>
              <a:t>3</a:t>
            </a:r>
            <a:r>
              <a:rPr lang="en-US" i="1" dirty="0">
                <a:solidFill>
                  <a:srgbClr val="660066"/>
                </a:solidFill>
                <a:latin typeface="Arial"/>
                <a:cs typeface="Arial"/>
              </a:rPr>
              <a:t>x </a:t>
            </a:r>
            <a:r>
              <a:rPr lang="en-US" dirty="0">
                <a:solidFill>
                  <a:srgbClr val="660066"/>
                </a:solidFill>
                <a:latin typeface="Arial"/>
                <a:cs typeface="Arial"/>
              </a:rPr>
              <a:t>= 10.23 		   Divide both sides by 3.</a:t>
            </a:r>
          </a:p>
          <a:p>
            <a:pPr lvl="2" algn="l"/>
            <a:r>
              <a:rPr lang="fr-FR" i="1" dirty="0">
                <a:solidFill>
                  <a:srgbClr val="660066"/>
                </a:solidFill>
                <a:latin typeface="Arial"/>
                <a:cs typeface="Arial"/>
              </a:rPr>
              <a:t>x </a:t>
            </a:r>
            <a:r>
              <a:rPr lang="fr-FR" dirty="0">
                <a:solidFill>
                  <a:srgbClr val="660066"/>
                </a:solidFill>
                <a:latin typeface="Arial"/>
                <a:cs typeface="Arial"/>
              </a:rPr>
              <a:t>= 3.41</a:t>
            </a:r>
          </a:p>
          <a:p>
            <a:pPr marL="800100" lvl="1" indent="-342900" algn="l">
              <a:buFont typeface="Arial" charset="0"/>
              <a:buChar char="•"/>
            </a:pPr>
            <a:r>
              <a:rPr lang="en-US" sz="2400" dirty="0">
                <a:solidFill>
                  <a:srgbClr val="660066"/>
                </a:solidFill>
                <a:latin typeface="Arial"/>
                <a:cs typeface="Arial"/>
              </a:rPr>
              <a:t>Interpret the solution.</a:t>
            </a:r>
          </a:p>
          <a:p>
            <a:pPr marL="800100" lvl="1" indent="-342900" algn="l">
              <a:buFont typeface="Arial" charset="0"/>
              <a:buChar char="•"/>
            </a:pPr>
            <a:r>
              <a:rPr lang="en-US" sz="2400" dirty="0">
                <a:solidFill>
                  <a:srgbClr val="660066"/>
                </a:solidFill>
                <a:latin typeface="Arial"/>
                <a:cs typeface="Arial"/>
              </a:rPr>
              <a:t>The cost of 1 gallon of gas is $3.41.</a:t>
            </a:r>
          </a:p>
        </p:txBody>
      </p:sp>
      <p:sp>
        <p:nvSpPr>
          <p:cNvPr id="3" name="Slide Number Placeholder 2"/>
          <p:cNvSpPr>
            <a:spLocks noGrp="1"/>
          </p:cNvSpPr>
          <p:nvPr>
            <p:ph type="sldNum" sz="quarter" idx="11"/>
          </p:nvPr>
        </p:nvSpPr>
        <p:spPr/>
        <p:txBody>
          <a:bodyPr/>
          <a:lstStyle/>
          <a:p>
            <a:pPr>
              <a:defRPr/>
            </a:pPr>
            <a:fld id="{4340D15E-82ED-D740-B602-D82CE398D2CF}" type="slidenum">
              <a:rPr lang="en-US" smtClean="0"/>
              <a:pPr>
                <a:defRPr/>
              </a:pPr>
              <a:t>3</a:t>
            </a:fld>
            <a:endParaRPr lang="en-US" dirty="0"/>
          </a:p>
        </p:txBody>
      </p:sp>
      <p:sp>
        <p:nvSpPr>
          <p:cNvPr id="19459" name="Text Placeholder 2"/>
          <p:cNvSpPr>
            <a:spLocks noGrp="1"/>
          </p:cNvSpPr>
          <p:nvPr>
            <p:ph type="body" sz="quarter" idx="10"/>
          </p:nvPr>
        </p:nvSpPr>
        <p:spPr>
          <a:xfrm>
            <a:off x="992188" y="6316663"/>
            <a:ext cx="5530850" cy="263525"/>
          </a:xfrm>
        </p:spPr>
        <p:txBody>
          <a:bodyPr/>
          <a:lstStyle/>
          <a:p>
            <a:pPr>
              <a:spcBef>
                <a:spcPct val="0"/>
              </a:spcBef>
            </a:pPr>
            <a:r>
              <a:rPr lang="en-US" dirty="0"/>
              <a:t>1.4.1: Representing Constraints</a:t>
            </a:r>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800" fill="hold"/>
                                        <p:tgtEl>
                                          <p:spTgt spid="2">
                                            <p:txEl>
                                              <p:pRg st="5" end="5"/>
                                            </p:txEl>
                                          </p:spTgt>
                                        </p:tgtEl>
                                        <p:attrNameLst>
                                          <p:attrName>ppt_x</p:attrName>
                                        </p:attrNameLst>
                                      </p:cBhvr>
                                      <p:tavLst>
                                        <p:tav tm="0">
                                          <p:val>
                                            <p:strVal val="1+#ppt_w/2"/>
                                          </p:val>
                                        </p:tav>
                                        <p:tav tm="100000">
                                          <p:val>
                                            <p:strVal val="#ppt_x"/>
                                          </p:val>
                                        </p:tav>
                                      </p:tavLst>
                                    </p:anim>
                                    <p:anim calcmode="lin" valueType="num">
                                      <p:cBhvr additive="base">
                                        <p:cTn id="32" dur="8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calcmode="lin" valueType="num">
                                      <p:cBhvr additive="base">
                                        <p:cTn id="37" dur="800" fill="hold"/>
                                        <p:tgtEl>
                                          <p:spTgt spid="2">
                                            <p:txEl>
                                              <p:pRg st="6" end="6"/>
                                            </p:txEl>
                                          </p:spTgt>
                                        </p:tgtEl>
                                        <p:attrNameLst>
                                          <p:attrName>ppt_x</p:attrName>
                                        </p:attrNameLst>
                                      </p:cBhvr>
                                      <p:tavLst>
                                        <p:tav tm="0">
                                          <p:val>
                                            <p:strVal val="1+#ppt_w/2"/>
                                          </p:val>
                                        </p:tav>
                                        <p:tav tm="100000">
                                          <p:val>
                                            <p:strVal val="#ppt_x"/>
                                          </p:val>
                                        </p:tav>
                                      </p:tavLst>
                                    </p:anim>
                                    <p:anim calcmode="lin" valueType="num">
                                      <p:cBhvr additive="base">
                                        <p:cTn id="38" dur="8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nodeType="clickEffect">
                                  <p:stCondLst>
                                    <p:cond delay="0"/>
                                  </p:stCondLst>
                                  <p:childTnLst>
                                    <p:set>
                                      <p:cBhvr>
                                        <p:cTn id="42" dur="1" fill="hold">
                                          <p:stCondLst>
                                            <p:cond delay="0"/>
                                          </p:stCondLst>
                                        </p:cTn>
                                        <p:tgtEl>
                                          <p:spTgt spid="2">
                                            <p:txEl>
                                              <p:pRg st="7" end="7"/>
                                            </p:txEl>
                                          </p:spTgt>
                                        </p:tgtEl>
                                        <p:attrNameLst>
                                          <p:attrName>style.visibility</p:attrName>
                                        </p:attrNameLst>
                                      </p:cBhvr>
                                      <p:to>
                                        <p:strVal val="visible"/>
                                      </p:to>
                                    </p:set>
                                    <p:anim calcmode="lin" valueType="num">
                                      <p:cBhvr additive="base">
                                        <p:cTn id="43" dur="800" fill="hold"/>
                                        <p:tgtEl>
                                          <p:spTgt spid="2">
                                            <p:txEl>
                                              <p:pRg st="7" end="7"/>
                                            </p:txEl>
                                          </p:spTgt>
                                        </p:tgtEl>
                                        <p:attrNameLst>
                                          <p:attrName>ppt_x</p:attrName>
                                        </p:attrNameLst>
                                      </p:cBhvr>
                                      <p:tavLst>
                                        <p:tav tm="0">
                                          <p:val>
                                            <p:strVal val="1+#ppt_w/2"/>
                                          </p:val>
                                        </p:tav>
                                        <p:tav tm="100000">
                                          <p:val>
                                            <p:strVal val="#ppt_x"/>
                                          </p:val>
                                        </p:tav>
                                      </p:tavLst>
                                    </p:anim>
                                    <p:anim calcmode="lin" valueType="num">
                                      <p:cBhvr additive="base">
                                        <p:cTn id="44" dur="800" fill="hold"/>
                                        <p:tgtEl>
                                          <p:spTgt spid="2">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nodeType="clickEffect">
                                  <p:stCondLst>
                                    <p:cond delay="0"/>
                                  </p:stCondLst>
                                  <p:childTnLst>
                                    <p:set>
                                      <p:cBhvr>
                                        <p:cTn id="48" dur="1" fill="hold">
                                          <p:stCondLst>
                                            <p:cond delay="0"/>
                                          </p:stCondLst>
                                        </p:cTn>
                                        <p:tgtEl>
                                          <p:spTgt spid="2">
                                            <p:txEl>
                                              <p:pRg st="8" end="8"/>
                                            </p:txEl>
                                          </p:spTgt>
                                        </p:tgtEl>
                                        <p:attrNameLst>
                                          <p:attrName>style.visibility</p:attrName>
                                        </p:attrNameLst>
                                      </p:cBhvr>
                                      <p:to>
                                        <p:strVal val="visible"/>
                                      </p:to>
                                    </p:set>
                                    <p:anim calcmode="lin" valueType="num">
                                      <p:cBhvr additive="base">
                                        <p:cTn id="49" dur="800" fill="hold"/>
                                        <p:tgtEl>
                                          <p:spTgt spid="2">
                                            <p:txEl>
                                              <p:pRg st="8" end="8"/>
                                            </p:txEl>
                                          </p:spTgt>
                                        </p:tgtEl>
                                        <p:attrNameLst>
                                          <p:attrName>ppt_x</p:attrName>
                                        </p:attrNameLst>
                                      </p:cBhvr>
                                      <p:tavLst>
                                        <p:tav tm="0">
                                          <p:val>
                                            <p:strVal val="1+#ppt_w/2"/>
                                          </p:val>
                                        </p:tav>
                                        <p:tav tm="100000">
                                          <p:val>
                                            <p:strVal val="#ppt_x"/>
                                          </p:val>
                                        </p:tav>
                                      </p:tavLst>
                                    </p:anim>
                                    <p:anim calcmode="lin" valueType="num">
                                      <p:cBhvr additive="base">
                                        <p:cTn id="50" dur="800" fill="hold"/>
                                        <p:tgtEl>
                                          <p:spTgt spid="2">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marL="457200" indent="-457200" algn="l">
              <a:buFont typeface="Calibri" charset="0"/>
              <a:buAutoNum type="arabicPeriod" startAt="2"/>
            </a:pPr>
            <a:r>
              <a:rPr lang="en-US" dirty="0"/>
              <a:t>Roshanda needs to work 5 days next week and has set aside $75 for tolls and gas. Will Roshanda have enough money for her workweek? Explain how you found your answer.</a:t>
            </a:r>
          </a:p>
          <a:p>
            <a:pPr marL="800100" lvl="1" indent="-342900" algn="l">
              <a:buFont typeface="Arial" charset="0"/>
              <a:buChar char="•"/>
            </a:pPr>
            <a:r>
              <a:rPr lang="en-US" sz="2400" dirty="0">
                <a:solidFill>
                  <a:srgbClr val="660066"/>
                </a:solidFill>
                <a:latin typeface="Arial"/>
                <a:cs typeface="Arial"/>
              </a:rPr>
              <a:t>Multiply the amount of money Roshanda spends on her travels for 1 day of work by the number of days she will be working.</a:t>
            </a:r>
          </a:p>
          <a:p>
            <a:pPr lvl="2" algn="l"/>
            <a:r>
              <a:rPr lang="en-US" dirty="0">
                <a:solidFill>
                  <a:srgbClr val="660066"/>
                </a:solidFill>
                <a:latin typeface="Arial"/>
                <a:cs typeface="Arial"/>
              </a:rPr>
              <a:t>15.23(5) = 76.15</a:t>
            </a:r>
          </a:p>
          <a:p>
            <a:pPr marL="800100" lvl="1" indent="-342900" algn="l">
              <a:buFont typeface="Arial" charset="0"/>
              <a:buChar char="•"/>
            </a:pPr>
            <a:r>
              <a:rPr lang="en-US" sz="2400" dirty="0">
                <a:solidFill>
                  <a:srgbClr val="660066"/>
                </a:solidFill>
                <a:latin typeface="Arial"/>
                <a:cs typeface="Arial"/>
              </a:rPr>
              <a:t>Compare this amount to the amount that Roshanda has saved.</a:t>
            </a:r>
          </a:p>
          <a:p>
            <a:pPr marL="800100" lvl="1" indent="-342900" algn="l">
              <a:buFont typeface="Arial" charset="0"/>
              <a:buChar char="•"/>
            </a:pPr>
            <a:r>
              <a:rPr lang="en-US" sz="2400" dirty="0">
                <a:solidFill>
                  <a:srgbClr val="660066"/>
                </a:solidFill>
                <a:latin typeface="Arial"/>
                <a:cs typeface="Arial"/>
              </a:rPr>
              <a:t>Roshanda has saved $75 and will need $76.15. She will not have enough money.</a:t>
            </a:r>
            <a:endParaRPr lang="en-US" sz="2600" dirty="0">
              <a:solidFill>
                <a:srgbClr val="660066"/>
              </a:solidFill>
              <a:latin typeface="Arial"/>
              <a:cs typeface="Arial"/>
            </a:endParaRPr>
          </a:p>
        </p:txBody>
      </p:sp>
      <p:sp>
        <p:nvSpPr>
          <p:cNvPr id="4" name="Slide Number Placeholder 3"/>
          <p:cNvSpPr>
            <a:spLocks noGrp="1"/>
          </p:cNvSpPr>
          <p:nvPr>
            <p:ph type="sldNum" sz="quarter" idx="11"/>
          </p:nvPr>
        </p:nvSpPr>
        <p:spPr/>
        <p:txBody>
          <a:bodyPr/>
          <a:lstStyle/>
          <a:p>
            <a:pPr>
              <a:defRPr/>
            </a:pPr>
            <a:fld id="{BC5A8A6E-2340-C44F-86A9-59AD801FFA9F}" type="slidenum">
              <a:rPr lang="en-US" smtClean="0"/>
              <a:pPr>
                <a:defRPr/>
              </a:pPr>
              <a:t>4</a:t>
            </a:fld>
            <a:endParaRPr lang="en-US" dirty="0"/>
          </a:p>
        </p:txBody>
      </p:sp>
      <p:sp>
        <p:nvSpPr>
          <p:cNvPr id="21507" name="Text Placeholder 2"/>
          <p:cNvSpPr>
            <a:spLocks noGrp="1"/>
          </p:cNvSpPr>
          <p:nvPr>
            <p:ph type="body" sz="quarter" idx="10"/>
          </p:nvPr>
        </p:nvSpPr>
        <p:spPr>
          <a:xfrm>
            <a:off x="992188" y="6316663"/>
            <a:ext cx="5530850" cy="263525"/>
          </a:xfrm>
        </p:spPr>
        <p:txBody>
          <a:bodyPr/>
          <a:lstStyle/>
          <a:p>
            <a:pPr>
              <a:spcBef>
                <a:spcPct val="0"/>
              </a:spcBef>
            </a:pPr>
            <a:r>
              <a:rPr lang="en-US" dirty="0"/>
              <a:t>1.4.1: Representing Constraints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ordinate Algebra WarmUp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WarmUp TEMPLATE.potx</Template>
  <TotalTime>850</TotalTime>
  <Words>329</Words>
  <Application>Microsoft Macintosh PowerPoint</Application>
  <PresentationFormat>On-screen Show (4:3)</PresentationFormat>
  <Paragraphs>36</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Coordinate Algebra WarmUp TEMPLATE</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66</cp:revision>
  <dcterms:created xsi:type="dcterms:W3CDTF">2012-02-22T19:14:19Z</dcterms:created>
  <dcterms:modified xsi:type="dcterms:W3CDTF">2012-06-05T18:10:47Z</dcterms:modified>
  <cp:category/>
</cp:coreProperties>
</file>