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9" r:id="rId4"/>
    <p:sldId id="290" r:id="rId5"/>
    <p:sldId id="298" r:id="rId6"/>
    <p:sldId id="299" r:id="rId7"/>
    <p:sldId id="300" r:id="rId8"/>
    <p:sldId id="301" r:id="rId9"/>
    <p:sldId id="302" r:id="rId10"/>
    <p:sldId id="303" r:id="rId11"/>
    <p:sldId id="314" r:id="rId12"/>
    <p:sldId id="304" r:id="rId13"/>
    <p:sldId id="306" r:id="rId14"/>
    <p:sldId id="305" r:id="rId15"/>
    <p:sldId id="296" r:id="rId16"/>
    <p:sldId id="297" r:id="rId17"/>
    <p:sldId id="308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FCB8245-E32C-744A-ABA2-E9D581E27CB8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9FADFD-9316-E845-A8D4-335814A3D2C5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5720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895F6889-674D-894F-A732-222A86B7A2DE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1A22A6-0F0C-014F-90BC-409FA2618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014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1A22A6-0F0C-014F-90BC-409FA26183B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53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/CAU1L4S1ConstraintsRulers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1A22A6-0F0C-014F-90BC-409FA26183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92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/CAU1L4S1SolutionsRulers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1A22A6-0F0C-014F-90BC-409FA26183B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94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82E9629-31F1-E44F-93FC-D293A55971A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511797"/>
      </p:ext>
    </p:extLst>
  </p:cSld>
  <p:clrMapOvr>
    <a:masterClrMapping/>
  </p:clrMapOvr>
  <p:transition xmlns:p14="http://schemas.microsoft.com/office/powerpoint/2010/main"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6EC19-12E8-2A43-A8BA-C32926692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7864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794E-D564-2241-AC0D-1A4153A86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94109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5ED4-D0A7-7641-AA50-A2C350757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05494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0C571-3513-DC45-9C2F-56518814C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88998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A6FCF-8773-954D-84AF-A7AE9A9DE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8442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9E3F5-1620-D54A-8843-6A65395D3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5194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DC25A-12D9-0643-A3F9-3FAE301AB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77780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2E95C-DE94-6247-84BB-ACD294145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88783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CB2A1-FF69-384C-A23B-929AE12C9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38623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AA62F-6E91-4A44-803F-02192F5CC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5585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37A90613-EFD6-144C-AB89-90486653315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4S1ConstraintsRulers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4S1SolutionsRulers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 eaLnBrk="1" hangingPunct="1">
              <a:defRPr/>
            </a:pPr>
            <a:r>
              <a:rPr lang="en-US" dirty="0"/>
              <a:t>Situations in the real world often determine the types of values we would expect as answers </a:t>
            </a:r>
            <a:r>
              <a:rPr lang="en-US" dirty="0" smtClean="0"/>
              <a:t>to equations </a:t>
            </a:r>
            <a:r>
              <a:rPr lang="en-US" dirty="0"/>
              <a:t>and inequalities. When an inequality has one or more variables and contains at least </a:t>
            </a:r>
            <a:r>
              <a:rPr lang="en-US" dirty="0" smtClean="0"/>
              <a:t>one inequality </a:t>
            </a:r>
            <a:r>
              <a:rPr lang="en-US" dirty="0"/>
              <a:t>symbol (&lt;, &gt;, ≤, ≥, or ≠), it is called an </a:t>
            </a:r>
            <a:r>
              <a:rPr lang="en-US" b="1" dirty="0"/>
              <a:t>algebraic inequality.</a:t>
            </a:r>
          </a:p>
          <a:p>
            <a:pPr indent="457200" eaLnBrk="1" hangingPunct="1">
              <a:defRPr/>
            </a:pPr>
            <a:r>
              <a:rPr lang="en-US" dirty="0"/>
              <a:t>Sometimes there are limits or restrictions on the values that can be substituted into an equation </a:t>
            </a:r>
            <a:r>
              <a:rPr lang="en-US" dirty="0" smtClean="0"/>
              <a:t>or inequality</a:t>
            </a:r>
            <a:r>
              <a:rPr lang="en-US" dirty="0"/>
              <a:t>; other times, limits or restrictions are placed on answers to </a:t>
            </a:r>
            <a:r>
              <a:rPr lang="en-US" dirty="0" smtClean="0"/>
              <a:t>problems </a:t>
            </a:r>
            <a:r>
              <a:rPr lang="en-US" dirty="0"/>
              <a:t>involving </a:t>
            </a:r>
            <a:r>
              <a:rPr lang="en-US" dirty="0" smtClean="0"/>
              <a:t>equations or </a:t>
            </a:r>
            <a:r>
              <a:rPr lang="en-US" dirty="0"/>
              <a:t>inequalities. These limits or restrictions are called </a:t>
            </a:r>
            <a:r>
              <a:rPr lang="en-US" b="1" dirty="0"/>
              <a:t>constraints</a:t>
            </a:r>
            <a:r>
              <a:rPr lang="en-US" dirty="0"/>
              <a:t>.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1536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4D246E-A6E6-F545-833B-1A151B00DBA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5"/>
              <a:defRPr/>
            </a:pPr>
            <a:r>
              <a:rPr lang="en-US" sz="2800" b="1" dirty="0">
                <a:solidFill>
                  <a:srgbClr val="660066"/>
                </a:solidFill>
              </a:rPr>
              <a:t>Combine all the inequalities related to the situation and list them in </a:t>
            </a:r>
            <a:r>
              <a:rPr lang="en-US" sz="2800" b="1" dirty="0" smtClean="0">
                <a:solidFill>
                  <a:srgbClr val="660066"/>
                </a:solidFill>
              </a:rPr>
              <a:t>a brace</a:t>
            </a:r>
            <a:r>
              <a:rPr lang="en-US" sz="2800" b="1" dirty="0">
                <a:solidFill>
                  <a:srgbClr val="660066"/>
                </a:solidFill>
              </a:rPr>
              <a:t>, {.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lvl="1" algn="l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These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are the constraints of your scenario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endParaRPr lang="en-US" b="1" i="1" dirty="0">
              <a:solidFill>
                <a:srgbClr val="660066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378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2BA55A-8F4B-6347-B68E-D420DECA019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3789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217052"/>
              </p:ext>
            </p:extLst>
          </p:nvPr>
        </p:nvGraphicFramePr>
        <p:xfrm>
          <a:off x="1535113" y="2611438"/>
          <a:ext cx="2362200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Equation" r:id="rId3" imgW="2362200" imgH="1790700" progId="Equation.DSMT4">
                  <p:embed/>
                </p:oleObj>
              </mc:Choice>
              <mc:Fallback>
                <p:oleObj name="Equation" r:id="rId3" imgW="2362200" imgH="1790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113" y="2611438"/>
                        <a:ext cx="2362200" cy="179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cs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38914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8915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604B-85BA-7543-95A3-08F00E8CBC9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4</a:t>
            </a:r>
          </a:p>
          <a:p>
            <a:pPr eaLnBrk="1" hangingPunct="1"/>
            <a:r>
              <a:rPr lang="en-US" dirty="0"/>
              <a:t>Use the system of inequalities created in Example 3 to give a possible solution to the system. </a:t>
            </a:r>
          </a:p>
        </p:txBody>
      </p:sp>
      <p:sp>
        <p:nvSpPr>
          <p:cNvPr id="3993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977071-E663-2E43-8BD1-30EB9808B70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4,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 eaLnBrk="1" hangingPunct="1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We know from this situation that you cannot produce a </a:t>
            </a:r>
            <a:r>
              <a:rPr lang="en-US" sz="2800" b="1" dirty="0" smtClean="0">
                <a:solidFill>
                  <a:srgbClr val="660066"/>
                </a:solidFill>
              </a:rPr>
              <a:t>negative amount </a:t>
            </a:r>
            <a:r>
              <a:rPr lang="en-US" sz="2800" b="1" dirty="0">
                <a:solidFill>
                  <a:srgbClr val="660066"/>
                </a:solidFill>
              </a:rPr>
              <a:t>of rulers, so none of our solutions can be negative.</a:t>
            </a:r>
          </a:p>
        </p:txBody>
      </p:sp>
      <p:sp>
        <p:nvSpPr>
          <p:cNvPr id="409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C98E11-313C-FA4E-B706-874D9512406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4,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57784" eaLnBrk="1" hangingPunct="1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In future lessons, we discuss more precise ways of determining </a:t>
            </a:r>
            <a:r>
              <a:rPr lang="en-US" sz="2800" b="1" dirty="0" smtClean="0">
                <a:solidFill>
                  <a:srgbClr val="660066"/>
                </a:solidFill>
              </a:rPr>
              <a:t>the solution </a:t>
            </a:r>
            <a:r>
              <a:rPr lang="en-US" sz="2800" b="1" dirty="0">
                <a:solidFill>
                  <a:srgbClr val="660066"/>
                </a:solidFill>
              </a:rPr>
              <a:t>set to a system.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marL="512064" lvl="1" algn="l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For </a:t>
            </a:r>
            <a:r>
              <a:rPr lang="en-US" sz="2400" dirty="0">
                <a:solidFill>
                  <a:srgbClr val="000000"/>
                </a:solidFill>
              </a:rPr>
              <a:t>now, we can use our knowledge of </a:t>
            </a:r>
            <a:r>
              <a:rPr lang="en-US" sz="2400" dirty="0" smtClean="0">
                <a:solidFill>
                  <a:srgbClr val="000000"/>
                </a:solidFill>
              </a:rPr>
              <a:t>numbers and </a:t>
            </a:r>
            <a:r>
              <a:rPr lang="en-US" sz="2400" dirty="0">
                <a:solidFill>
                  <a:srgbClr val="000000"/>
                </a:solidFill>
              </a:rPr>
              <a:t>ability to solve algebraic sentences to find possible solutions.</a:t>
            </a:r>
            <a:endParaRPr lang="en-US" sz="2400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4198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73E440-2966-1D42-AA73-A64C6AC7F75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4,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Choose a value for </a:t>
            </a:r>
            <a:r>
              <a:rPr lang="en-US" sz="2800" b="1" i="1" dirty="0">
                <a:solidFill>
                  <a:srgbClr val="660066"/>
                </a:solidFill>
              </a:rPr>
              <a:t>w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Let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= 0. Substitute 0 for each occurrence of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in the system and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solve for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20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+ 15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≤ 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480</a:t>
            </a:r>
          </a:p>
          <a:p>
            <a:pPr lvl="2" algn="l" eaLnBrk="1" hangingPunct="1">
              <a:defRPr/>
            </a:pP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20(0) + 15</a:t>
            </a:r>
            <a:r>
              <a:rPr lang="pl-PL" i="1" dirty="0" smtClean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≤ 480		</a:t>
            </a:r>
            <a:r>
              <a:rPr lang="pl-PL" dirty="0" err="1" smtClean="0">
                <a:solidFill>
                  <a:schemeClr val="tx1"/>
                </a:solidFill>
                <a:latin typeface="Arial"/>
                <a:cs typeface="Arial"/>
              </a:rPr>
              <a:t>Substitute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0 for 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15</a:t>
            </a:r>
            <a:r>
              <a:rPr lang="pl-PL" i="1" dirty="0" smtClean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≤ 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480					</a:t>
            </a:r>
            <a:r>
              <a:rPr lang="pl-PL" dirty="0" err="1" smtClean="0">
                <a:solidFill>
                  <a:schemeClr val="tx1"/>
                </a:solidFill>
                <a:latin typeface="Arial"/>
                <a:cs typeface="Arial"/>
              </a:rPr>
              <a:t>Divide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pl-PL" dirty="0" err="1">
                <a:solidFill>
                  <a:schemeClr val="tx1"/>
                </a:solidFill>
                <a:latin typeface="Arial"/>
                <a:cs typeface="Arial"/>
              </a:rPr>
              <a:t>both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pl-PL" dirty="0" err="1">
                <a:solidFill>
                  <a:schemeClr val="tx1"/>
                </a:solidFill>
                <a:latin typeface="Arial"/>
                <a:cs typeface="Arial"/>
              </a:rPr>
              <a:t>sides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 by 15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For the first inequality,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≤ 32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5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+ 2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≤ 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180</a:t>
            </a:r>
            <a:endParaRPr lang="pl-PL" dirty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5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(0) + 2</a:t>
            </a:r>
            <a:r>
              <a:rPr lang="en-US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≤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180			</a:t>
            </a:r>
            <a:r>
              <a:rPr lang="pl-PL" dirty="0" err="1">
                <a:solidFill>
                  <a:schemeClr val="tx1"/>
                </a:solidFill>
                <a:latin typeface="Arial"/>
                <a:cs typeface="Arial"/>
              </a:rPr>
              <a:t>Substitute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 0 for 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</a:t>
            </a:r>
            <a:r>
              <a:rPr lang="pl-PL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2"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en-US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≤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18					Divide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both sides by 2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For the second inequality, 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≤ 90.</a:t>
            </a: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 eaLnBrk="1" hangingPunct="1">
              <a:defRPr/>
            </a:pPr>
            <a:endParaRPr lang="en-US" sz="2400" b="1" i="1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1" algn="l" eaLnBrk="1" hangingPunct="1">
              <a:defRPr/>
            </a:pPr>
            <a:endParaRPr lang="en-US" sz="2400" dirty="0"/>
          </a:p>
        </p:txBody>
      </p:sp>
      <p:sp>
        <p:nvSpPr>
          <p:cNvPr id="430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3020D-C062-EB49-A13E-C3529394DB7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4,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4"/>
              <a:defRPr/>
            </a:pPr>
            <a:r>
              <a:rPr lang="en-US" sz="2800" b="1" dirty="0">
                <a:solidFill>
                  <a:srgbClr val="660066"/>
                </a:solidFill>
              </a:rPr>
              <a:t>Interpret the results.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In 480 minutes, the company can make no more than 32 plastic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rulers if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0 wooden rulers are produced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1" algn="l" eaLnBrk="1" hangingPunct="1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In 180 minutes, the company can paint no more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than 90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plastic rulers if there are no wooden rulers to paint.</a:t>
            </a:r>
            <a:endParaRPr lang="en-US" sz="2400" b="1" i="1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4403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28EDEC-0AF1-9F49-8309-5705E349898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cs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45058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4,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  <a:p>
            <a:pPr eaLnBrk="1" hangingPunct="1"/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45059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D0CD5D-17A2-7E45-9889-C585FFA15B5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/>
              <a:t>Many real-world situations can be modeled using an equation, an inequality, or a </a:t>
            </a:r>
            <a:r>
              <a:rPr lang="en-US" b="1" dirty="0" smtClean="0"/>
              <a:t>system of </a:t>
            </a:r>
            <a:r>
              <a:rPr lang="en-US" b="1" dirty="0"/>
              <a:t>equations </a:t>
            </a:r>
            <a:r>
              <a:rPr lang="en-US" dirty="0"/>
              <a:t>or </a:t>
            </a:r>
            <a:r>
              <a:rPr lang="en-US" b="1" dirty="0"/>
              <a:t>inequalities</a:t>
            </a:r>
            <a:r>
              <a:rPr lang="en-US" dirty="0"/>
              <a:t>. A system is a set of equations or inequalities with </a:t>
            </a:r>
            <a:r>
              <a:rPr lang="en-US" dirty="0" smtClean="0"/>
              <a:t>the same </a:t>
            </a:r>
            <a:r>
              <a:rPr lang="en-US" dirty="0"/>
              <a:t>unknowns</a:t>
            </a:r>
            <a:r>
              <a:rPr lang="en-US" dirty="0" smtClean="0"/>
              <a:t>.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endParaRPr lang="en-US" dirty="0" smtClean="0">
              <a:ea typeface="+mn-ea"/>
            </a:endParaRP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/>
              <a:t>When creating a system of equations or inequalities, it is important to understand that </a:t>
            </a:r>
            <a:r>
              <a:rPr lang="en-US" dirty="0" smtClean="0"/>
              <a:t>the solution </a:t>
            </a:r>
            <a:r>
              <a:rPr lang="en-US" dirty="0"/>
              <a:t>set is the value or values that make each sentence in the system a true statement</a:t>
            </a:r>
            <a:r>
              <a:rPr lang="en-US" dirty="0" smtClean="0"/>
              <a:t>.</a:t>
            </a:r>
            <a:endParaRPr lang="en-US" dirty="0" smtClean="0">
              <a:ea typeface="+mn-ea"/>
            </a:endParaRPr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81D75D-2839-B84E-AAC3-91140885824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dirty="0"/>
              <a:t>Being able to translate real-world situations into algebraic sentences will help with </a:t>
            </a:r>
            <a:r>
              <a:rPr lang="en-US" dirty="0" smtClean="0"/>
              <a:t>the understanding </a:t>
            </a:r>
            <a:r>
              <a:rPr lang="en-US" dirty="0"/>
              <a:t>of constraints.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3000" b="1" dirty="0">
              <a:ea typeface="+mn-ea"/>
            </a:endParaRPr>
          </a:p>
        </p:txBody>
      </p:sp>
      <p:sp>
        <p:nvSpPr>
          <p:cNvPr id="174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067A7A-F185-AB4D-AE8E-FEE943D0D3C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baseline="30000" dirty="0" smtClean="0">
              <a:ea typeface="+mn-ea"/>
            </a:endParaRPr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/>
              <a:t>incorrectly translating verbal descriptions to algebraic </a:t>
            </a:r>
            <a:r>
              <a:rPr lang="en-US" dirty="0" smtClean="0"/>
              <a:t>sentences</a:t>
            </a:r>
          </a:p>
          <a:p>
            <a:pPr eaLnBrk="1" fontAlgn="auto" hangingPunct="1">
              <a:spcAft>
                <a:spcPts val="0"/>
              </a:spcAft>
              <a:buSzPct val="100000"/>
              <a:defRPr/>
            </a:pPr>
            <a:endParaRPr lang="en-US" dirty="0" smtClean="0"/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/>
              <a:t>not </a:t>
            </a:r>
            <a:r>
              <a:rPr lang="en-US" dirty="0"/>
              <a:t>including appropriate constraints as related to the situation</a:t>
            </a:r>
            <a:endParaRPr lang="en-US" dirty="0" smtClean="0"/>
          </a:p>
          <a:p>
            <a:pPr marL="457200" indent="-457200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2968271-B1ED-334B-BFF2-0482A19FA0E1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113713" cy="5004446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000090"/>
                </a:solidFill>
              </a:rPr>
              <a:t>Example 3</a:t>
            </a:r>
            <a:endParaRPr lang="en-US" sz="2800" b="1" dirty="0">
              <a:solidFill>
                <a:srgbClr val="00009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dirty="0"/>
              <a:t>school supply company produces wooden rulers and plastic rulers. The rulers must first be made</a:t>
            </a:r>
            <a:r>
              <a:rPr lang="en-US" dirty="0" smtClean="0"/>
              <a:t>, and </a:t>
            </a:r>
            <a:r>
              <a:rPr lang="en-US" dirty="0"/>
              <a:t>then painted</a:t>
            </a:r>
            <a:r>
              <a:rPr lang="en-US" dirty="0" smtClean="0"/>
              <a:t>.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sz="2000" dirty="0"/>
              <a:t>It takes 20 minutes to make a wooden ruler. It takes 15 minutes to make a plastic ruler. </a:t>
            </a:r>
            <a:r>
              <a:rPr lang="en-US" sz="2000" dirty="0" smtClean="0"/>
              <a:t>There is </a:t>
            </a:r>
            <a:r>
              <a:rPr lang="en-US" sz="2000" dirty="0"/>
              <a:t>a maximum amount of 480 minutes per day set aside for making rulers.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sz="2000" dirty="0" smtClean="0"/>
              <a:t>It </a:t>
            </a:r>
            <a:r>
              <a:rPr lang="en-US" sz="2000" dirty="0"/>
              <a:t>takes 5 minutes to paint a wooden ruler. It takes 2 minutes to paint a </a:t>
            </a:r>
            <a:r>
              <a:rPr lang="en-US" sz="2000" dirty="0" smtClean="0"/>
              <a:t>plastic ruler</a:t>
            </a:r>
            <a:r>
              <a:rPr lang="en-US" sz="2000" dirty="0"/>
              <a:t>. There </a:t>
            </a:r>
            <a:r>
              <a:rPr lang="en-US" sz="2000" dirty="0" smtClean="0"/>
              <a:t>is a </a:t>
            </a:r>
            <a:r>
              <a:rPr lang="en-US" sz="2000" dirty="0"/>
              <a:t>maximum amount of 180 minutes per day set aside for painting rulers</a:t>
            </a:r>
            <a:r>
              <a:rPr lang="en-US" sz="2000" dirty="0" smtClean="0"/>
              <a:t>.</a:t>
            </a:r>
          </a:p>
          <a:p>
            <a:pPr eaLnBrk="1" hangingPunct="1">
              <a:defRPr/>
            </a:pPr>
            <a:r>
              <a:rPr lang="en-US" dirty="0"/>
              <a:t>Write a system of inequalities that models the making and then painting of wooden and plastic rulers.</a:t>
            </a:r>
          </a:p>
        </p:txBody>
      </p:sp>
      <p:sp>
        <p:nvSpPr>
          <p:cNvPr id="327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AA24C4-BBFE-7140-B727-14C3A3F5AAD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r>
              <a:rPr lang="en-US" sz="2800" b="1" dirty="0">
                <a:solidFill>
                  <a:srgbClr val="660066"/>
                </a:solidFill>
              </a:rPr>
              <a:t>1. Identify the information you know.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There is a maximum of 480 minutes for making rulers.</a:t>
            </a:r>
          </a:p>
          <a:p>
            <a:pPr marL="800100" lvl="1" indent="-342900" algn="l" eaLnBrk="1" hangingPunct="1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takes 20 minutes to make a wooden ruler.</a:t>
            </a:r>
          </a:p>
          <a:p>
            <a:pPr marL="800100" lvl="1" indent="-342900" algn="l" eaLnBrk="1" hangingPunct="1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takes 15 minutes to make a plastic ruler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marL="800100" lvl="1" indent="-342900" algn="l" eaLnBrk="1" hangingPunct="1">
              <a:buFont typeface="Arial"/>
              <a:buChar char="•"/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 eaLnBrk="1" hangingPunct="1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There is a maximum of 180 minutes for painting rulers.</a:t>
            </a:r>
          </a:p>
          <a:p>
            <a:pPr marL="914400" lvl="1" indent="-457200" algn="l" eaLnBrk="1" hangingPunct="1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takes 5 minutes to paint a wooden ruler.</a:t>
            </a:r>
          </a:p>
          <a:p>
            <a:pPr marL="914400" lvl="1" indent="-457200" algn="l" eaLnBrk="1" hangingPunct="1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takes 2 minutes to paint a plastic ruler.</a:t>
            </a:r>
            <a:endParaRPr lang="en-US" sz="2400" b="1" i="1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2FDA78-EF92-9948-B3C6-C60C856B783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Write an </a:t>
            </a:r>
            <a:r>
              <a:rPr lang="en-US" sz="2800" b="1" dirty="0">
                <a:solidFill>
                  <a:srgbClr val="660066"/>
                </a:solidFill>
              </a:rPr>
              <a:t>inequality to represent the amount of time needed to </a:t>
            </a:r>
            <a:r>
              <a:rPr lang="en-US" sz="2800" b="1" dirty="0" smtClean="0">
                <a:solidFill>
                  <a:srgbClr val="660066"/>
                </a:solidFill>
              </a:rPr>
              <a:t>make the </a:t>
            </a:r>
            <a:r>
              <a:rPr lang="en-US" sz="2800" b="1" dirty="0">
                <a:solidFill>
                  <a:srgbClr val="660066"/>
                </a:solidFill>
              </a:rPr>
              <a:t>rulers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Let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w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represent the wooden rulers and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p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represent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plastic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rulers.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lvl="2" algn="l" eaLnBrk="1" hangingPunct="1">
              <a:defRPr/>
            </a:pP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20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+ 15</a:t>
            </a: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≤ 480</a:t>
            </a:r>
            <a:endParaRPr lang="en-US" b="1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48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E3FAE9-842D-CF4E-A6EC-CC77E8276EF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Practice,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Write an inequality to represent the amount of time needed to paint </a:t>
            </a:r>
            <a:r>
              <a:rPr lang="en-US" sz="2800" b="1" dirty="0" smtClean="0">
                <a:solidFill>
                  <a:srgbClr val="660066"/>
                </a:solidFill>
              </a:rPr>
              <a:t>the rulers</a:t>
            </a:r>
            <a:r>
              <a:rPr lang="en-US" sz="2800" b="1" dirty="0">
                <a:solidFill>
                  <a:srgbClr val="660066"/>
                </a:solidFill>
              </a:rPr>
              <a:t>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lvl="1" algn="l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Use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same variables to represent wooden and plastic rulers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r>
              <a:rPr lang="pl-PL" dirty="0">
                <a:solidFill>
                  <a:schemeClr val="tx1"/>
                </a:solidFill>
              </a:rPr>
              <a:t>5</a:t>
            </a:r>
            <a:r>
              <a:rPr lang="pl-PL" i="1" dirty="0">
                <a:solidFill>
                  <a:schemeClr val="tx1"/>
                </a:solidFill>
              </a:rPr>
              <a:t>w </a:t>
            </a:r>
            <a:r>
              <a:rPr lang="pl-PL" dirty="0">
                <a:solidFill>
                  <a:schemeClr val="tx1"/>
                </a:solidFill>
              </a:rPr>
              <a:t>+ 2</a:t>
            </a:r>
            <a:r>
              <a:rPr lang="pl-PL" i="1" dirty="0">
                <a:solidFill>
                  <a:schemeClr val="tx1"/>
                </a:solidFill>
              </a:rPr>
              <a:t>p </a:t>
            </a:r>
            <a:r>
              <a:rPr lang="pl-PL" dirty="0">
                <a:solidFill>
                  <a:schemeClr val="tx1"/>
                </a:solidFill>
              </a:rPr>
              <a:t>≤ 180</a:t>
            </a:r>
            <a:endParaRPr lang="en-US" b="1" i="1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3584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F879A5-ECBB-5441-AFC1-FAF11037F09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Guided </a:t>
            </a:r>
            <a:r>
              <a:rPr lang="en-US" sz="2800" b="1" dirty="0" smtClean="0">
                <a:ea typeface="MS PGothic" charset="0"/>
                <a:cs typeface="MS PGothic" charset="0"/>
              </a:rPr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 eaLnBrk="1" hangingPunct="1">
              <a:buFont typeface="+mj-lt"/>
              <a:buAutoNum type="arabicPeriod" startAt="4"/>
              <a:defRPr/>
            </a:pPr>
            <a:r>
              <a:rPr lang="en-US" sz="2800" b="1" dirty="0">
                <a:solidFill>
                  <a:srgbClr val="660066"/>
                </a:solidFill>
              </a:rPr>
              <a:t>Now consider the constraints on this situation.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lvl="1" algn="l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is not possible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to produce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 negative amount of either wooden rulers or plastic rulers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; therefore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you need to limit the values of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w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p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to values that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are greater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than or equal to 0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2" algn="l" eaLnBrk="1" hangingPunct="1">
              <a:defRPr/>
            </a:pP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w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≥ 0</a:t>
            </a:r>
          </a:p>
          <a:p>
            <a:pPr lvl="2" algn="l" eaLnBrk="1" hangingPunct="1">
              <a:defRPr/>
            </a:pPr>
            <a:r>
              <a:rPr lang="pl-PL" i="1" dirty="0">
                <a:solidFill>
                  <a:schemeClr val="tx1"/>
                </a:solidFill>
                <a:latin typeface="Arial"/>
                <a:cs typeface="Arial"/>
              </a:rPr>
              <a:t>p </a:t>
            </a:r>
            <a:r>
              <a:rPr lang="pl-PL" dirty="0">
                <a:solidFill>
                  <a:schemeClr val="tx1"/>
                </a:solidFill>
                <a:latin typeface="Arial"/>
                <a:cs typeface="Arial"/>
              </a:rPr>
              <a:t>≥ 0</a:t>
            </a:r>
            <a:endParaRPr lang="en-US" b="1" i="1" dirty="0">
              <a:solidFill>
                <a:schemeClr val="tx1"/>
              </a:solidFill>
              <a:latin typeface="Arial"/>
              <a:cs typeface="Arial"/>
            </a:endParaRPr>
          </a:p>
          <a:p>
            <a:pPr eaLnBrk="1" hangingPunct="1">
              <a:defRPr/>
            </a:pPr>
            <a:endParaRPr lang="en-US" sz="2800" dirty="0"/>
          </a:p>
        </p:txBody>
      </p:sp>
      <p:sp>
        <p:nvSpPr>
          <p:cNvPr id="3686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1.4.1: Representing Constraints</a:t>
            </a:r>
            <a:endParaRPr lang="en-US" dirty="0"/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72A344-F8F6-D44C-ABFA-9B6B9C2E6A4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Enhanced Instruction template.potx</Template>
  <TotalTime>9384</TotalTime>
  <Words>903</Words>
  <Application>Microsoft Macintosh PowerPoint</Application>
  <PresentationFormat>On-screen Show (4:3)</PresentationFormat>
  <Paragraphs>111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88</cp:revision>
  <dcterms:created xsi:type="dcterms:W3CDTF">2012-02-22T19:14:19Z</dcterms:created>
  <dcterms:modified xsi:type="dcterms:W3CDTF">2012-06-05T13:42:04Z</dcterms:modified>
  <cp:category/>
</cp:coreProperties>
</file>