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7" r:id="rId2"/>
    <p:sldId id="266" r:id="rId3"/>
    <p:sldId id="268" r:id="rId4"/>
    <p:sldId id="270" r:id="rId5"/>
    <p:sldId id="271" r:id="rId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91" d="100"/>
          <a:sy n="91" d="100"/>
        </p:scale>
        <p:origin x="-1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ED95971-05D7-1646-9336-20CC93BB31F7}" type="datetimeFigureOut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C1EEFF4-AB37-1A40-8062-B9FC332256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074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C6DCC8B-6D65-D942-A834-D52E508DA8A5}" type="datetimeFigureOut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A91299B-C9F1-254B-ADAB-7F639A2BB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1603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>
                <a:latin typeface="Calibri" charset="0"/>
              </a:rPr>
              <a:t>http://</a:t>
            </a:r>
            <a:r>
              <a:rPr lang="en-US" u="none" dirty="0" err="1" smtClean="0">
                <a:latin typeface="Calibri" charset="0"/>
              </a:rPr>
              <a:t>walch.com</a:t>
            </a:r>
            <a:r>
              <a:rPr lang="en-US" u="none" dirty="0" smtClean="0">
                <a:latin typeface="Calibri" charset="0"/>
              </a:rPr>
              <a:t>/</a:t>
            </a:r>
            <a:r>
              <a:rPr lang="en-US" u="none" dirty="0" err="1" smtClean="0">
                <a:latin typeface="Calibri" charset="0"/>
              </a:rPr>
              <a:t>wu</a:t>
            </a:r>
            <a:r>
              <a:rPr lang="en-US" u="none" dirty="0" smtClean="0">
                <a:latin typeface="Calibri" charset="0"/>
              </a:rPr>
              <a:t>/CAU1L3S2GreenFire</a:t>
            </a:r>
            <a:endParaRPr lang="en-US" u="none" dirty="0">
              <a:latin typeface="Calibri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80F0082-6794-3949-8CEB-884374D3D4DD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b="1">
                <a:latin typeface="Calibri" charset="0"/>
              </a:rPr>
              <a:t>Common Core Georgia Performance Standards: </a:t>
            </a:r>
            <a:r>
              <a:rPr lang="en-US">
                <a:latin typeface="Calibri" charset="0"/>
              </a:rPr>
              <a:t>MCC9–12.A.CED.2; MCC9–12.N.Q.1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C8F408BB-7117-714B-8A18-83C410571A23}" type="slidenum">
              <a:rPr lang="en-US" sz="1200"/>
              <a:pPr eaLnBrk="1" hangingPunct="1"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latin typeface="Calibri"/>
              <a:ea typeface="+mn-ea"/>
              <a:cs typeface="Calibri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A6E91A55-80D4-944E-A370-2F301E98DF30}" type="slidenum">
              <a:rPr lang="en-US" sz="1200"/>
              <a:pPr eaLnBrk="1" hangingPunct="1"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cs typeface="Calibri"/>
              </a:rPr>
              <a:t>Connection to the Lesson</a:t>
            </a:r>
          </a:p>
          <a:p>
            <a:pPr marL="171450" indent="-171450">
              <a:buFont typeface="Arial"/>
              <a:buChar char="•"/>
              <a:defRPr/>
            </a:pPr>
            <a:r>
              <a:rPr lang="en-US" dirty="0" smtClean="0"/>
              <a:t>As in the warm-up, students will create exponential equations.</a:t>
            </a:r>
          </a:p>
          <a:p>
            <a:pPr marL="171450" indent="-171450">
              <a:buFont typeface="Arial"/>
              <a:buChar char="•"/>
              <a:defRPr/>
            </a:pPr>
            <a:r>
              <a:rPr lang="en-US" dirty="0" smtClean="0"/>
              <a:t>Students will take the equation a step further and graph the set of solutions on the coordinate plane as a curve.</a:t>
            </a:r>
            <a:endParaRPr lang="en-US" dirty="0" smtClean="0">
              <a:cs typeface="Calibri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4A4BEA5-A8DB-8247-ABEE-6D88E4559295}" type="slidenum">
              <a:rPr lang="en-US" sz="1200"/>
              <a:pPr eaLnBrk="1" hangingPunct="1"/>
              <a:t>5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992193" y="631594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008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3C7FC5DD-757F-5E41-825E-F4FF8EF26A4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065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95656-5C6C-3145-8F26-7B7EC56DD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315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7AD82-C771-3F44-8416-6FD10D83E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236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0FA7E-FD89-FC42-9BCA-F841796BE4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565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20B05-8C4C-E144-93EF-A1196B95CF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329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DC8B2-3609-5F4A-9675-57595939BB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38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1335D-DF9C-4D4E-9821-9B8EFC76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876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71E66-6AFF-DF4B-9F6A-EFC96F403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208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8F6C6-F557-F64C-BD33-7EBB5B1BCD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63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8E11A-D137-B048-A302-D02E18455F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414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91FC1-82B1-5249-B0D9-466D161173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43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A36F51-CBB2-B248-B38C-724FA9109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1L3S2GreenFire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1536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1.3.2: Creating and Graphing Exponential Equations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F0F2441-8537-3E46-B135-8F9BC4380DD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1.3.2: Creating and Graphing Exponential Equations</a:t>
            </a:r>
          </a:p>
        </p:txBody>
      </p:sp>
      <p:sp>
        <p:nvSpPr>
          <p:cNvPr id="17410" name="Subtitle 1"/>
          <p:cNvSpPr txBox="1">
            <a:spLocks/>
          </p:cNvSpPr>
          <p:nvPr/>
        </p:nvSpPr>
        <p:spPr bwMode="auto">
          <a:xfrm>
            <a:off x="617538" y="641350"/>
            <a:ext cx="7878762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Read the scenario and answer the questions that follow.</a:t>
            </a:r>
          </a:p>
        </p:txBody>
      </p:sp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992188" y="1408113"/>
            <a:ext cx="740092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One form of the element beryllium, beryllium-11, has a half-life of about 14 seconds and decays to the element boron. A chemist starts out with 128 grams of beryllium-11. She monitors the element for 70 seconds.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2EE1DF-1927-334C-9521-EEAA38AB086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7413" name="Subtitle 1"/>
          <p:cNvSpPr txBox="1">
            <a:spLocks/>
          </p:cNvSpPr>
          <p:nvPr/>
        </p:nvSpPr>
        <p:spPr bwMode="auto">
          <a:xfrm>
            <a:off x="617538" y="3389313"/>
            <a:ext cx="7878762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buFont typeface="Calibri" charset="0"/>
              <a:buAutoNum type="arabicPeriod"/>
            </a:pPr>
            <a:r>
              <a:rPr lang="en-US" dirty="0">
                <a:latin typeface="Arial"/>
                <a:cs typeface="Arial"/>
              </a:rPr>
              <a:t>What is the equation that models the amount of beryllium-11 over time?</a:t>
            </a:r>
          </a:p>
          <a:p>
            <a:pPr>
              <a:buFont typeface="Calibri" charset="0"/>
              <a:buAutoNum type="arabicPeriod"/>
            </a:pPr>
            <a:endParaRPr lang="en-US" dirty="0">
              <a:latin typeface="Arial"/>
              <a:cs typeface="Arial"/>
            </a:endParaRPr>
          </a:p>
          <a:p>
            <a:pPr>
              <a:buFont typeface="Calibri" charset="0"/>
              <a:buAutoNum type="arabicPeriod"/>
            </a:pPr>
            <a:r>
              <a:rPr lang="en-US" dirty="0">
                <a:latin typeface="Arial"/>
                <a:cs typeface="Arial"/>
              </a:rPr>
              <a:t>How many grams of beryllium-11 does the chemist have left after 70 seconds?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8104188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  <a:defRPr/>
            </a:pPr>
            <a:r>
              <a:rPr lang="en-US" dirty="0"/>
              <a:t>What is the equation that models the amount of beryllium-11 over time</a:t>
            </a:r>
            <a:r>
              <a:rPr lang="en-US" dirty="0" smtClean="0"/>
              <a:t>?</a:t>
            </a:r>
          </a:p>
          <a:p>
            <a:pPr marL="800100" lvl="1" indent="-342900" algn="l">
              <a:buFont typeface="Arial"/>
              <a:buChar char="•"/>
              <a:defRPr/>
            </a:pPr>
            <a:r>
              <a:rPr lang="en-US" sz="2400" i="1" dirty="0">
                <a:solidFill>
                  <a:srgbClr val="660066"/>
                </a:solidFill>
                <a:latin typeface="Arial"/>
                <a:cs typeface="Arial"/>
              </a:rPr>
              <a:t>y </a:t>
            </a: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= </a:t>
            </a:r>
            <a:r>
              <a:rPr lang="en-US" sz="2400" i="1" dirty="0" err="1" smtClean="0">
                <a:solidFill>
                  <a:srgbClr val="660066"/>
                </a:solidFill>
                <a:latin typeface="Arial"/>
                <a:cs typeface="Arial"/>
              </a:rPr>
              <a:t>ab</a:t>
            </a:r>
            <a:r>
              <a:rPr lang="en-US" sz="2400" i="1" baseline="30000" dirty="0" err="1" smtClean="0">
                <a:solidFill>
                  <a:srgbClr val="660066"/>
                </a:solidFill>
                <a:latin typeface="Arial"/>
                <a:cs typeface="Arial"/>
              </a:rPr>
              <a:t>x</a:t>
            </a: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, where </a:t>
            </a:r>
            <a:r>
              <a:rPr lang="en-US" sz="2400" i="1" dirty="0">
                <a:solidFill>
                  <a:srgbClr val="660066"/>
                </a:solidFill>
                <a:latin typeface="Arial"/>
                <a:cs typeface="Arial"/>
              </a:rPr>
              <a:t>y </a:t>
            </a: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is the final value, </a:t>
            </a:r>
            <a:r>
              <a:rPr lang="en-US" sz="2400" i="1" dirty="0">
                <a:solidFill>
                  <a:srgbClr val="660066"/>
                </a:solidFill>
                <a:latin typeface="Arial"/>
                <a:cs typeface="Arial"/>
              </a:rPr>
              <a:t>a </a:t>
            </a: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is the initial value, </a:t>
            </a:r>
            <a:r>
              <a:rPr lang="en-US" sz="2400" i="1" dirty="0">
                <a:solidFill>
                  <a:srgbClr val="660066"/>
                </a:solidFill>
                <a:latin typeface="Arial"/>
                <a:cs typeface="Arial"/>
              </a:rPr>
              <a:t>b </a:t>
            </a: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is the rate of growth or decay, and </a:t>
            </a:r>
            <a:r>
              <a:rPr lang="en-US" sz="2400" i="1" dirty="0">
                <a:solidFill>
                  <a:srgbClr val="660066"/>
                </a:solidFill>
                <a:latin typeface="Arial"/>
                <a:cs typeface="Arial"/>
              </a:rPr>
              <a:t>x 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is the </a:t>
            </a: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time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.</a:t>
            </a:r>
          </a:p>
          <a:p>
            <a:pPr lvl="2" algn="l">
              <a:defRPr/>
            </a:pPr>
            <a:r>
              <a:rPr lang="en-US" i="1" dirty="0">
                <a:solidFill>
                  <a:srgbClr val="660066"/>
                </a:solidFill>
                <a:latin typeface="Arial"/>
                <a:cs typeface="Arial"/>
              </a:rPr>
              <a:t>y 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= 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unknown</a:t>
            </a:r>
          </a:p>
          <a:p>
            <a:pPr lvl="2" algn="l">
              <a:defRPr/>
            </a:pPr>
            <a:r>
              <a:rPr lang="en-US" i="1" dirty="0">
                <a:solidFill>
                  <a:srgbClr val="660066"/>
                </a:solidFill>
                <a:latin typeface="Arial"/>
                <a:cs typeface="Arial"/>
              </a:rPr>
              <a:t>a 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= 128 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grams</a:t>
            </a:r>
          </a:p>
          <a:p>
            <a:pPr lvl="2" algn="l">
              <a:defRPr/>
            </a:pPr>
            <a:r>
              <a:rPr lang="en-US" i="1" dirty="0">
                <a:solidFill>
                  <a:srgbClr val="660066"/>
                </a:solidFill>
                <a:latin typeface="Arial"/>
                <a:cs typeface="Arial"/>
              </a:rPr>
              <a:t>b 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= 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0.5</a:t>
            </a:r>
          </a:p>
          <a:p>
            <a:pPr lvl="2" algn="l">
              <a:defRPr/>
            </a:pPr>
            <a:endParaRPr lang="en-US" dirty="0" smtClean="0">
              <a:solidFill>
                <a:srgbClr val="660066"/>
              </a:solidFill>
              <a:latin typeface="Arial"/>
              <a:cs typeface="Arial"/>
            </a:endParaRPr>
          </a:p>
          <a:p>
            <a:pPr marL="800100" lvl="1" indent="-342900" algn="l">
              <a:buFont typeface="Arial"/>
              <a:buChar char="•"/>
              <a:defRPr/>
            </a:pP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Time = 70 seconds, but this needs to be converted to time periods before substituting the 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value for </a:t>
            </a:r>
            <a:r>
              <a:rPr lang="en-US" sz="2400" i="1" dirty="0">
                <a:solidFill>
                  <a:srgbClr val="660066"/>
                </a:solidFill>
                <a:latin typeface="Arial"/>
                <a:cs typeface="Arial"/>
              </a:rPr>
              <a:t>x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.</a:t>
            </a:r>
          </a:p>
          <a:p>
            <a:pPr algn="l">
              <a:defRPr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DE2570-9992-0B42-8B7B-BBF2D795251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945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1.3.2: Creating and Graphing Exponential Equations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804672" lvl="2" indent="-457200" algn="l">
              <a:buFont typeface="Arial"/>
              <a:buChar char="•"/>
              <a:defRPr/>
            </a:pP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Convert 70 seconds into 14-second time periods. </a:t>
            </a:r>
            <a:endParaRPr lang="en-US" dirty="0" smtClean="0">
              <a:solidFill>
                <a:srgbClr val="660066"/>
              </a:solidFill>
              <a:latin typeface="Arial"/>
              <a:cs typeface="Arial"/>
            </a:endParaRPr>
          </a:p>
          <a:p>
            <a:pPr marL="914400" lvl="3" algn="l">
              <a:defRPr/>
            </a:pP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1 </a:t>
            </a: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time period = 14 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seconds</a:t>
            </a:r>
          </a:p>
          <a:p>
            <a:pPr lvl="2" algn="l">
              <a:defRPr/>
            </a:pPr>
            <a:endParaRPr lang="en-US" dirty="0" smtClean="0">
              <a:solidFill>
                <a:srgbClr val="660066"/>
              </a:solidFill>
              <a:latin typeface="Arial"/>
              <a:cs typeface="Arial"/>
            </a:endParaRPr>
          </a:p>
          <a:p>
            <a:pPr lvl="2" algn="l">
              <a:lnSpc>
                <a:spcPct val="150000"/>
              </a:lnSpc>
              <a:defRPr/>
            </a:pPr>
            <a:endParaRPr lang="en-US" sz="1000" i="1" dirty="0" smtClean="0">
              <a:solidFill>
                <a:srgbClr val="660066"/>
              </a:solidFill>
              <a:latin typeface="Arial"/>
              <a:cs typeface="Arial"/>
            </a:endParaRPr>
          </a:p>
          <a:p>
            <a:pPr lvl="2" algn="l">
              <a:lnSpc>
                <a:spcPct val="150000"/>
              </a:lnSpc>
              <a:defRPr/>
            </a:pPr>
            <a:r>
              <a:rPr lang="en-US" i="1" dirty="0" smtClean="0">
                <a:solidFill>
                  <a:srgbClr val="660066"/>
                </a:solidFill>
                <a:latin typeface="Arial"/>
                <a:cs typeface="Arial"/>
              </a:rPr>
              <a:t>x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= 5</a:t>
            </a:r>
          </a:p>
          <a:p>
            <a:pPr marL="800100" lvl="1" indent="-342900" algn="l">
              <a:buFont typeface="Arial"/>
              <a:buChar char="•"/>
              <a:defRPr/>
            </a:pPr>
            <a:endParaRPr lang="en-US" sz="2400" dirty="0" smtClean="0">
              <a:solidFill>
                <a:srgbClr val="660066"/>
              </a:solidFill>
              <a:latin typeface="Arial"/>
              <a:cs typeface="Arial"/>
            </a:endParaRPr>
          </a:p>
          <a:p>
            <a:pPr marL="800100" lvl="1" indent="-342900" algn="l">
              <a:buFont typeface="Arial"/>
              <a:buChar char="•"/>
              <a:defRPr/>
            </a:pP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Substitute </a:t>
            </a: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all the variables into the equation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.</a:t>
            </a:r>
          </a:p>
          <a:p>
            <a:pPr lvl="2" algn="l">
              <a:defRPr/>
            </a:pPr>
            <a:r>
              <a:rPr lang="de-DE" i="1" dirty="0" err="1">
                <a:solidFill>
                  <a:srgbClr val="660066"/>
                </a:solidFill>
                <a:latin typeface="Arial"/>
                <a:cs typeface="Arial"/>
              </a:rPr>
              <a:t>y</a:t>
            </a:r>
            <a:r>
              <a:rPr lang="de-DE" i="1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de-DE" dirty="0">
                <a:solidFill>
                  <a:srgbClr val="660066"/>
                </a:solidFill>
                <a:latin typeface="Arial"/>
                <a:cs typeface="Arial"/>
              </a:rPr>
              <a:t>= </a:t>
            </a:r>
            <a:r>
              <a:rPr lang="de-DE" i="1" dirty="0" err="1" smtClean="0">
                <a:solidFill>
                  <a:srgbClr val="660066"/>
                </a:solidFill>
                <a:latin typeface="Arial"/>
                <a:cs typeface="Arial"/>
              </a:rPr>
              <a:t>ab</a:t>
            </a:r>
            <a:r>
              <a:rPr lang="de-DE" i="1" baseline="30000" dirty="0" err="1" smtClean="0">
                <a:solidFill>
                  <a:srgbClr val="660066"/>
                </a:solidFill>
                <a:latin typeface="Arial"/>
                <a:cs typeface="Arial"/>
              </a:rPr>
              <a:t>x</a:t>
            </a:r>
            <a:endParaRPr lang="de-DE" i="1" baseline="30000" dirty="0" smtClean="0">
              <a:solidFill>
                <a:srgbClr val="660066"/>
              </a:solidFill>
              <a:latin typeface="Arial"/>
              <a:cs typeface="Arial"/>
            </a:endParaRPr>
          </a:p>
          <a:p>
            <a:pPr lvl="2" algn="l">
              <a:defRPr/>
            </a:pPr>
            <a:r>
              <a:rPr lang="en-US" i="1" dirty="0">
                <a:solidFill>
                  <a:srgbClr val="660066"/>
                </a:solidFill>
                <a:latin typeface="Arial"/>
                <a:cs typeface="Arial"/>
              </a:rPr>
              <a:t>y 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= 128(0.5)</a:t>
            </a:r>
            <a:r>
              <a:rPr lang="en-US" baseline="30000" dirty="0">
                <a:solidFill>
                  <a:srgbClr val="660066"/>
                </a:solidFill>
                <a:latin typeface="Arial"/>
                <a:cs typeface="Arial"/>
              </a:rPr>
              <a:t>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55822E-5CFF-FD46-A644-D0018DD532E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2150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1.3.2: Creating and Graphing Exponential Equations</a:t>
            </a:r>
          </a:p>
        </p:txBody>
      </p:sp>
      <p:graphicFrame>
        <p:nvGraphicFramePr>
          <p:cNvPr id="2150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409156"/>
              </p:ext>
            </p:extLst>
          </p:nvPr>
        </p:nvGraphicFramePr>
        <p:xfrm>
          <a:off x="1652590" y="1544638"/>
          <a:ext cx="64008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3" name="Equation" r:id="rId3" imgW="6400800" imgH="901700" progId="Equation.DSMT4">
                  <p:embed/>
                </p:oleObj>
              </mc:Choice>
              <mc:Fallback>
                <p:oleObj name="Equation" r:id="rId3" imgW="6400800" imgH="901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2590" y="1544638"/>
                        <a:ext cx="6400800" cy="901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8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8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2"/>
              <a:defRPr/>
            </a:pPr>
            <a:r>
              <a:rPr lang="en-US" dirty="0"/>
              <a:t>How many grams of beryllium-11 does the chemist have left after 70 seconds</a:t>
            </a:r>
            <a:r>
              <a:rPr lang="en-US" dirty="0" smtClean="0"/>
              <a:t>?</a:t>
            </a:r>
          </a:p>
          <a:p>
            <a:pPr marL="800100" lvl="1" indent="-342900" algn="l">
              <a:buFont typeface="Arial"/>
              <a:buChar char="•"/>
              <a:defRPr/>
            </a:pP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Apply the order of operations to the equation from the end of problem 1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.</a:t>
            </a:r>
          </a:p>
          <a:p>
            <a:pPr lvl="2" algn="l">
              <a:defRPr/>
            </a:pPr>
            <a:r>
              <a:rPr lang="en-US" i="1" dirty="0">
                <a:solidFill>
                  <a:srgbClr val="660066"/>
                </a:solidFill>
                <a:latin typeface="Arial"/>
                <a:cs typeface="Arial"/>
              </a:rPr>
              <a:t>y 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= 128(0.5)</a:t>
            </a:r>
            <a:r>
              <a:rPr lang="en-US" baseline="30000" dirty="0" smtClean="0">
                <a:solidFill>
                  <a:srgbClr val="660066"/>
                </a:solidFill>
                <a:latin typeface="Arial"/>
                <a:cs typeface="Arial"/>
              </a:rPr>
              <a:t>5</a:t>
            </a:r>
          </a:p>
          <a:p>
            <a:pPr lvl="2" algn="l">
              <a:defRPr/>
            </a:pPr>
            <a:r>
              <a:rPr lang="en-US" i="1" dirty="0">
                <a:solidFill>
                  <a:srgbClr val="660066"/>
                </a:solidFill>
                <a:latin typeface="Arial"/>
                <a:cs typeface="Arial"/>
              </a:rPr>
              <a:t>y 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= 4 grams</a:t>
            </a:r>
          </a:p>
          <a:p>
            <a:pPr algn="l">
              <a:defRPr/>
            </a:pPr>
            <a:endParaRPr lang="en-US" dirty="0"/>
          </a:p>
        </p:txBody>
      </p:sp>
      <p:sp>
        <p:nvSpPr>
          <p:cNvPr id="2253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1.3.2: Creating and Graphing Exponential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F7E488-DFFA-974F-87B7-70F6D0330E8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826</TotalTime>
  <Words>362</Words>
  <Application>Microsoft Macintosh PowerPoint</Application>
  <PresentationFormat>On-screen Show (4:3)</PresentationFormat>
  <Paragraphs>45</Paragraphs>
  <Slides>5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Coordinate Algebra WarmUp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67</cp:revision>
  <dcterms:created xsi:type="dcterms:W3CDTF">2012-02-22T19:14:19Z</dcterms:created>
  <dcterms:modified xsi:type="dcterms:W3CDTF">2012-06-05T18:10:04Z</dcterms:modified>
  <cp:category/>
</cp:coreProperties>
</file>