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notesSlides/notesSlide1.xml" ContentType="application/vnd.openxmlformats-officedocument.presentationml.notesSlide+xml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embeddings/oleObject9.bin" ContentType="application/vnd.openxmlformats-officedocument.oleObject"/>
  <Override PartName="/ppt/embeddings/oleObject10.bin" ContentType="application/vnd.openxmlformats-officedocument.oleObject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84" r:id="rId2"/>
  </p:sldMasterIdLst>
  <p:notesMasterIdLst>
    <p:notesMasterId r:id="rId40"/>
  </p:notesMasterIdLst>
  <p:handoutMasterIdLst>
    <p:handoutMasterId r:id="rId41"/>
  </p:handoutMasterIdLst>
  <p:sldIdLst>
    <p:sldId id="256" r:id="rId3"/>
    <p:sldId id="258" r:id="rId4"/>
    <p:sldId id="259" r:id="rId5"/>
    <p:sldId id="351" r:id="rId6"/>
    <p:sldId id="309" r:id="rId7"/>
    <p:sldId id="310" r:id="rId8"/>
    <p:sldId id="311" r:id="rId9"/>
    <p:sldId id="312" r:id="rId10"/>
    <p:sldId id="314" r:id="rId11"/>
    <p:sldId id="315" r:id="rId12"/>
    <p:sldId id="316" r:id="rId13"/>
    <p:sldId id="317" r:id="rId14"/>
    <p:sldId id="290" r:id="rId15"/>
    <p:sldId id="325" r:id="rId16"/>
    <p:sldId id="326" r:id="rId17"/>
    <p:sldId id="327" r:id="rId18"/>
    <p:sldId id="352" r:id="rId19"/>
    <p:sldId id="328" r:id="rId20"/>
    <p:sldId id="329" r:id="rId21"/>
    <p:sldId id="330" r:id="rId22"/>
    <p:sldId id="331" r:id="rId23"/>
    <p:sldId id="332" r:id="rId24"/>
    <p:sldId id="333" r:id="rId25"/>
    <p:sldId id="334" r:id="rId26"/>
    <p:sldId id="335" r:id="rId27"/>
    <p:sldId id="336" r:id="rId28"/>
    <p:sldId id="337" r:id="rId29"/>
    <p:sldId id="345" r:id="rId30"/>
    <p:sldId id="346" r:id="rId31"/>
    <p:sldId id="338" r:id="rId32"/>
    <p:sldId id="347" r:id="rId33"/>
    <p:sldId id="348" r:id="rId34"/>
    <p:sldId id="349" r:id="rId35"/>
    <p:sldId id="350" r:id="rId36"/>
    <p:sldId id="339" r:id="rId37"/>
    <p:sldId id="343" r:id="rId38"/>
    <p:sldId id="344" r:id="rId39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03" autoAdjust="0"/>
    <p:restoredTop sz="94660"/>
  </p:normalViewPr>
  <p:slideViewPr>
    <p:cSldViewPr snapToGrid="0" snapToObjects="1" showGuides="1">
      <p:cViewPr varScale="1">
        <p:scale>
          <a:sx n="92" d="100"/>
          <a:sy n="92" d="100"/>
        </p:scale>
        <p:origin x="-104" y="-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ableStyles" Target="tableStyles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37" Type="http://schemas.openxmlformats.org/officeDocument/2006/relationships/slide" Target="slides/slide35.xml"/><Relationship Id="rId38" Type="http://schemas.openxmlformats.org/officeDocument/2006/relationships/slide" Target="slides/slide36.xml"/><Relationship Id="rId39" Type="http://schemas.openxmlformats.org/officeDocument/2006/relationships/slide" Target="slides/slide37.xml"/><Relationship Id="rId40" Type="http://schemas.openxmlformats.org/officeDocument/2006/relationships/notesMaster" Target="notesMasters/notesMaster1.xml"/><Relationship Id="rId41" Type="http://schemas.openxmlformats.org/officeDocument/2006/relationships/handoutMaster" Target="handoutMasters/handoutMaster1.xml"/><Relationship Id="rId42" Type="http://schemas.openxmlformats.org/officeDocument/2006/relationships/printerSettings" Target="printerSettings/printerSettings1.bin"/><Relationship Id="rId43" Type="http://schemas.openxmlformats.org/officeDocument/2006/relationships/presProps" Target="presProps.xml"/><Relationship Id="rId44" Type="http://schemas.openxmlformats.org/officeDocument/2006/relationships/viewProps" Target="viewProps.xml"/><Relationship Id="rId4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Relationship Id="rId2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Relationship Id="rId2" Type="http://schemas.openxmlformats.org/officeDocument/2006/relationships/image" Target="../media/image7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Relationship Id="rId2" Type="http://schemas.openxmlformats.org/officeDocument/2006/relationships/image" Target="../media/image15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 dirty="0">
              <a:latin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DCAC036B-46AF-B242-9924-357F32E85530}" type="datetimeFigureOut">
              <a:rPr lang="en-US">
                <a:latin typeface="Arial"/>
              </a:rPr>
              <a:pPr>
                <a:defRPr/>
              </a:pPr>
              <a:t>7/18/12</a:t>
            </a:fld>
            <a:endParaRPr lang="en-US" dirty="0"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1CCECAC5-D88A-8F40-A67F-A8235BF835D7}" type="slidenum">
              <a:rPr lang="en-US">
                <a:latin typeface="Arial"/>
              </a:rPr>
              <a:pPr>
                <a:defRPr/>
              </a:pPr>
              <a:t>‹#›</a:t>
            </a:fld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918257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/>
              </a:defRPr>
            </a:lvl1pPr>
          </a:lstStyle>
          <a:p>
            <a:pPr>
              <a:defRPr/>
            </a:pPr>
            <a:fld id="{55436FFE-C47D-254D-A5CB-5028B7CE20F7}" type="datetimeFigureOut">
              <a:rPr lang="en-US" smtClean="0"/>
              <a:pPr>
                <a:defRPr/>
              </a:pPr>
              <a:t>7/18/12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/>
              </a:defRPr>
            </a:lvl1pPr>
          </a:lstStyle>
          <a:p>
            <a:pPr>
              <a:defRPr/>
            </a:pPr>
            <a:fld id="{4EED7DD3-5B39-1142-8224-872CD84F7FC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912997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78850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dirty="0"/>
              <a:t>http://</a:t>
            </a:r>
            <a:r>
              <a:rPr lang="en-US" dirty="0" err="1"/>
              <a:t>walch.com</a:t>
            </a:r>
            <a:r>
              <a:rPr lang="en-US" dirty="0"/>
              <a:t>/</a:t>
            </a:r>
            <a:r>
              <a:rPr lang="en-US" dirty="0" err="1"/>
              <a:t>ei</a:t>
            </a:r>
            <a:r>
              <a:rPr lang="en-US" dirty="0"/>
              <a:t>/CAU1L3S2StrepBacteria</a:t>
            </a:r>
          </a:p>
        </p:txBody>
      </p:sp>
      <p:sp>
        <p:nvSpPr>
          <p:cNvPr id="7885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09155182-88F1-F74C-BBC7-1E53F4890F31}" type="slidenum">
              <a:rPr lang="en-US" sz="1200">
                <a:latin typeface="Arial"/>
              </a:rPr>
              <a:pPr eaLnBrk="1" hangingPunct="1"/>
              <a:t>24</a:t>
            </a:fld>
            <a:endParaRPr lang="en-US" sz="1200" dirty="0">
              <a:latin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7987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dirty="0"/>
              <a:t>http://</a:t>
            </a:r>
            <a:r>
              <a:rPr lang="en-US" dirty="0" err="1"/>
              <a:t>walch.com</a:t>
            </a:r>
            <a:r>
              <a:rPr lang="en-US" dirty="0"/>
              <a:t>/</a:t>
            </a:r>
            <a:r>
              <a:rPr lang="en-US" dirty="0" err="1"/>
              <a:t>ei</a:t>
            </a:r>
            <a:r>
              <a:rPr lang="en-US" dirty="0"/>
              <a:t>/CAU1L3S2CompoundInterest</a:t>
            </a:r>
          </a:p>
        </p:txBody>
      </p:sp>
      <p:sp>
        <p:nvSpPr>
          <p:cNvPr id="7987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3CB7B0E1-9BC7-EB4B-B24C-6A4269F75859}" type="slidenum">
              <a:rPr lang="en-US" sz="1200">
                <a:latin typeface="Arial"/>
              </a:rPr>
              <a:pPr eaLnBrk="1" hangingPunct="1"/>
              <a:t>37</a:t>
            </a:fld>
            <a:endParaRPr lang="en-US" sz="1200" dirty="0">
              <a:latin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oordinate Algebra PPT bgd Instruction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-38100"/>
            <a:ext cx="9134475" cy="668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0600" y="640567"/>
            <a:ext cx="7855776" cy="4998233"/>
          </a:xfrm>
          <a:noFill/>
          <a:ln>
            <a:noFill/>
          </a:ln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1015283" y="6246670"/>
            <a:ext cx="5530850" cy="264966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600" b="0" i="0" baseline="0">
                <a:solidFill>
                  <a:srgbClr val="FF0000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297863" y="5497513"/>
            <a:ext cx="728662" cy="282575"/>
          </a:xfrm>
        </p:spPr>
        <p:txBody>
          <a:bodyPr/>
          <a:lstStyle>
            <a:lvl1pPr>
              <a:defRPr sz="1800" b="1" i="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fld id="{453B1AE6-8E1D-AA4E-9E4B-46ABCD91DD5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0088729"/>
      </p:ext>
    </p:extLst>
  </p:cSld>
  <p:clrMapOvr>
    <a:masterClrMapping/>
  </p:clrMapOvr>
  <p:transition xmlns:p14="http://schemas.microsoft.com/office/powerpoint/2010/main"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A054D5-50D5-CB43-B54A-7D7BA5822D1C}" type="datetime1">
              <a:rPr lang="en-US"/>
              <a:pPr>
                <a:defRPr/>
              </a:pPr>
              <a:t>7/18/12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6CD5B3-51EC-3C48-BCB2-9A41A56F13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135743"/>
      </p:ext>
    </p:extLst>
  </p:cSld>
  <p:clrMapOvr>
    <a:masterClrMapping/>
  </p:clrMapOvr>
  <p:transition xmlns:p14="http://schemas.microsoft.com/office/powerpoint/2010/main"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C17583-385B-1E45-B702-CADCDBEEBB37}" type="datetime1">
              <a:rPr lang="en-US"/>
              <a:pPr>
                <a:defRPr/>
              </a:pPr>
              <a:t>7/18/12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7DA9A4-2FA1-0141-B017-7D12B02D47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887481"/>
      </p:ext>
    </p:extLst>
  </p:cSld>
  <p:clrMapOvr>
    <a:masterClrMapping/>
  </p:clrMapOvr>
  <p:transition xmlns:p14="http://schemas.microsoft.com/office/powerpoint/2010/main"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oordinate Algebra PPT bgd Instruction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-38100"/>
            <a:ext cx="9134475" cy="668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0600" y="640567"/>
            <a:ext cx="7855776" cy="4998233"/>
          </a:xfrm>
          <a:noFill/>
          <a:ln>
            <a:noFill/>
          </a:ln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1015282" y="6246669"/>
            <a:ext cx="6211017" cy="297551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800" b="0" i="0" spc="-50" baseline="0">
                <a:solidFill>
                  <a:srgbClr val="FF0000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297863" y="5497513"/>
            <a:ext cx="728662" cy="282575"/>
          </a:xfrm>
        </p:spPr>
        <p:txBody>
          <a:bodyPr/>
          <a:lstStyle>
            <a:lvl1pPr>
              <a:defRPr sz="1800" b="0" i="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fld id="{0E274B59-C53D-3C4B-AE50-E59A249CE83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9110326"/>
      </p:ext>
    </p:extLst>
  </p:cSld>
  <p:clrMapOvr>
    <a:masterClrMapping/>
  </p:clrMapOvr>
  <p:transition xmlns:p14="http://schemas.microsoft.com/office/powerpoint/2010/main" spd="slow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D202DC-AB9C-EF40-888D-A0FC655D3235}" type="datetime1">
              <a:rPr lang="en-US"/>
              <a:pPr>
                <a:defRPr/>
              </a:pPr>
              <a:t>7/18/12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41B5B4-39F4-B640-81F0-63490CD0FB1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1193141"/>
      </p:ext>
    </p:extLst>
  </p:cSld>
  <p:clrMapOvr>
    <a:masterClrMapping/>
  </p:clrMapOvr>
  <p:transition xmlns:p14="http://schemas.microsoft.com/office/powerpoint/2010/main" spd="slow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340865-CF8C-4441-A73E-63645D064EBE}" type="datetime1">
              <a:rPr lang="en-US"/>
              <a:pPr>
                <a:defRPr/>
              </a:pPr>
              <a:t>7/18/12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66E1D-453F-9946-992B-5FA32BA797F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7369569"/>
      </p:ext>
    </p:extLst>
  </p:cSld>
  <p:clrMapOvr>
    <a:masterClrMapping/>
  </p:clrMapOvr>
  <p:transition xmlns:p14="http://schemas.microsoft.com/office/powerpoint/2010/main" spd="slow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F4EB25-0C33-2445-8CEB-FC302BDF8EC9}" type="datetime1">
              <a:rPr lang="en-US"/>
              <a:pPr>
                <a:defRPr/>
              </a:pPr>
              <a:t>7/18/12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46508C-9483-0F4E-A995-F087936BA40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3691432"/>
      </p:ext>
    </p:extLst>
  </p:cSld>
  <p:clrMapOvr>
    <a:masterClrMapping/>
  </p:clrMapOvr>
  <p:transition xmlns:p14="http://schemas.microsoft.com/office/powerpoint/2010/main" spd="slow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E15034-9011-5844-90EB-4E01B3C6FEFF}" type="datetime1">
              <a:rPr lang="en-US"/>
              <a:pPr>
                <a:defRPr/>
              </a:pPr>
              <a:t>7/18/12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1B1C49-F16D-B648-9880-3D742E6E4BD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8856863"/>
      </p:ext>
    </p:extLst>
  </p:cSld>
  <p:clrMapOvr>
    <a:masterClrMapping/>
  </p:clrMapOvr>
  <p:transition xmlns:p14="http://schemas.microsoft.com/office/powerpoint/2010/main" spd="slow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B81193-E655-EF43-8808-CB0BC24F7816}" type="datetime1">
              <a:rPr lang="en-US"/>
              <a:pPr>
                <a:defRPr/>
              </a:pPr>
              <a:t>7/18/12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E45CF4-A554-D44E-8EB7-F34CAD68011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2072034"/>
      </p:ext>
    </p:extLst>
  </p:cSld>
  <p:clrMapOvr>
    <a:masterClrMapping/>
  </p:clrMapOvr>
  <p:transition xmlns:p14="http://schemas.microsoft.com/office/powerpoint/2010/main" spd="slow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AD8B06-58A5-194B-A0A1-D22CF925DBCC}" type="datetime1">
              <a:rPr lang="en-US"/>
              <a:pPr>
                <a:defRPr/>
              </a:pPr>
              <a:t>7/18/12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7C4B48-C80D-EE45-8A22-48369ACE569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4077145"/>
      </p:ext>
    </p:extLst>
  </p:cSld>
  <p:clrMapOvr>
    <a:masterClrMapping/>
  </p:clrMapOvr>
  <p:transition xmlns:p14="http://schemas.microsoft.com/office/powerpoint/2010/main" spd="slow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397833-4D4F-4744-83C2-1830F77633CE}" type="datetime1">
              <a:rPr lang="en-US"/>
              <a:pPr>
                <a:defRPr/>
              </a:pPr>
              <a:t>7/18/12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58CF17-AC34-3747-A4A2-6433BFC9783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457884"/>
      </p:ext>
    </p:extLst>
  </p:cSld>
  <p:clrMapOvr>
    <a:masterClrMapping/>
  </p:clrMapOvr>
  <p:transition xmlns:p14="http://schemas.microsoft.com/office/powerpoint/2010/main"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B86938-88DD-B64A-9E62-1AC19C47A6F8}" type="datetime1">
              <a:rPr lang="en-US"/>
              <a:pPr>
                <a:defRPr/>
              </a:pPr>
              <a:t>7/18/12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47F964-DBC2-9640-9C7E-C13946B374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5459448"/>
      </p:ext>
    </p:extLst>
  </p:cSld>
  <p:clrMapOvr>
    <a:masterClrMapping/>
  </p:clrMapOvr>
  <p:transition xmlns:p14="http://schemas.microsoft.com/office/powerpoint/2010/main" spd="slow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121821-5CB4-6043-BD36-1EA66B24B507}" type="datetime1">
              <a:rPr lang="en-US"/>
              <a:pPr>
                <a:defRPr/>
              </a:pPr>
              <a:t>7/18/12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55AA3A-01B0-0F43-B44C-6D150C59F6F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9549917"/>
      </p:ext>
    </p:extLst>
  </p:cSld>
  <p:clrMapOvr>
    <a:masterClrMapping/>
  </p:clrMapOvr>
  <p:transition xmlns:p14="http://schemas.microsoft.com/office/powerpoint/2010/main" spd="slow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1780BD-1801-4344-972D-25E2A53AEB05}" type="datetime1">
              <a:rPr lang="en-US"/>
              <a:pPr>
                <a:defRPr/>
              </a:pPr>
              <a:t>7/18/12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8E2960-6ACD-0D4B-95CE-B91C1B3CA04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9637247"/>
      </p:ext>
    </p:extLst>
  </p:cSld>
  <p:clrMapOvr>
    <a:masterClrMapping/>
  </p:clrMapOvr>
  <p:transition xmlns:p14="http://schemas.microsoft.com/office/powerpoint/2010/main" spd="slow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148063-B525-4241-B346-08C5AA5ABD6A}" type="datetime1">
              <a:rPr lang="en-US"/>
              <a:pPr>
                <a:defRPr/>
              </a:pPr>
              <a:t>7/18/12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FBB965-AD90-F941-B2B2-CCC4494697F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7028939"/>
      </p:ext>
    </p:extLst>
  </p:cSld>
  <p:clrMapOvr>
    <a:masterClrMapping/>
  </p:clrMapOvr>
  <p:transition xmlns:p14="http://schemas.microsoft.com/office/powerpoint/2010/main"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F19757-F2B8-7B41-9289-1C2227FA9D83}" type="datetime1">
              <a:rPr lang="en-US"/>
              <a:pPr>
                <a:defRPr/>
              </a:pPr>
              <a:t>7/18/12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6557B2-8942-334E-BE09-C046C2F635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415841"/>
      </p:ext>
    </p:extLst>
  </p:cSld>
  <p:clrMapOvr>
    <a:masterClrMapping/>
  </p:clrMapOvr>
  <p:transition xmlns:p14="http://schemas.microsoft.com/office/powerpoint/2010/main"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44B423-6ED7-064B-8E71-5826E20CF738}" type="datetime1">
              <a:rPr lang="en-US"/>
              <a:pPr>
                <a:defRPr/>
              </a:pPr>
              <a:t>7/18/12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F8942E-51E2-5E4C-890A-53AC41CD4E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00849"/>
      </p:ext>
    </p:extLst>
  </p:cSld>
  <p:clrMapOvr>
    <a:masterClrMapping/>
  </p:clrMapOvr>
  <p:transition xmlns:p14="http://schemas.microsoft.com/office/powerpoint/2010/main"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E98DBB-5621-F44F-882C-A0D3BD8CE0B5}" type="datetime1">
              <a:rPr lang="en-US"/>
              <a:pPr>
                <a:defRPr/>
              </a:pPr>
              <a:t>7/18/12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9E278B-C8B7-D74F-A0F4-8E1070600A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250761"/>
      </p:ext>
    </p:extLst>
  </p:cSld>
  <p:clrMapOvr>
    <a:masterClrMapping/>
  </p:clrMapOvr>
  <p:transition xmlns:p14="http://schemas.microsoft.com/office/powerpoint/2010/main"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C75A21-B6D3-5542-9C9C-6C62777D4A5A}" type="datetime1">
              <a:rPr lang="en-US"/>
              <a:pPr>
                <a:defRPr/>
              </a:pPr>
              <a:t>7/18/12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AB4F74-EFD9-E14F-8CEF-7A24B09997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867892"/>
      </p:ext>
    </p:extLst>
  </p:cSld>
  <p:clrMapOvr>
    <a:masterClrMapping/>
  </p:clrMapOvr>
  <p:transition xmlns:p14="http://schemas.microsoft.com/office/powerpoint/2010/main"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4B4CE4-1B85-064F-ACCA-CB14374642A5}" type="datetime1">
              <a:rPr lang="en-US"/>
              <a:pPr>
                <a:defRPr/>
              </a:pPr>
              <a:t>7/18/12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365A3F-E1C6-B247-8888-8F16CC0620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0577005"/>
      </p:ext>
    </p:extLst>
  </p:cSld>
  <p:clrMapOvr>
    <a:masterClrMapping/>
  </p:clrMapOvr>
  <p:transition xmlns:p14="http://schemas.microsoft.com/office/powerpoint/2010/main"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0F6489-3326-6848-BE16-7C006E5DA4E1}" type="datetime1">
              <a:rPr lang="en-US"/>
              <a:pPr>
                <a:defRPr/>
              </a:pPr>
              <a:t>7/18/12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2DE2FC-DFCB-F146-9060-427A9F0918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235306"/>
      </p:ext>
    </p:extLst>
  </p:cSld>
  <p:clrMapOvr>
    <a:masterClrMapping/>
  </p:clrMapOvr>
  <p:transition xmlns:p14="http://schemas.microsoft.com/office/powerpoint/2010/main"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955468-682C-EE44-BD51-217C838D0B2A}" type="datetime1">
              <a:rPr lang="en-US"/>
              <a:pPr>
                <a:defRPr/>
              </a:pPr>
              <a:t>7/18/12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4E1EE7-8B82-5343-AEDA-BE2A24727B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417376"/>
      </p:ext>
    </p:extLst>
  </p:cSld>
  <p:clrMapOvr>
    <a:masterClrMapping/>
  </p:clrMapOvr>
  <p:transition xmlns:p14="http://schemas.microsoft.com/office/powerpoint/2010/main" spd="slow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fld id="{0080094D-06C6-4F41-91E8-97EAF9886E52}" type="datetime1">
              <a:rPr lang="en-US" smtClean="0"/>
              <a:pPr>
                <a:defRPr/>
              </a:pPr>
              <a:t>7/18/12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fld id="{725E0C00-28F9-C945-9D13-87E704EB36B7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Arial"/>
          <a:ea typeface="ＭＳ Ｐゴシック" charset="0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331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fld id="{EE403C02-841F-0A46-AFE7-0B60986D8145}" type="datetime1">
              <a:rPr lang="en-US" smtClean="0"/>
              <a:pPr>
                <a:defRPr/>
              </a:pPr>
              <a:t>7/18/12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fld id="{8F85E51A-434C-4F45-90A8-CF8B53933D5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  <p:sldLayoutId id="2147483786" r:id="rId8"/>
    <p:sldLayoutId id="2147483787" r:id="rId9"/>
    <p:sldLayoutId id="2147483788" r:id="rId10"/>
    <p:sldLayoutId id="2147483789" r:id="rId11"/>
  </p:sldLayoutIdLst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Arial"/>
          <a:ea typeface="ＭＳ Ｐゴシック" charset="0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4" Type="http://schemas.openxmlformats.org/officeDocument/2006/relationships/image" Target="../media/image5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4" Type="http://schemas.openxmlformats.org/officeDocument/2006/relationships/image" Target="../media/image6.emf"/><Relationship Id="rId5" Type="http://schemas.openxmlformats.org/officeDocument/2006/relationships/oleObject" Target="../embeddings/oleObject6.bin"/><Relationship Id="rId6" Type="http://schemas.openxmlformats.org/officeDocument/2006/relationships/image" Target="../media/image7.e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alch.com/ei/CAU1L3S2StrepBacteria" TargetMode="External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4" Type="http://schemas.openxmlformats.org/officeDocument/2006/relationships/image" Target="../media/image13.emf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4" Type="http://schemas.openxmlformats.org/officeDocument/2006/relationships/image" Target="../media/image14.emf"/><Relationship Id="rId5" Type="http://schemas.openxmlformats.org/officeDocument/2006/relationships/oleObject" Target="../embeddings/oleObject9.bin"/><Relationship Id="rId6" Type="http://schemas.openxmlformats.org/officeDocument/2006/relationships/image" Target="../media/image15.emf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4" Type="http://schemas.openxmlformats.org/officeDocument/2006/relationships/image" Target="../media/image16.emf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7.jpeg"/><Relationship Id="rId3" Type="http://schemas.openxmlformats.org/officeDocument/2006/relationships/image" Target="../media/image18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://walch.com/ei/CAU1L3S2CompoundInterest" TargetMode="External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2.emf"/><Relationship Id="rId5" Type="http://schemas.openxmlformats.org/officeDocument/2006/relationships/oleObject" Target="../embeddings/oleObject2.bin"/><Relationship Id="rId6" Type="http://schemas.openxmlformats.org/officeDocument/2006/relationships/image" Target="../media/image3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4" Type="http://schemas.openxmlformats.org/officeDocument/2006/relationships/image" Target="../media/image4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2800" b="1" dirty="0" smtClean="0">
                <a:ea typeface="+mn-ea"/>
              </a:rPr>
              <a:t>Introduction</a:t>
            </a:r>
            <a:endParaRPr lang="en-US" sz="2800" b="1" dirty="0">
              <a:ea typeface="+mn-ea"/>
            </a:endParaRPr>
          </a:p>
          <a:p>
            <a:pPr eaLnBrk="1" hangingPunct="1">
              <a:defRPr/>
            </a:pPr>
            <a:r>
              <a:rPr lang="en-US" dirty="0"/>
              <a:t>Exponential equations in two variables are similar to linear equations in two variables in that </a:t>
            </a:r>
            <a:r>
              <a:rPr lang="en-US" dirty="0" smtClean="0"/>
              <a:t>there is </a:t>
            </a:r>
            <a:r>
              <a:rPr lang="en-US" dirty="0"/>
              <a:t>an infinite number of solutions. The two variables and the equations that they are in describe </a:t>
            </a:r>
            <a:r>
              <a:rPr lang="en-US" dirty="0" smtClean="0"/>
              <a:t>a relationship </a:t>
            </a:r>
            <a:r>
              <a:rPr lang="en-US" dirty="0"/>
              <a:t>between those two variables. Exponential equations are equations that have the </a:t>
            </a:r>
            <a:r>
              <a:rPr lang="en-US" dirty="0" smtClean="0"/>
              <a:t>variable in </a:t>
            </a:r>
            <a:r>
              <a:rPr lang="en-US" dirty="0"/>
              <a:t>the exponent. This means the final values of the equation are going to grow or decay very quickly.</a:t>
            </a:r>
            <a:endParaRPr lang="en-US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en-US" dirty="0">
              <a:ea typeface="+mn-ea"/>
            </a:endParaRPr>
          </a:p>
        </p:txBody>
      </p:sp>
      <p:sp>
        <p:nvSpPr>
          <p:cNvPr id="27650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016000" y="6246813"/>
            <a:ext cx="5530850" cy="265112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/>
              <a:t>1.3.2: Creating and Graphing Exponential Equations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E7C723A-B1C3-734C-B2B5-0C841F27C426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eaLnBrk="1" hangingPunct="1"/>
            <a:r>
              <a:rPr lang="en-US" sz="2800" b="1" dirty="0"/>
              <a:t>Key Concepts, </a:t>
            </a:r>
            <a:r>
              <a:rPr lang="en-US" sz="2800" b="1" i="1" dirty="0" smtClean="0"/>
              <a:t>continued</a:t>
            </a:r>
            <a:endParaRPr lang="en-US" sz="2000" b="1" i="1" dirty="0"/>
          </a:p>
          <a:p>
            <a:pPr eaLnBrk="1" hangingPunct="1"/>
            <a:r>
              <a:rPr lang="en-US" b="1" dirty="0"/>
              <a:t>Graphing Equations Using a TI-83/84:</a:t>
            </a:r>
          </a:p>
          <a:p>
            <a:pPr marL="1371600" lvl="1" indent="-1069848" algn="l" eaLnBrk="1" hangingPunct="1"/>
            <a:r>
              <a:rPr lang="en-US" sz="2400" b="1" dirty="0">
                <a:solidFill>
                  <a:srgbClr val="000000"/>
                </a:solidFill>
                <a:latin typeface="Arial"/>
                <a:cs typeface="Arial"/>
              </a:rPr>
              <a:t>Step 1: </a:t>
            </a: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Press [Y=] and key in the equation using [^] for the exponent and [X, T, </a:t>
            </a:r>
            <a:r>
              <a:rPr lang="en-US" sz="2400" dirty="0" err="1">
                <a:solidFill>
                  <a:srgbClr val="000000"/>
                </a:solidFill>
                <a:latin typeface="Arial"/>
                <a:cs typeface="Arial"/>
              </a:rPr>
              <a:t>Θ</a:t>
            </a: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, </a:t>
            </a:r>
            <a:r>
              <a:rPr lang="en-US" sz="2400" i="1" dirty="0">
                <a:solidFill>
                  <a:srgbClr val="000000"/>
                </a:solidFill>
                <a:latin typeface="Arial"/>
                <a:cs typeface="Arial"/>
              </a:rPr>
              <a:t>n</a:t>
            </a: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] for </a:t>
            </a:r>
            <a:r>
              <a:rPr lang="en-US" sz="2400" i="1" dirty="0">
                <a:solidFill>
                  <a:srgbClr val="000000"/>
                </a:solidFill>
                <a:latin typeface="Arial"/>
                <a:cs typeface="Arial"/>
              </a:rPr>
              <a:t>x</a:t>
            </a: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.</a:t>
            </a:r>
          </a:p>
          <a:p>
            <a:pPr marL="1371600" lvl="1" indent="-1069848" algn="l" eaLnBrk="1" hangingPunct="1"/>
            <a:r>
              <a:rPr lang="en-US" sz="2400" b="1" dirty="0">
                <a:solidFill>
                  <a:srgbClr val="000000"/>
                </a:solidFill>
                <a:latin typeface="Arial"/>
                <a:cs typeface="Arial"/>
              </a:rPr>
              <a:t>Step 2: </a:t>
            </a: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Press [WINDOW] to change the viewing window, if necessary.</a:t>
            </a:r>
          </a:p>
          <a:p>
            <a:pPr marL="1371600" lvl="1" indent="-1069848" algn="l" eaLnBrk="1" hangingPunct="1"/>
            <a:r>
              <a:rPr lang="en-US" sz="2400" b="1" dirty="0">
                <a:solidFill>
                  <a:srgbClr val="000000"/>
                </a:solidFill>
                <a:latin typeface="Arial"/>
                <a:cs typeface="Arial"/>
              </a:rPr>
              <a:t>Step 3: </a:t>
            </a: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Enter in appropriate values for </a:t>
            </a:r>
            <a:r>
              <a:rPr lang="en-US" sz="2400" dirty="0" err="1">
                <a:solidFill>
                  <a:srgbClr val="000000"/>
                </a:solidFill>
                <a:latin typeface="Arial"/>
                <a:cs typeface="Arial"/>
              </a:rPr>
              <a:t>Xmin</a:t>
            </a: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, </a:t>
            </a:r>
            <a:r>
              <a:rPr lang="en-US" sz="2400" dirty="0" err="1">
                <a:solidFill>
                  <a:srgbClr val="000000"/>
                </a:solidFill>
                <a:latin typeface="Arial"/>
                <a:cs typeface="Arial"/>
              </a:rPr>
              <a:t>Xmax</a:t>
            </a: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, </a:t>
            </a:r>
            <a:r>
              <a:rPr lang="en-US" sz="2400" dirty="0" err="1">
                <a:solidFill>
                  <a:srgbClr val="000000"/>
                </a:solidFill>
                <a:latin typeface="Arial"/>
                <a:cs typeface="Arial"/>
              </a:rPr>
              <a:t>Xscl</a:t>
            </a: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, </a:t>
            </a:r>
            <a:r>
              <a:rPr lang="en-US" sz="2400" dirty="0" err="1">
                <a:solidFill>
                  <a:srgbClr val="000000"/>
                </a:solidFill>
                <a:latin typeface="Arial"/>
                <a:cs typeface="Arial"/>
              </a:rPr>
              <a:t>Ymin</a:t>
            </a: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, </a:t>
            </a:r>
            <a:r>
              <a:rPr lang="en-US" sz="2400" dirty="0" err="1">
                <a:solidFill>
                  <a:srgbClr val="000000"/>
                </a:solidFill>
                <a:latin typeface="Arial"/>
                <a:cs typeface="Arial"/>
              </a:rPr>
              <a:t>Ymax</a:t>
            </a: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, and </a:t>
            </a:r>
            <a:r>
              <a:rPr lang="en-US" sz="2400" dirty="0" err="1">
                <a:solidFill>
                  <a:srgbClr val="000000"/>
                </a:solidFill>
                <a:latin typeface="Arial"/>
                <a:cs typeface="Arial"/>
              </a:rPr>
              <a:t>Yscl</a:t>
            </a: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, using the arrow keys to navigate.</a:t>
            </a:r>
          </a:p>
          <a:p>
            <a:pPr marL="1371600" lvl="1" indent="-1069848" algn="l" eaLnBrk="1" hangingPunct="1"/>
            <a:r>
              <a:rPr lang="en-US" sz="2400" b="1" dirty="0">
                <a:solidFill>
                  <a:srgbClr val="000000"/>
                </a:solidFill>
                <a:latin typeface="Arial"/>
                <a:cs typeface="Arial"/>
              </a:rPr>
              <a:t>Step 4: </a:t>
            </a: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Press [GRAPH].	</a:t>
            </a:r>
          </a:p>
          <a:p>
            <a:pPr eaLnBrk="1" hangingPunct="1"/>
            <a:endParaRPr lang="en-US" dirty="0"/>
          </a:p>
        </p:txBody>
      </p:sp>
      <p:sp>
        <p:nvSpPr>
          <p:cNvPr id="3686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6813"/>
            <a:ext cx="6159500" cy="265112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/>
              <a:t>1.3.2: Creating and Graphing Exponential Equations </a:t>
            </a:r>
          </a:p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D462AE6-951E-3C40-9CA3-95C809366115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800" b="1" dirty="0"/>
              <a:t>Key Concepts, </a:t>
            </a:r>
            <a:r>
              <a:rPr lang="en-US" sz="2800" b="1" i="1" dirty="0" smtClean="0"/>
              <a:t>continued</a:t>
            </a:r>
            <a:endParaRPr lang="en-US" sz="2000" dirty="0" smtClean="0"/>
          </a:p>
          <a:p>
            <a:pPr eaLnBrk="1" hangingPunct="1">
              <a:defRPr/>
            </a:pPr>
            <a:r>
              <a:rPr lang="en-US" b="1" dirty="0" smtClean="0"/>
              <a:t>Graphing </a:t>
            </a:r>
            <a:r>
              <a:rPr lang="en-US" b="1" dirty="0"/>
              <a:t>Equations Using a TI-</a:t>
            </a:r>
            <a:r>
              <a:rPr lang="en-US" b="1" dirty="0" smtClean="0"/>
              <a:t>Nspire:</a:t>
            </a:r>
            <a:endParaRPr lang="en-US" b="1" dirty="0"/>
          </a:p>
          <a:p>
            <a:pPr marL="1371600" lvl="1" indent="-1069848" algn="l" eaLnBrk="1" hangingPunct="1">
              <a:defRPr/>
            </a:pPr>
            <a:r>
              <a:rPr lang="en-US" sz="2400" b="1" dirty="0">
                <a:solidFill>
                  <a:srgbClr val="000000"/>
                </a:solidFill>
                <a:latin typeface="Arial"/>
                <a:cs typeface="Arial"/>
              </a:rPr>
              <a:t>Step 1: </a:t>
            </a: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Press the home key.</a:t>
            </a:r>
          </a:p>
          <a:p>
            <a:pPr marL="1371600" lvl="1" indent="-1069848" algn="l" eaLnBrk="1" hangingPunct="1">
              <a:defRPr/>
            </a:pPr>
            <a:r>
              <a:rPr lang="en-US" sz="2400" b="1" dirty="0">
                <a:solidFill>
                  <a:srgbClr val="000000"/>
                </a:solidFill>
                <a:latin typeface="Arial"/>
                <a:cs typeface="Arial"/>
              </a:rPr>
              <a:t>Step 2: </a:t>
            </a: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Arrow over to the graphing icon (the picture of the parabola or the U-shaped curve) and press [enter].</a:t>
            </a:r>
          </a:p>
          <a:p>
            <a:pPr marL="1371600" lvl="1" indent="-1069848" algn="l" eaLnBrk="1" hangingPunct="1">
              <a:defRPr/>
            </a:pPr>
            <a:r>
              <a:rPr lang="en-US" sz="2400" b="1" dirty="0">
                <a:solidFill>
                  <a:srgbClr val="000000"/>
                </a:solidFill>
                <a:latin typeface="Arial"/>
                <a:cs typeface="Arial"/>
              </a:rPr>
              <a:t>Step 3: </a:t>
            </a: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At the blinking cursor at the bottom of the screen, enter in the equation using [^</a:t>
            </a:r>
            <a:r>
              <a:rPr lang="en-US" sz="2400" dirty="0" smtClean="0">
                <a:solidFill>
                  <a:srgbClr val="000000"/>
                </a:solidFill>
                <a:latin typeface="Arial"/>
                <a:cs typeface="Arial"/>
              </a:rPr>
              <a:t>] before </a:t>
            </a: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entering the </a:t>
            </a:r>
            <a:r>
              <a:rPr lang="en-US" sz="2400" dirty="0" smtClean="0">
                <a:solidFill>
                  <a:srgbClr val="000000"/>
                </a:solidFill>
                <a:latin typeface="Arial"/>
                <a:cs typeface="Arial"/>
              </a:rPr>
              <a:t>exponents, </a:t>
            </a: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and press [enter]</a:t>
            </a:r>
            <a:r>
              <a:rPr lang="en-US" sz="2400" dirty="0" smtClean="0">
                <a:solidFill>
                  <a:srgbClr val="000000"/>
                </a:solidFill>
                <a:latin typeface="Arial"/>
                <a:cs typeface="Arial"/>
              </a:rPr>
              <a:t>.</a:t>
            </a:r>
          </a:p>
          <a:p>
            <a:pPr marL="1371600" lvl="1" indent="-1069848" algn="l" eaLnBrk="1" hangingPunct="1">
              <a:defRPr/>
            </a:pPr>
            <a:r>
              <a:rPr lang="en-US" sz="2400" b="1" dirty="0">
                <a:solidFill>
                  <a:srgbClr val="000000"/>
                </a:solidFill>
                <a:latin typeface="Arial"/>
                <a:cs typeface="Arial"/>
              </a:rPr>
              <a:t>Step 4: </a:t>
            </a: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To change the viewing window: press [menu], arrow down to number 4: Window/Zoom, and click the center button of the navigation pad</a:t>
            </a:r>
            <a:r>
              <a:rPr lang="en-US" sz="2400" dirty="0" smtClean="0">
                <a:solidFill>
                  <a:srgbClr val="000000"/>
                </a:solidFill>
                <a:latin typeface="Arial"/>
                <a:cs typeface="Arial"/>
              </a:rPr>
              <a:t>.</a:t>
            </a:r>
            <a:endParaRPr lang="en-US" sz="24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37890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6813"/>
            <a:ext cx="5867400" cy="265112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/>
              <a:t>1.3.2: Creating and Graphing Exponential Equations </a:t>
            </a:r>
          </a:p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424A3EE-5A26-9445-B460-BB81D63C9258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800" b="1" dirty="0"/>
              <a:t>Key Concepts, </a:t>
            </a:r>
            <a:r>
              <a:rPr lang="en-US" sz="2800" b="1" i="1" dirty="0" smtClean="0"/>
              <a:t>continued</a:t>
            </a:r>
            <a:endParaRPr lang="en-US" sz="2000" b="1" i="1" dirty="0" smtClean="0"/>
          </a:p>
          <a:p>
            <a:pPr marL="1371600" lvl="1" indent="-1069848" algn="l" eaLnBrk="1" hangingPunct="1">
              <a:defRPr/>
            </a:pPr>
            <a:r>
              <a:rPr lang="en-US" sz="2400" b="1" dirty="0" smtClean="0">
                <a:solidFill>
                  <a:srgbClr val="000000"/>
                </a:solidFill>
                <a:latin typeface="Arial"/>
                <a:cs typeface="Arial"/>
              </a:rPr>
              <a:t>Step </a:t>
            </a:r>
            <a:r>
              <a:rPr lang="en-US" sz="2400" b="1" dirty="0">
                <a:solidFill>
                  <a:srgbClr val="000000"/>
                </a:solidFill>
                <a:latin typeface="Arial"/>
                <a:cs typeface="Arial"/>
              </a:rPr>
              <a:t>5: </a:t>
            </a: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Choose 1: Window settings by pressing the center button.</a:t>
            </a:r>
          </a:p>
          <a:p>
            <a:pPr marL="1371600" lvl="1" indent="-1069848" algn="l" eaLnBrk="1" hangingPunct="1">
              <a:defRPr/>
            </a:pPr>
            <a:r>
              <a:rPr lang="en-US" sz="2400" b="1" dirty="0">
                <a:solidFill>
                  <a:srgbClr val="000000"/>
                </a:solidFill>
                <a:latin typeface="Arial"/>
                <a:cs typeface="Arial"/>
              </a:rPr>
              <a:t>Step 6: </a:t>
            </a: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Enter in the appropriate XMin, XMax, YMin, and YMax fields.</a:t>
            </a:r>
          </a:p>
          <a:p>
            <a:pPr marL="1371600" lvl="1" indent="-1069848" algn="l" eaLnBrk="1" hangingPunct="1">
              <a:defRPr/>
            </a:pPr>
            <a:r>
              <a:rPr lang="en-US" sz="2400" b="1" dirty="0">
                <a:solidFill>
                  <a:srgbClr val="000000"/>
                </a:solidFill>
                <a:latin typeface="Arial"/>
                <a:cs typeface="Arial"/>
              </a:rPr>
              <a:t>Step 7: </a:t>
            </a: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Leave the XScale and YScale set to auto.</a:t>
            </a:r>
          </a:p>
          <a:p>
            <a:pPr marL="1371600" lvl="1" indent="-1069848" algn="l" eaLnBrk="1" hangingPunct="1">
              <a:defRPr/>
            </a:pPr>
            <a:r>
              <a:rPr lang="en-US" sz="2400" b="1" dirty="0">
                <a:solidFill>
                  <a:srgbClr val="000000"/>
                </a:solidFill>
                <a:latin typeface="Arial"/>
                <a:cs typeface="Arial"/>
              </a:rPr>
              <a:t>Step 8: </a:t>
            </a: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Use [tab] to navigate among the fields.</a:t>
            </a:r>
          </a:p>
          <a:p>
            <a:pPr marL="1371600" lvl="1" indent="-1069848" algn="l" eaLnBrk="1" hangingPunct="1">
              <a:defRPr/>
            </a:pPr>
            <a:r>
              <a:rPr lang="en-US" sz="2400" b="1" dirty="0">
                <a:solidFill>
                  <a:srgbClr val="000000"/>
                </a:solidFill>
                <a:latin typeface="Arial"/>
                <a:cs typeface="Arial"/>
              </a:rPr>
              <a:t>Step 9: </a:t>
            </a: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Press [tab] to “OK” when done and press [enter].</a:t>
            </a:r>
            <a:endParaRPr lang="en-US" dirty="0" smtClean="0"/>
          </a:p>
        </p:txBody>
      </p:sp>
      <p:sp>
        <p:nvSpPr>
          <p:cNvPr id="38914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6813"/>
            <a:ext cx="6007100" cy="265112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/>
              <a:t>1.3.2: Creating and Graphing Exponential Equations </a:t>
            </a:r>
          </a:p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25DD17B-C27D-BB49-8972-1E50F8C45D25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2800" b="1" dirty="0" smtClean="0">
                <a:ea typeface="+mn-ea"/>
              </a:rPr>
              <a:t>Common Errors/Misconceptions</a:t>
            </a:r>
            <a:endParaRPr lang="en-US" sz="2000" b="1" dirty="0">
              <a:ea typeface="+mn-ea"/>
            </a:endParaRPr>
          </a:p>
          <a:p>
            <a:pPr marL="457200" indent="-457200" eaLnBrk="1" fontAlgn="auto" hangingPunct="1">
              <a:spcAft>
                <a:spcPts val="0"/>
              </a:spcAft>
              <a:buSzPct val="100000"/>
              <a:buFont typeface="Arial"/>
              <a:buChar char="•"/>
              <a:defRPr/>
            </a:pPr>
            <a:r>
              <a:rPr lang="en-US" dirty="0" smtClean="0"/>
              <a:t>incorrectly </a:t>
            </a:r>
            <a:r>
              <a:rPr lang="en-US" dirty="0"/>
              <a:t>applying the order of operations: multiplying </a:t>
            </a:r>
            <a:r>
              <a:rPr lang="en-US" i="1" dirty="0"/>
              <a:t>a</a:t>
            </a:r>
            <a:r>
              <a:rPr lang="en-US" dirty="0"/>
              <a:t> and </a:t>
            </a:r>
            <a:r>
              <a:rPr lang="en-US" i="1" dirty="0"/>
              <a:t>b</a:t>
            </a:r>
            <a:r>
              <a:rPr lang="en-US" dirty="0"/>
              <a:t> before raising </a:t>
            </a:r>
            <a:r>
              <a:rPr lang="en-US" i="1" dirty="0"/>
              <a:t>b</a:t>
            </a:r>
            <a:r>
              <a:rPr lang="en-US" dirty="0"/>
              <a:t> to </a:t>
            </a:r>
            <a:r>
              <a:rPr lang="en-US" dirty="0" smtClean="0"/>
              <a:t>the exponent </a:t>
            </a:r>
            <a:r>
              <a:rPr lang="en-US" dirty="0"/>
              <a:t>in </a:t>
            </a:r>
            <a:r>
              <a:rPr lang="en-US" i="1" dirty="0"/>
              <a:t>y</a:t>
            </a:r>
            <a:r>
              <a:rPr lang="en-US" dirty="0"/>
              <a:t> = </a:t>
            </a:r>
            <a:r>
              <a:rPr lang="en-US" i="1" dirty="0" err="1" smtClean="0"/>
              <a:t>ab</a:t>
            </a:r>
            <a:r>
              <a:rPr lang="en-US" i="1" baseline="30000" dirty="0" err="1" smtClean="0"/>
              <a:t>x</a:t>
            </a:r>
            <a:endParaRPr lang="en-US" i="1" baseline="30000" dirty="0"/>
          </a:p>
          <a:p>
            <a:pPr marL="457200" indent="-457200" eaLnBrk="1" fontAlgn="auto" hangingPunct="1">
              <a:spcAft>
                <a:spcPts val="0"/>
              </a:spcAft>
              <a:buSzPct val="100000"/>
              <a:buFont typeface="Arial"/>
              <a:buChar char="•"/>
              <a:defRPr/>
            </a:pPr>
            <a:r>
              <a:rPr lang="en-US" dirty="0" smtClean="0"/>
              <a:t>incorrectly </a:t>
            </a:r>
            <a:r>
              <a:rPr lang="en-US" dirty="0"/>
              <a:t>identifying the rate—forgetting to add 1 or subtract from 1</a:t>
            </a:r>
          </a:p>
          <a:p>
            <a:pPr marL="457200" indent="-457200" eaLnBrk="1" fontAlgn="auto" hangingPunct="1">
              <a:spcAft>
                <a:spcPts val="0"/>
              </a:spcAft>
              <a:buSzPct val="100000"/>
              <a:buFont typeface="Arial"/>
              <a:buChar char="•"/>
              <a:defRPr/>
            </a:pPr>
            <a:r>
              <a:rPr lang="en-US" dirty="0" smtClean="0"/>
              <a:t>using </a:t>
            </a:r>
            <a:r>
              <a:rPr lang="en-US" dirty="0"/>
              <a:t>the exponential growth model instead of exponential decay</a:t>
            </a:r>
          </a:p>
          <a:p>
            <a:pPr marL="457200" indent="-457200" eaLnBrk="1" fontAlgn="auto" hangingPunct="1">
              <a:spcAft>
                <a:spcPts val="0"/>
              </a:spcAft>
              <a:buSzPct val="100000"/>
              <a:buFont typeface="Arial"/>
              <a:buChar char="•"/>
              <a:defRPr/>
            </a:pPr>
            <a:r>
              <a:rPr lang="en-US" dirty="0" smtClean="0"/>
              <a:t>forgetting </a:t>
            </a:r>
            <a:r>
              <a:rPr lang="en-US" dirty="0"/>
              <a:t>to calculate the number of time periods it takes for a given rate of growth </a:t>
            </a:r>
            <a:r>
              <a:rPr lang="en-US" dirty="0" smtClean="0"/>
              <a:t>or decay </a:t>
            </a:r>
            <a:r>
              <a:rPr lang="en-US" dirty="0"/>
              <a:t>and simply substituting in the time given</a:t>
            </a:r>
            <a:endParaRPr lang="en-US" dirty="0" smtClean="0"/>
          </a:p>
          <a:p>
            <a:pPr marL="457200" indent="-457200" eaLnBrk="1" fontAlgn="auto" hangingPunct="1">
              <a:spcAft>
                <a:spcPts val="0"/>
              </a:spcAft>
              <a:buSzPct val="100000"/>
              <a:buFont typeface="Arial"/>
              <a:buChar char="•"/>
              <a:defRPr/>
            </a:pPr>
            <a:endParaRPr lang="en-US" dirty="0"/>
          </a:p>
        </p:txBody>
      </p:sp>
      <p:sp>
        <p:nvSpPr>
          <p:cNvPr id="39938" name="Slide Number Placeholder 2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BC2BD553-E904-9147-8EA5-854D501A071A}" type="slidenum">
              <a:rPr lang="en-US" sz="1800">
                <a:solidFill>
                  <a:srgbClr val="000000"/>
                </a:solidFill>
                <a:latin typeface="Arial"/>
                <a:ea typeface="MS PGothic" charset="0"/>
                <a:cs typeface="MS PGothic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en-US" sz="1800" dirty="0">
              <a:solidFill>
                <a:srgbClr val="000000"/>
              </a:solidFill>
              <a:latin typeface="Arial"/>
              <a:ea typeface="MS PGothic" charset="0"/>
              <a:cs typeface="MS PGothic" charset="0"/>
            </a:endParaRPr>
          </a:p>
        </p:txBody>
      </p:sp>
      <p:sp>
        <p:nvSpPr>
          <p:cNvPr id="39939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016000" y="6245225"/>
            <a:ext cx="5530850" cy="265113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/>
              <a:t>1.3.2: Creating and Graphing Exponential Equations</a:t>
            </a: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eaLnBrk="1" hangingPunct="1"/>
            <a:r>
              <a:rPr lang="en-US" sz="2800" b="1" dirty="0"/>
              <a:t>Guided </a:t>
            </a:r>
            <a:r>
              <a:rPr lang="en-US" sz="2800" b="1" dirty="0" smtClean="0"/>
              <a:t>Practice</a:t>
            </a:r>
            <a:endParaRPr lang="en-US" sz="2000" b="1" dirty="0">
              <a:solidFill>
                <a:srgbClr val="000090"/>
              </a:solidFill>
            </a:endParaRPr>
          </a:p>
          <a:p>
            <a:pPr eaLnBrk="1" hangingPunct="1"/>
            <a:r>
              <a:rPr lang="en-US" sz="2800" b="1" dirty="0">
                <a:solidFill>
                  <a:srgbClr val="000090"/>
                </a:solidFill>
              </a:rPr>
              <a:t>Example 2</a:t>
            </a:r>
            <a:endParaRPr lang="en-US" sz="2800" baseline="30000" dirty="0">
              <a:solidFill>
                <a:srgbClr val="000090"/>
              </a:solidFill>
            </a:endParaRPr>
          </a:p>
          <a:p>
            <a:pPr eaLnBrk="1" hangingPunct="1"/>
            <a:r>
              <a:rPr lang="en-US" dirty="0"/>
              <a:t>The bacteria </a:t>
            </a:r>
            <a:r>
              <a:rPr lang="en-US" i="1" dirty="0"/>
              <a:t>Streptococcus </a:t>
            </a:r>
            <a:r>
              <a:rPr lang="en-US" i="1" dirty="0" err="1"/>
              <a:t>lactis</a:t>
            </a:r>
            <a:r>
              <a:rPr lang="en-US" i="1" dirty="0"/>
              <a:t> </a:t>
            </a:r>
            <a:r>
              <a:rPr lang="en-US" dirty="0"/>
              <a:t>doubles every 26 minutes in milk. If a container of milk contains 4 bacteria, write an equation that models this scenario and then graph the equation.</a:t>
            </a:r>
          </a:p>
        </p:txBody>
      </p:sp>
      <p:sp>
        <p:nvSpPr>
          <p:cNvPr id="51202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6813"/>
            <a:ext cx="5530850" cy="265112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/>
              <a:t>1.3.2: Creating and Graphing Exponential Equations </a:t>
            </a:r>
          </a:p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D5F86B3-F952-E545-91C0-C6A7BF4D1EF1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b="1" dirty="0"/>
              <a:t>Guided </a:t>
            </a:r>
            <a:r>
              <a:rPr lang="en-US" sz="2800" b="1" dirty="0" smtClean="0"/>
              <a:t>Practice: </a:t>
            </a:r>
            <a:r>
              <a:rPr lang="en-US" sz="2800" b="1" dirty="0" smtClean="0">
                <a:solidFill>
                  <a:srgbClr val="000090"/>
                </a:solidFill>
              </a:rPr>
              <a:t>Example 2, </a:t>
            </a:r>
            <a:r>
              <a:rPr lang="en-US" sz="2800" b="1" i="1" dirty="0">
                <a:solidFill>
                  <a:srgbClr val="000090"/>
                </a:solidFill>
              </a:rPr>
              <a:t>continued</a:t>
            </a:r>
          </a:p>
          <a:p>
            <a:pPr marL="457200" indent="-457200" eaLnBrk="1" hangingPunct="1">
              <a:buFont typeface="+mj-lt"/>
              <a:buAutoNum type="arabicPeriod"/>
              <a:defRPr/>
            </a:pPr>
            <a:endParaRPr lang="en-US" sz="1100" baseline="30000" dirty="0"/>
          </a:p>
          <a:p>
            <a:pPr marL="514350" indent="-557784" eaLnBrk="1" hangingPunct="1">
              <a:buFont typeface="+mj-lt"/>
              <a:buAutoNum type="arabicPeriod"/>
              <a:defRPr/>
            </a:pPr>
            <a:r>
              <a:rPr lang="en-US" sz="2800" b="1" spc="-40" dirty="0" smtClean="0">
                <a:solidFill>
                  <a:srgbClr val="660066"/>
                </a:solidFill>
              </a:rPr>
              <a:t>Read </a:t>
            </a:r>
            <a:r>
              <a:rPr lang="en-US" sz="2800" b="1" spc="-40" dirty="0">
                <a:solidFill>
                  <a:srgbClr val="660066"/>
                </a:solidFill>
              </a:rPr>
              <a:t>the </a:t>
            </a:r>
            <a:r>
              <a:rPr lang="en-US" sz="2800" b="1" spc="-40" dirty="0" smtClean="0">
                <a:solidFill>
                  <a:srgbClr val="660066"/>
                </a:solidFill>
              </a:rPr>
              <a:t>problem statement  </a:t>
            </a:r>
            <a:r>
              <a:rPr lang="en-US" sz="2800" b="1" spc="-40" dirty="0">
                <a:solidFill>
                  <a:srgbClr val="660066"/>
                </a:solidFill>
              </a:rPr>
              <a:t>and then reread the </a:t>
            </a:r>
            <a:r>
              <a:rPr lang="en-US" sz="2800" b="1" spc="-40" dirty="0" smtClean="0">
                <a:solidFill>
                  <a:srgbClr val="660066"/>
                </a:solidFill>
              </a:rPr>
              <a:t>scenario, identifying the </a:t>
            </a:r>
            <a:r>
              <a:rPr lang="en-US" sz="2800" b="1" spc="-40" dirty="0">
                <a:solidFill>
                  <a:srgbClr val="660066"/>
                </a:solidFill>
              </a:rPr>
              <a:t>known quantities.</a:t>
            </a:r>
          </a:p>
          <a:p>
            <a:pPr lvl="2" algn="l" eaLnBrk="1" hangingPunct="1">
              <a:defRPr/>
            </a:pPr>
            <a:r>
              <a:rPr lang="en-US" dirty="0">
                <a:solidFill>
                  <a:schemeClr val="tx1"/>
                </a:solidFill>
                <a:latin typeface="Arial"/>
                <a:cs typeface="Arial"/>
              </a:rPr>
              <a:t>Initial bacteria count = 4</a:t>
            </a:r>
          </a:p>
          <a:p>
            <a:pPr lvl="2" algn="l" eaLnBrk="1" hangingPunct="1">
              <a:defRPr/>
            </a:pPr>
            <a:r>
              <a:rPr lang="en-US" dirty="0" smtClean="0">
                <a:solidFill>
                  <a:schemeClr val="tx1"/>
                </a:solidFill>
                <a:latin typeface="Arial"/>
                <a:cs typeface="Arial"/>
              </a:rPr>
              <a:t>Base = </a:t>
            </a:r>
            <a:r>
              <a:rPr lang="en-US" dirty="0">
                <a:solidFill>
                  <a:schemeClr val="tx1"/>
                </a:solidFill>
                <a:latin typeface="Arial"/>
                <a:cs typeface="Arial"/>
              </a:rPr>
              <a:t>2</a:t>
            </a:r>
          </a:p>
          <a:p>
            <a:pPr lvl="2" algn="l" eaLnBrk="1" hangingPunct="1">
              <a:defRPr/>
            </a:pPr>
            <a:r>
              <a:rPr lang="en-US" dirty="0">
                <a:solidFill>
                  <a:schemeClr val="tx1"/>
                </a:solidFill>
                <a:latin typeface="Arial"/>
                <a:cs typeface="Arial"/>
              </a:rPr>
              <a:t>Time period = 26 minutes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5222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6813"/>
            <a:ext cx="5530850" cy="265112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/>
              <a:t>1.3.2: Creating and Graphing Exponential Equations </a:t>
            </a:r>
          </a:p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E312872-1F6F-3F4C-BBAC-C84203AE4142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b="1" dirty="0" smtClean="0"/>
              <a:t>Guided Practice: </a:t>
            </a:r>
            <a:r>
              <a:rPr lang="en-US" sz="2800" b="1" dirty="0" smtClean="0">
                <a:solidFill>
                  <a:srgbClr val="000090"/>
                </a:solidFill>
              </a:rPr>
              <a:t>Example 2, </a:t>
            </a:r>
            <a:r>
              <a:rPr lang="en-US" sz="2800" b="1" i="1" dirty="0">
                <a:solidFill>
                  <a:srgbClr val="000090"/>
                </a:solidFill>
              </a:rPr>
              <a:t>continued</a:t>
            </a:r>
          </a:p>
          <a:p>
            <a:pPr eaLnBrk="1" hangingPunct="1">
              <a:defRPr/>
            </a:pPr>
            <a:endParaRPr lang="en-US" sz="1100" baseline="30000" dirty="0"/>
          </a:p>
          <a:p>
            <a:pPr marL="514350" indent="-514350" eaLnBrk="1" hangingPunct="1">
              <a:buFont typeface="+mj-lt"/>
              <a:buAutoNum type="arabicPeriod" startAt="2"/>
              <a:defRPr/>
            </a:pPr>
            <a:r>
              <a:rPr lang="en-US" sz="2800" b="1" dirty="0" smtClean="0">
                <a:solidFill>
                  <a:srgbClr val="660066"/>
                </a:solidFill>
              </a:rPr>
              <a:t>Substitute </a:t>
            </a:r>
            <a:r>
              <a:rPr lang="en-US" sz="2800" b="1" dirty="0">
                <a:solidFill>
                  <a:srgbClr val="660066"/>
                </a:solidFill>
              </a:rPr>
              <a:t>the known quantities into the general form of </a:t>
            </a:r>
            <a:r>
              <a:rPr lang="en-US" sz="2800" b="1" dirty="0" smtClean="0">
                <a:solidFill>
                  <a:srgbClr val="660066"/>
                </a:solidFill>
              </a:rPr>
              <a:t>the exponential </a:t>
            </a:r>
            <a:r>
              <a:rPr lang="en-US" sz="2800" b="1" dirty="0">
                <a:solidFill>
                  <a:srgbClr val="660066"/>
                </a:solidFill>
              </a:rPr>
              <a:t>equation </a:t>
            </a:r>
            <a:endParaRPr lang="en-US" sz="2800" b="1" dirty="0" smtClean="0">
              <a:solidFill>
                <a:srgbClr val="660066"/>
              </a:solidFill>
            </a:endParaRPr>
          </a:p>
          <a:p>
            <a:pPr marL="512064" lvl="1" algn="l" eaLnBrk="1" hangingPunct="1">
              <a:spcBef>
                <a:spcPts val="0"/>
              </a:spcBef>
              <a:defRPr/>
            </a:pPr>
            <a:r>
              <a:rPr lang="en-US" b="1" i="1" dirty="0" smtClean="0">
                <a:solidFill>
                  <a:srgbClr val="660066"/>
                </a:solidFill>
                <a:latin typeface="Arial"/>
                <a:cs typeface="Arial"/>
              </a:rPr>
              <a:t>y</a:t>
            </a:r>
            <a:r>
              <a:rPr lang="en-US" b="1" dirty="0" smtClean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lang="en-US" b="1" dirty="0">
                <a:solidFill>
                  <a:srgbClr val="660066"/>
                </a:solidFill>
                <a:latin typeface="Arial"/>
                <a:cs typeface="Arial"/>
              </a:rPr>
              <a:t>= </a:t>
            </a:r>
            <a:r>
              <a:rPr lang="en-US" b="1" i="1" dirty="0" err="1" smtClean="0">
                <a:solidFill>
                  <a:srgbClr val="660066"/>
                </a:solidFill>
                <a:latin typeface="Arial"/>
                <a:cs typeface="Arial"/>
              </a:rPr>
              <a:t>ab</a:t>
            </a:r>
            <a:r>
              <a:rPr lang="en-US" b="1" i="1" baseline="30000" dirty="0" err="1" smtClean="0">
                <a:solidFill>
                  <a:srgbClr val="660066"/>
                </a:solidFill>
                <a:latin typeface="Arial"/>
                <a:cs typeface="Arial"/>
              </a:rPr>
              <a:t>x</a:t>
            </a:r>
            <a:r>
              <a:rPr lang="en-US" b="1" dirty="0">
                <a:solidFill>
                  <a:srgbClr val="660066"/>
                </a:solidFill>
                <a:latin typeface="Arial"/>
                <a:cs typeface="Arial"/>
              </a:rPr>
              <a:t>, where </a:t>
            </a:r>
            <a:r>
              <a:rPr lang="en-US" b="1" i="1" dirty="0">
                <a:solidFill>
                  <a:srgbClr val="660066"/>
                </a:solidFill>
                <a:latin typeface="Arial"/>
                <a:cs typeface="Arial"/>
              </a:rPr>
              <a:t>a</a:t>
            </a:r>
            <a:r>
              <a:rPr lang="en-US" b="1" dirty="0">
                <a:solidFill>
                  <a:srgbClr val="660066"/>
                </a:solidFill>
                <a:latin typeface="Arial"/>
                <a:cs typeface="Arial"/>
              </a:rPr>
              <a:t> is the initial value, </a:t>
            </a:r>
            <a:r>
              <a:rPr lang="en-US" b="1" i="1" dirty="0">
                <a:solidFill>
                  <a:srgbClr val="660066"/>
                </a:solidFill>
                <a:latin typeface="Arial"/>
                <a:cs typeface="Arial"/>
              </a:rPr>
              <a:t>b</a:t>
            </a:r>
            <a:r>
              <a:rPr lang="en-US" b="1" dirty="0">
                <a:solidFill>
                  <a:srgbClr val="660066"/>
                </a:solidFill>
                <a:latin typeface="Arial"/>
                <a:cs typeface="Arial"/>
              </a:rPr>
              <a:t> is the </a:t>
            </a:r>
            <a:r>
              <a:rPr lang="en-US" b="1" dirty="0" smtClean="0">
                <a:solidFill>
                  <a:srgbClr val="660066"/>
                </a:solidFill>
                <a:latin typeface="Arial"/>
                <a:cs typeface="Arial"/>
              </a:rPr>
              <a:t>base, </a:t>
            </a:r>
            <a:r>
              <a:rPr lang="en-US" b="1" i="1" dirty="0">
                <a:solidFill>
                  <a:srgbClr val="660066"/>
                </a:solidFill>
                <a:latin typeface="Arial"/>
                <a:cs typeface="Arial"/>
              </a:rPr>
              <a:t>x</a:t>
            </a:r>
            <a:r>
              <a:rPr lang="en-US" b="1" dirty="0">
                <a:solidFill>
                  <a:srgbClr val="660066"/>
                </a:solidFill>
                <a:latin typeface="Arial"/>
                <a:cs typeface="Arial"/>
              </a:rPr>
              <a:t> is time (in this </a:t>
            </a:r>
            <a:r>
              <a:rPr lang="en-US" b="1" dirty="0" smtClean="0">
                <a:solidFill>
                  <a:srgbClr val="660066"/>
                </a:solidFill>
                <a:latin typeface="Arial"/>
                <a:cs typeface="Arial"/>
              </a:rPr>
              <a:t>case, 1 time period is 26 minutes)</a:t>
            </a:r>
            <a:r>
              <a:rPr lang="en-US" b="1" dirty="0">
                <a:solidFill>
                  <a:srgbClr val="660066"/>
                </a:solidFill>
                <a:latin typeface="Arial"/>
                <a:cs typeface="Arial"/>
              </a:rPr>
              <a:t>, and </a:t>
            </a:r>
            <a:r>
              <a:rPr lang="en-US" b="1" i="1" dirty="0">
                <a:solidFill>
                  <a:srgbClr val="660066"/>
                </a:solidFill>
                <a:latin typeface="Arial"/>
                <a:cs typeface="Arial"/>
              </a:rPr>
              <a:t>y</a:t>
            </a:r>
            <a:r>
              <a:rPr lang="en-US" b="1" dirty="0">
                <a:solidFill>
                  <a:srgbClr val="660066"/>
                </a:solidFill>
                <a:latin typeface="Arial"/>
                <a:cs typeface="Arial"/>
              </a:rPr>
              <a:t> is the final </a:t>
            </a:r>
            <a:r>
              <a:rPr lang="en-US" b="1" dirty="0" smtClean="0">
                <a:solidFill>
                  <a:srgbClr val="660066"/>
                </a:solidFill>
                <a:latin typeface="Arial"/>
                <a:cs typeface="Arial"/>
              </a:rPr>
              <a:t>value</a:t>
            </a:r>
            <a:r>
              <a:rPr lang="en-US" b="1" dirty="0">
                <a:solidFill>
                  <a:srgbClr val="660066"/>
                </a:solidFill>
                <a:latin typeface="Arial"/>
                <a:cs typeface="Arial"/>
              </a:rPr>
              <a:t>. </a:t>
            </a:r>
            <a:endParaRPr lang="en-US" b="1" dirty="0" smtClean="0">
              <a:solidFill>
                <a:srgbClr val="660066"/>
              </a:solidFill>
              <a:latin typeface="Arial"/>
              <a:cs typeface="Arial"/>
            </a:endParaRPr>
          </a:p>
          <a:p>
            <a:pPr marL="512064" lvl="1" algn="l" eaLnBrk="1" hangingPunct="1">
              <a:lnSpc>
                <a:spcPct val="150000"/>
              </a:lnSpc>
              <a:spcBef>
                <a:spcPts val="0"/>
              </a:spcBef>
              <a:defRPr/>
            </a:pPr>
            <a:r>
              <a:rPr lang="en-US" sz="2400" dirty="0" smtClean="0">
                <a:solidFill>
                  <a:schemeClr val="tx1"/>
                </a:solidFill>
                <a:latin typeface="Arial"/>
                <a:cs typeface="Arial"/>
              </a:rPr>
              <a:t>Since </a:t>
            </a:r>
            <a:r>
              <a:rPr lang="en-US" sz="2400" dirty="0">
                <a:solidFill>
                  <a:schemeClr val="tx1"/>
                </a:solidFill>
                <a:latin typeface="Arial"/>
                <a:cs typeface="Arial"/>
              </a:rPr>
              <a:t>the base is repeating in units other than 1, use the </a:t>
            </a:r>
            <a:r>
              <a:rPr lang="en-US" sz="2400" dirty="0" smtClean="0">
                <a:solidFill>
                  <a:schemeClr val="tx1"/>
                </a:solidFill>
                <a:latin typeface="Arial"/>
                <a:cs typeface="Arial"/>
              </a:rPr>
              <a:t>equation</a:t>
            </a:r>
            <a:r>
              <a:rPr lang="en-US" sz="1100" dirty="0" smtClean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en-US" sz="2400" dirty="0" smtClean="0">
                <a:solidFill>
                  <a:schemeClr val="tx1"/>
                </a:solidFill>
                <a:latin typeface="Arial"/>
                <a:cs typeface="Arial"/>
              </a:rPr>
              <a:t>           , where </a:t>
            </a:r>
            <a:r>
              <a:rPr lang="en-US" sz="2400" i="1" dirty="0" smtClean="0">
                <a:solidFill>
                  <a:schemeClr val="tx1"/>
                </a:solidFill>
                <a:latin typeface="Arial"/>
                <a:cs typeface="Arial"/>
              </a:rPr>
              <a:t>t</a:t>
            </a:r>
            <a:r>
              <a:rPr lang="en-US" sz="2400" dirty="0" smtClean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en-US" sz="2400" dirty="0">
                <a:solidFill>
                  <a:schemeClr val="tx1"/>
                </a:solidFill>
                <a:latin typeface="Arial"/>
                <a:cs typeface="Arial"/>
              </a:rPr>
              <a:t>= 26.</a:t>
            </a:r>
          </a:p>
          <a:p>
            <a:pPr lvl="2" algn="l" eaLnBrk="1" hangingPunct="1">
              <a:defRPr/>
            </a:pPr>
            <a:endParaRPr lang="en-US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53250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6813"/>
            <a:ext cx="5530850" cy="265112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/>
              <a:t>1.3.2: Creating and Graphing Exponential Equations </a:t>
            </a:r>
          </a:p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EF6CDFD-8D3C-F947-AE43-CD8E5EFB1597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graphicFrame>
        <p:nvGraphicFramePr>
          <p:cNvPr id="53252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89248729"/>
              </p:ext>
            </p:extLst>
          </p:nvPr>
        </p:nvGraphicFramePr>
        <p:xfrm>
          <a:off x="2953093" y="4421631"/>
          <a:ext cx="950976" cy="5556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279" name="Equation" r:id="rId3" imgW="1130300" imgH="660400" progId="Equation.DSMT4">
                  <p:embed/>
                </p:oleObj>
              </mc:Choice>
              <mc:Fallback>
                <p:oleObj name="Equation" r:id="rId3" imgW="1130300" imgH="6604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53093" y="4421631"/>
                        <a:ext cx="950976" cy="55562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eaLnBrk="1" hangingPunct="1"/>
            <a:r>
              <a:rPr lang="en-US" sz="2800" b="1" dirty="0"/>
              <a:t>Guided Practice: </a:t>
            </a:r>
            <a:r>
              <a:rPr lang="en-US" sz="2800" b="1" dirty="0">
                <a:solidFill>
                  <a:srgbClr val="000090"/>
                </a:solidFill>
              </a:rPr>
              <a:t>Example 2, </a:t>
            </a:r>
            <a:r>
              <a:rPr lang="en-US" sz="2800" b="1" i="1" dirty="0">
                <a:solidFill>
                  <a:srgbClr val="000090"/>
                </a:solidFill>
              </a:rPr>
              <a:t>continued</a:t>
            </a:r>
          </a:p>
          <a:p>
            <a:pPr eaLnBrk="1" hangingPunct="1"/>
            <a:endParaRPr lang="en-US" sz="1100" baseline="30000" dirty="0"/>
          </a:p>
          <a:p>
            <a:pPr lvl="2" algn="l" eaLnBrk="1" hangingPunct="1"/>
            <a:r>
              <a:rPr lang="en-US" i="1" dirty="0">
                <a:solidFill>
                  <a:schemeClr val="tx1"/>
                </a:solidFill>
                <a:latin typeface="Arial"/>
                <a:cs typeface="Arial"/>
              </a:rPr>
              <a:t>a</a:t>
            </a:r>
            <a:r>
              <a:rPr lang="en-US" dirty="0">
                <a:solidFill>
                  <a:schemeClr val="tx1"/>
                </a:solidFill>
                <a:latin typeface="Arial"/>
                <a:cs typeface="Arial"/>
              </a:rPr>
              <a:t> = 4</a:t>
            </a:r>
          </a:p>
          <a:p>
            <a:pPr lvl="2" algn="l" eaLnBrk="1" hangingPunct="1"/>
            <a:r>
              <a:rPr lang="en-US" i="1" dirty="0">
                <a:solidFill>
                  <a:schemeClr val="tx1"/>
                </a:solidFill>
                <a:latin typeface="Arial"/>
                <a:cs typeface="Arial"/>
              </a:rPr>
              <a:t>b</a:t>
            </a:r>
            <a:r>
              <a:rPr lang="en-US" dirty="0">
                <a:solidFill>
                  <a:schemeClr val="tx1"/>
                </a:solidFill>
                <a:latin typeface="Arial"/>
                <a:cs typeface="Arial"/>
              </a:rPr>
              <a:t> = 2</a:t>
            </a:r>
          </a:p>
          <a:p>
            <a:pPr lvl="2" algn="l" eaLnBrk="1" hangingPunct="1"/>
            <a:endParaRPr lang="de-DE" i="1" dirty="0">
              <a:solidFill>
                <a:schemeClr val="tx1"/>
              </a:solidFill>
              <a:latin typeface="Arial"/>
              <a:cs typeface="Arial"/>
            </a:endParaRPr>
          </a:p>
          <a:p>
            <a:pPr lvl="2" algn="l" eaLnBrk="1" hangingPunct="1"/>
            <a:endParaRPr lang="de-DE" i="1" dirty="0">
              <a:solidFill>
                <a:schemeClr val="tx1"/>
              </a:solidFill>
              <a:latin typeface="Arial"/>
              <a:cs typeface="Arial"/>
            </a:endParaRPr>
          </a:p>
          <a:p>
            <a:pPr lvl="2" algn="l" eaLnBrk="1" hangingPunct="1"/>
            <a:endParaRPr lang="de-DE" i="1" baseline="30000" dirty="0">
              <a:solidFill>
                <a:schemeClr val="tx1"/>
              </a:solidFill>
              <a:latin typeface="Arial"/>
              <a:cs typeface="Arial"/>
            </a:endParaRPr>
          </a:p>
          <a:p>
            <a:pPr lvl="2" algn="l" eaLnBrk="1" hangingPunct="1"/>
            <a:endParaRPr lang="de-DE" i="1" baseline="30000" dirty="0">
              <a:solidFill>
                <a:schemeClr val="tx1"/>
              </a:solidFill>
              <a:latin typeface="Arial"/>
              <a:cs typeface="Arial"/>
            </a:endParaRPr>
          </a:p>
          <a:p>
            <a:pPr lvl="2" algn="l" eaLnBrk="1" hangingPunct="1"/>
            <a:endParaRPr lang="en-US" i="1" baseline="30000" dirty="0">
              <a:solidFill>
                <a:schemeClr val="tx1"/>
              </a:solidFill>
              <a:latin typeface="Arial"/>
              <a:cs typeface="Arial"/>
            </a:endParaRPr>
          </a:p>
          <a:p>
            <a:pPr lvl="2" algn="l" eaLnBrk="1" hangingPunct="1"/>
            <a:endParaRPr lang="en-US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54274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6813"/>
            <a:ext cx="5530850" cy="265112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/>
              <a:t>1.3.2: Creating and Graphing Exponential Equations </a:t>
            </a:r>
          </a:p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A3ABA9B-F8BA-3C4E-AA16-0A28E4B9A370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graphicFrame>
        <p:nvGraphicFramePr>
          <p:cNvPr id="54276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44305232"/>
              </p:ext>
            </p:extLst>
          </p:nvPr>
        </p:nvGraphicFramePr>
        <p:xfrm>
          <a:off x="1633538" y="1968500"/>
          <a:ext cx="1092200" cy="635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322" name="Equation" r:id="rId3" imgW="1092200" imgH="635000" progId="Equation.DSMT4">
                  <p:embed/>
                </p:oleObj>
              </mc:Choice>
              <mc:Fallback>
                <p:oleObj name="Equation" r:id="rId3" imgW="1092200" imgH="6350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33538" y="1968500"/>
                        <a:ext cx="1092200" cy="635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4277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82631251"/>
              </p:ext>
            </p:extLst>
          </p:nvPr>
        </p:nvGraphicFramePr>
        <p:xfrm>
          <a:off x="1633008" y="2474913"/>
          <a:ext cx="1282700" cy="635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323" name="Equation" r:id="rId5" imgW="1282700" imgH="635000" progId="Equation.DSMT4">
                  <p:embed/>
                </p:oleObj>
              </mc:Choice>
              <mc:Fallback>
                <p:oleObj name="Equation" r:id="rId5" imgW="1282700" imgH="6350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33008" y="2474913"/>
                        <a:ext cx="1282700" cy="635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6813"/>
            <a:ext cx="5530850" cy="265112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/>
              <a:t>1.3.2: Creating and Graphing Exponential Equations </a:t>
            </a:r>
          </a:p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25601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b="1" dirty="0" smtClean="0"/>
              <a:t>Guided Practice: </a:t>
            </a:r>
            <a:r>
              <a:rPr lang="en-US" sz="2800" b="1" dirty="0" smtClean="0">
                <a:solidFill>
                  <a:srgbClr val="000090"/>
                </a:solidFill>
              </a:rPr>
              <a:t>Example 2, </a:t>
            </a:r>
            <a:r>
              <a:rPr lang="en-US" sz="2800" b="1" i="1" dirty="0">
                <a:solidFill>
                  <a:srgbClr val="000090"/>
                </a:solidFill>
              </a:rPr>
              <a:t>continued</a:t>
            </a:r>
          </a:p>
          <a:p>
            <a:pPr eaLnBrk="1" hangingPunct="1">
              <a:defRPr/>
            </a:pPr>
            <a:endParaRPr lang="en-US" sz="1100" baseline="30000" dirty="0"/>
          </a:p>
          <a:p>
            <a:pPr marL="514350" indent="-514350" eaLnBrk="1" hangingPunct="1">
              <a:buFont typeface="+mj-lt"/>
              <a:buAutoNum type="arabicPeriod" startAt="3"/>
              <a:defRPr/>
            </a:pPr>
            <a:r>
              <a:rPr lang="en-US" sz="2800" b="1" dirty="0" smtClean="0">
                <a:solidFill>
                  <a:srgbClr val="660066"/>
                </a:solidFill>
              </a:rPr>
              <a:t>Create a table of values.</a:t>
            </a:r>
            <a:endParaRPr lang="en-US" sz="2800" b="1" dirty="0">
              <a:solidFill>
                <a:srgbClr val="660066"/>
              </a:solidFill>
            </a:endParaRPr>
          </a:p>
          <a:p>
            <a:pPr lvl="1" algn="l" eaLnBrk="1" hangingPunct="1">
              <a:defRPr/>
            </a:pPr>
            <a:endParaRPr lang="en-US" sz="24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78276A6-3F94-0341-81BB-C4E1F450B6FE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284538" y="2108200"/>
          <a:ext cx="2574926" cy="2743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87463"/>
                <a:gridCol w="1287463"/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2400" b="1" i="1" dirty="0" smtClean="0">
                          <a:latin typeface="Arial"/>
                          <a:cs typeface="Arial"/>
                        </a:rPr>
                        <a:t>x</a:t>
                      </a:r>
                      <a:endParaRPr lang="en-US" sz="2400" b="1" i="1" dirty="0">
                        <a:latin typeface="Arial"/>
                        <a:cs typeface="Arial"/>
                      </a:endParaRPr>
                    </a:p>
                  </a:txBody>
                  <a:tcPr marL="91405" marR="91405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1" dirty="0" smtClean="0">
                          <a:latin typeface="Arial"/>
                          <a:cs typeface="Arial"/>
                        </a:rPr>
                        <a:t>y</a:t>
                      </a:r>
                      <a:endParaRPr lang="en-US" sz="2400" b="1" dirty="0">
                        <a:latin typeface="Arial"/>
                        <a:cs typeface="Arial"/>
                      </a:endParaRPr>
                    </a:p>
                  </a:txBody>
                  <a:tcPr marL="91405" marR="91405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Arial"/>
                          <a:cs typeface="Arial"/>
                        </a:rPr>
                        <a:t>0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05" marR="91405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i="0" dirty="0" smtClean="0">
                          <a:latin typeface="Arial"/>
                          <a:cs typeface="Arial"/>
                        </a:rPr>
                        <a:t>4</a:t>
                      </a:r>
                      <a:endParaRPr lang="en-US" sz="2400" i="0" dirty="0">
                        <a:latin typeface="Arial"/>
                        <a:cs typeface="Arial"/>
                      </a:endParaRPr>
                    </a:p>
                  </a:txBody>
                  <a:tcPr marL="91405" marR="91405">
                    <a:solidFill>
                      <a:schemeClr val="bg1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Arial"/>
                          <a:cs typeface="Arial"/>
                        </a:rPr>
                        <a:t>26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05" marR="91405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i="0" dirty="0" smtClean="0">
                          <a:latin typeface="Arial"/>
                          <a:cs typeface="Arial"/>
                        </a:rPr>
                        <a:t>8</a:t>
                      </a:r>
                      <a:endParaRPr lang="en-US" sz="2400" i="0" dirty="0">
                        <a:latin typeface="Arial"/>
                        <a:cs typeface="Arial"/>
                      </a:endParaRPr>
                    </a:p>
                  </a:txBody>
                  <a:tcPr marL="91405" marR="91405">
                    <a:solidFill>
                      <a:schemeClr val="bg1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Arial"/>
                          <a:cs typeface="Arial"/>
                        </a:rPr>
                        <a:t>52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05" marR="91405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i="0" dirty="0" smtClean="0">
                          <a:latin typeface="Arial"/>
                          <a:cs typeface="Arial"/>
                        </a:rPr>
                        <a:t>16</a:t>
                      </a:r>
                      <a:endParaRPr lang="en-US" sz="2400" i="0" dirty="0">
                        <a:latin typeface="Arial"/>
                        <a:cs typeface="Arial"/>
                      </a:endParaRPr>
                    </a:p>
                  </a:txBody>
                  <a:tcPr marL="91405" marR="91405">
                    <a:solidFill>
                      <a:schemeClr val="bg1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Arial"/>
                          <a:cs typeface="Arial"/>
                        </a:rPr>
                        <a:t>78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05" marR="91405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i="0" dirty="0" smtClean="0">
                          <a:latin typeface="Arial"/>
                          <a:cs typeface="Arial"/>
                        </a:rPr>
                        <a:t>32</a:t>
                      </a:r>
                      <a:endParaRPr lang="en-US" sz="2400" i="0" dirty="0">
                        <a:latin typeface="Arial"/>
                        <a:cs typeface="Arial"/>
                      </a:endParaRPr>
                    </a:p>
                  </a:txBody>
                  <a:tcPr marL="91405" marR="91405">
                    <a:solidFill>
                      <a:schemeClr val="bg1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Arial"/>
                          <a:cs typeface="Arial"/>
                        </a:rPr>
                        <a:t>104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05" marR="91405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i="0" dirty="0" smtClean="0">
                          <a:latin typeface="Arial"/>
                          <a:cs typeface="Arial"/>
                        </a:rPr>
                        <a:t>64</a:t>
                      </a:r>
                      <a:endParaRPr lang="en-US" sz="2400" i="0" dirty="0">
                        <a:latin typeface="Arial"/>
                        <a:cs typeface="Arial"/>
                      </a:endParaRPr>
                    </a:p>
                  </a:txBody>
                  <a:tcPr marL="91405" marR="91405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570788" cy="499745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b="1" dirty="0" smtClean="0"/>
              <a:t>Guided Practice: </a:t>
            </a:r>
            <a:r>
              <a:rPr lang="en-US" sz="2800" b="1" dirty="0" smtClean="0">
                <a:solidFill>
                  <a:srgbClr val="000090"/>
                </a:solidFill>
              </a:rPr>
              <a:t>Example 2, </a:t>
            </a:r>
            <a:r>
              <a:rPr lang="en-US" sz="2800" b="1" i="1" dirty="0">
                <a:solidFill>
                  <a:srgbClr val="000090"/>
                </a:solidFill>
              </a:rPr>
              <a:t>continued</a:t>
            </a:r>
          </a:p>
          <a:p>
            <a:pPr eaLnBrk="1" hangingPunct="1">
              <a:defRPr/>
            </a:pPr>
            <a:endParaRPr lang="en-US" sz="1100" baseline="30000" dirty="0"/>
          </a:p>
          <a:p>
            <a:pPr marL="514350" indent="-514350" eaLnBrk="1" hangingPunct="1">
              <a:buFont typeface="+mj-lt"/>
              <a:buAutoNum type="arabicPeriod" startAt="4"/>
              <a:defRPr/>
            </a:pPr>
            <a:r>
              <a:rPr lang="en-US" sz="2800" b="1" dirty="0">
                <a:solidFill>
                  <a:srgbClr val="660066"/>
                </a:solidFill>
              </a:rPr>
              <a:t>Set up the coordinate </a:t>
            </a:r>
            <a:r>
              <a:rPr lang="en-US" sz="2800" b="1" dirty="0" smtClean="0">
                <a:solidFill>
                  <a:srgbClr val="660066"/>
                </a:solidFill>
              </a:rPr>
              <a:t>plane.</a:t>
            </a:r>
          </a:p>
          <a:p>
            <a:pPr lvl="1" algn="l" eaLnBrk="1" hangingPunct="1">
              <a:defRPr/>
            </a:pP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Determine the labels by reading the problem again. The </a:t>
            </a:r>
            <a:r>
              <a:rPr lang="en-US" sz="2400" dirty="0" smtClean="0">
                <a:solidFill>
                  <a:srgbClr val="000000"/>
                </a:solidFill>
                <a:latin typeface="Arial"/>
                <a:cs typeface="Arial"/>
              </a:rPr>
              <a:t>independent variable </a:t>
            </a: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is the number of time periods. The time periods are in </a:t>
            </a:r>
            <a:r>
              <a:rPr lang="en-US" sz="2400" dirty="0" smtClean="0">
                <a:solidFill>
                  <a:srgbClr val="000000"/>
                </a:solidFill>
                <a:latin typeface="Arial"/>
                <a:cs typeface="Arial"/>
              </a:rPr>
              <a:t>number of </a:t>
            </a: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minutes. Therefore, “Minutes” will be the </a:t>
            </a:r>
            <a:r>
              <a:rPr lang="en-US" sz="2400" i="1" dirty="0">
                <a:solidFill>
                  <a:srgbClr val="000000"/>
                </a:solidFill>
                <a:latin typeface="Arial"/>
                <a:cs typeface="Arial"/>
              </a:rPr>
              <a:t>x</a:t>
            </a: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-axis label. The </a:t>
            </a:r>
            <a:r>
              <a:rPr lang="en-US" sz="2400" i="1" dirty="0">
                <a:solidFill>
                  <a:srgbClr val="000000"/>
                </a:solidFill>
                <a:latin typeface="Arial"/>
                <a:cs typeface="Arial"/>
              </a:rPr>
              <a:t>y</a:t>
            </a: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-</a:t>
            </a:r>
            <a:r>
              <a:rPr lang="en-US" sz="2400" dirty="0" smtClean="0">
                <a:solidFill>
                  <a:srgbClr val="000000"/>
                </a:solidFill>
                <a:latin typeface="Arial"/>
                <a:cs typeface="Arial"/>
              </a:rPr>
              <a:t>axis label </a:t>
            </a: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will be the “Number of bacteria.</a:t>
            </a:r>
            <a:r>
              <a:rPr lang="en-US" sz="2400" dirty="0" smtClean="0">
                <a:solidFill>
                  <a:srgbClr val="000000"/>
                </a:solidFill>
                <a:latin typeface="Arial"/>
                <a:cs typeface="Arial"/>
              </a:rPr>
              <a:t>” The </a:t>
            </a: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number of bacteria is </a:t>
            </a:r>
            <a:r>
              <a:rPr lang="en-US" sz="2400" dirty="0" smtClean="0">
                <a:solidFill>
                  <a:srgbClr val="000000"/>
                </a:solidFill>
                <a:latin typeface="Arial"/>
                <a:cs typeface="Arial"/>
              </a:rPr>
              <a:t>the dependent </a:t>
            </a: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variable because it depends on the number of minutes </a:t>
            </a:r>
            <a:r>
              <a:rPr lang="en-US" sz="2400" dirty="0" smtClean="0">
                <a:solidFill>
                  <a:srgbClr val="000000"/>
                </a:solidFill>
                <a:latin typeface="Arial"/>
                <a:cs typeface="Arial"/>
              </a:rPr>
              <a:t>that have </a:t>
            </a: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passed.</a:t>
            </a:r>
            <a:endParaRPr lang="en-US" sz="40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56322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6813"/>
            <a:ext cx="5530850" cy="265112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/>
              <a:t>1.3.2: Creating and Graphing Exponential Equations </a:t>
            </a:r>
          </a:p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99E0EBC-CD0E-F140-8525-686D91DFB512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2800" b="1" dirty="0" smtClean="0">
                <a:ea typeface="+mn-ea"/>
              </a:rPr>
              <a:t>Key Concepts</a:t>
            </a:r>
            <a:endParaRPr lang="en-US" sz="2000" b="1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SzPct val="100000"/>
              <a:defRPr/>
            </a:pPr>
            <a:r>
              <a:rPr lang="en-US" dirty="0">
                <a:solidFill>
                  <a:prstClr val="black"/>
                </a:solidFill>
              </a:rPr>
              <a:t>Reviewing </a:t>
            </a:r>
            <a:r>
              <a:rPr lang="en-US" dirty="0" smtClean="0">
                <a:solidFill>
                  <a:prstClr val="black"/>
                </a:solidFill>
              </a:rPr>
              <a:t>Exponential Equations</a:t>
            </a:r>
            <a:r>
              <a:rPr lang="en-US" dirty="0">
                <a:solidFill>
                  <a:prstClr val="black"/>
                </a:solidFill>
              </a:rPr>
              <a:t>:</a:t>
            </a:r>
          </a:p>
          <a:p>
            <a:pPr marL="457200" indent="-457200" eaLnBrk="1" fontAlgn="auto" hangingPunct="1">
              <a:spcAft>
                <a:spcPts val="0"/>
              </a:spcAft>
              <a:buSzPct val="100000"/>
              <a:buFont typeface="Arial"/>
              <a:buChar char="•"/>
              <a:defRPr/>
            </a:pPr>
            <a:r>
              <a:rPr lang="en-US" dirty="0">
                <a:solidFill>
                  <a:prstClr val="black"/>
                </a:solidFill>
              </a:rPr>
              <a:t>The general form of an exponential equation is </a:t>
            </a:r>
          </a:p>
          <a:p>
            <a:pPr lvl="1" algn="l" eaLnBrk="1" fontAlgn="auto" hangingPunct="1">
              <a:spcBef>
                <a:spcPts val="0"/>
              </a:spcBef>
              <a:spcAft>
                <a:spcPts val="0"/>
              </a:spcAft>
              <a:buSzPct val="100000"/>
              <a:defRPr/>
            </a:pPr>
            <a:r>
              <a:rPr lang="en-US" sz="2400" dirty="0" smtClean="0">
                <a:solidFill>
                  <a:prstClr val="black"/>
                </a:solidFill>
                <a:latin typeface="Arial"/>
                <a:cs typeface="Arial"/>
              </a:rPr>
              <a:t>y </a:t>
            </a:r>
            <a:r>
              <a:rPr lang="en-US" sz="2400" dirty="0">
                <a:solidFill>
                  <a:prstClr val="black"/>
                </a:solidFill>
                <a:latin typeface="Arial"/>
                <a:cs typeface="Arial"/>
              </a:rPr>
              <a:t>= </a:t>
            </a:r>
            <a:r>
              <a:rPr lang="en-US" sz="2400" i="1" dirty="0">
                <a:solidFill>
                  <a:prstClr val="black"/>
                </a:solidFill>
                <a:latin typeface="Arial"/>
                <a:cs typeface="Arial"/>
              </a:rPr>
              <a:t>a</a:t>
            </a:r>
            <a:r>
              <a:rPr lang="en-US" sz="2400" dirty="0">
                <a:solidFill>
                  <a:prstClr val="black"/>
                </a:solidFill>
                <a:latin typeface="Arial"/>
                <a:cs typeface="Arial"/>
              </a:rPr>
              <a:t> • </a:t>
            </a:r>
            <a:r>
              <a:rPr lang="en-US" sz="2400" i="1" dirty="0" smtClean="0">
                <a:solidFill>
                  <a:prstClr val="black"/>
                </a:solidFill>
                <a:latin typeface="Arial"/>
                <a:cs typeface="Arial"/>
              </a:rPr>
              <a:t>b</a:t>
            </a:r>
            <a:r>
              <a:rPr lang="en-US" sz="2400" i="1" baseline="30000" dirty="0" smtClean="0">
                <a:solidFill>
                  <a:prstClr val="black"/>
                </a:solidFill>
                <a:latin typeface="Arial"/>
                <a:cs typeface="Arial"/>
              </a:rPr>
              <a:t>x</a:t>
            </a:r>
            <a:r>
              <a:rPr lang="en-US" sz="2400" dirty="0">
                <a:solidFill>
                  <a:prstClr val="black"/>
                </a:solidFill>
                <a:latin typeface="Arial"/>
                <a:cs typeface="Arial"/>
              </a:rPr>
              <a:t>, where </a:t>
            </a:r>
            <a:r>
              <a:rPr lang="en-US" sz="2400" i="1" dirty="0">
                <a:solidFill>
                  <a:prstClr val="black"/>
                </a:solidFill>
                <a:latin typeface="Arial"/>
                <a:cs typeface="Arial"/>
              </a:rPr>
              <a:t>a</a:t>
            </a:r>
            <a:r>
              <a:rPr lang="en-US" sz="2400" dirty="0">
                <a:solidFill>
                  <a:prstClr val="black"/>
                </a:solidFill>
                <a:latin typeface="Arial"/>
                <a:cs typeface="Arial"/>
              </a:rPr>
              <a:t> is the initial value, </a:t>
            </a:r>
            <a:r>
              <a:rPr lang="en-US" sz="2400" i="1" dirty="0">
                <a:solidFill>
                  <a:prstClr val="black"/>
                </a:solidFill>
                <a:latin typeface="Arial"/>
                <a:cs typeface="Arial"/>
              </a:rPr>
              <a:t>b</a:t>
            </a:r>
            <a:r>
              <a:rPr lang="en-US" sz="2400" dirty="0">
                <a:solidFill>
                  <a:prstClr val="black"/>
                </a:solidFill>
                <a:latin typeface="Arial"/>
                <a:cs typeface="Arial"/>
              </a:rPr>
              <a:t> is </a:t>
            </a:r>
            <a:r>
              <a:rPr lang="en-US" sz="2400" dirty="0" smtClean="0">
                <a:solidFill>
                  <a:prstClr val="black"/>
                </a:solidFill>
                <a:latin typeface="Arial"/>
                <a:cs typeface="Arial"/>
              </a:rPr>
              <a:t>the base, </a:t>
            </a:r>
            <a:r>
              <a:rPr lang="en-US" sz="2400" dirty="0">
                <a:solidFill>
                  <a:prstClr val="black"/>
                </a:solidFill>
                <a:latin typeface="Arial"/>
                <a:cs typeface="Arial"/>
              </a:rPr>
              <a:t>and </a:t>
            </a:r>
            <a:r>
              <a:rPr lang="en-US" sz="2400" i="1" dirty="0">
                <a:solidFill>
                  <a:prstClr val="black"/>
                </a:solidFill>
                <a:latin typeface="Arial"/>
                <a:cs typeface="Arial"/>
              </a:rPr>
              <a:t>x</a:t>
            </a:r>
            <a:r>
              <a:rPr lang="en-US" sz="2400" dirty="0">
                <a:solidFill>
                  <a:prstClr val="black"/>
                </a:solidFill>
                <a:latin typeface="Arial"/>
                <a:cs typeface="Arial"/>
              </a:rPr>
              <a:t> is the time. The final output value will be </a:t>
            </a:r>
            <a:r>
              <a:rPr lang="en-US" sz="2400" i="1" dirty="0">
                <a:solidFill>
                  <a:prstClr val="black"/>
                </a:solidFill>
                <a:latin typeface="Arial"/>
                <a:cs typeface="Arial"/>
              </a:rPr>
              <a:t>y</a:t>
            </a:r>
            <a:r>
              <a:rPr lang="en-US" sz="2400" dirty="0" smtClean="0">
                <a:solidFill>
                  <a:prstClr val="black"/>
                </a:solidFill>
                <a:latin typeface="Arial"/>
                <a:cs typeface="Arial"/>
              </a:rPr>
              <a:t>.</a:t>
            </a:r>
            <a:br>
              <a:rPr lang="en-US" sz="2400" dirty="0" smtClean="0">
                <a:solidFill>
                  <a:prstClr val="black"/>
                </a:solidFill>
                <a:latin typeface="Arial"/>
                <a:cs typeface="Arial"/>
              </a:rPr>
            </a:br>
            <a:endParaRPr lang="en-US" sz="2400" dirty="0">
              <a:solidFill>
                <a:prstClr val="black"/>
              </a:solidFill>
              <a:latin typeface="Arial"/>
              <a:cs typeface="Arial"/>
            </a:endParaRPr>
          </a:p>
          <a:p>
            <a:pPr marL="457200" indent="-457200" eaLnBrk="1" fontAlgn="auto" hangingPunct="1">
              <a:spcAft>
                <a:spcPts val="0"/>
              </a:spcAft>
              <a:buSzPct val="100000"/>
              <a:buFont typeface="Arial"/>
              <a:buChar char="•"/>
              <a:defRPr/>
            </a:pPr>
            <a:r>
              <a:rPr lang="en-US" dirty="0" smtClean="0">
                <a:solidFill>
                  <a:prstClr val="black"/>
                </a:solidFill>
              </a:rPr>
              <a:t>Since </a:t>
            </a:r>
            <a:r>
              <a:rPr lang="en-US" dirty="0">
                <a:solidFill>
                  <a:prstClr val="black"/>
                </a:solidFill>
              </a:rPr>
              <a:t>the equation has an exponent, the value increases or decreases rapidly</a:t>
            </a:r>
            <a:r>
              <a:rPr lang="en-US" dirty="0" smtClean="0">
                <a:solidFill>
                  <a:prstClr val="black"/>
                </a:solidFill>
              </a:rPr>
              <a:t>.</a:t>
            </a:r>
            <a:br>
              <a:rPr lang="en-US" dirty="0" smtClean="0">
                <a:solidFill>
                  <a:prstClr val="black"/>
                </a:solidFill>
              </a:rPr>
            </a:br>
            <a:endParaRPr lang="en-US" dirty="0">
              <a:solidFill>
                <a:prstClr val="black"/>
              </a:solidFill>
            </a:endParaRPr>
          </a:p>
          <a:p>
            <a:pPr marL="457200" indent="-457200" eaLnBrk="1" fontAlgn="auto" hangingPunct="1">
              <a:spcAft>
                <a:spcPts val="0"/>
              </a:spcAft>
              <a:buSzPct val="100000"/>
              <a:buFont typeface="Arial"/>
              <a:buChar char="•"/>
              <a:defRPr/>
            </a:pPr>
            <a:r>
              <a:rPr lang="en-US" dirty="0" smtClean="0">
                <a:solidFill>
                  <a:prstClr val="black"/>
                </a:solidFill>
              </a:rPr>
              <a:t>The </a:t>
            </a:r>
            <a:r>
              <a:rPr lang="en-US" dirty="0">
                <a:solidFill>
                  <a:prstClr val="black"/>
                </a:solidFill>
              </a:rPr>
              <a:t>base, </a:t>
            </a:r>
            <a:r>
              <a:rPr lang="en-US" i="1" dirty="0">
                <a:solidFill>
                  <a:prstClr val="black"/>
                </a:solidFill>
              </a:rPr>
              <a:t>b</a:t>
            </a:r>
            <a:r>
              <a:rPr lang="en-US" dirty="0">
                <a:solidFill>
                  <a:prstClr val="black"/>
                </a:solidFill>
              </a:rPr>
              <a:t>, must always be greater than </a:t>
            </a:r>
            <a:r>
              <a:rPr lang="en-US" dirty="0" smtClean="0">
                <a:solidFill>
                  <a:prstClr val="black"/>
                </a:solidFill>
              </a:rPr>
              <a:t>0 (</a:t>
            </a:r>
            <a:r>
              <a:rPr lang="en-US" i="1" dirty="0" smtClean="0">
                <a:solidFill>
                  <a:prstClr val="black"/>
                </a:solidFill>
              </a:rPr>
              <a:t>b</a:t>
            </a:r>
            <a:r>
              <a:rPr lang="en-US" dirty="0" smtClean="0">
                <a:solidFill>
                  <a:prstClr val="black"/>
                </a:solidFill>
              </a:rPr>
              <a:t> </a:t>
            </a:r>
            <a:r>
              <a:rPr lang="en-US" dirty="0">
                <a:solidFill>
                  <a:prstClr val="black"/>
                </a:solidFill>
              </a:rPr>
              <a:t>&gt; </a:t>
            </a:r>
            <a:r>
              <a:rPr lang="en-US" dirty="0" smtClean="0">
                <a:solidFill>
                  <a:prstClr val="black"/>
                </a:solidFill>
              </a:rPr>
              <a:t>0).</a:t>
            </a:r>
            <a:endParaRPr lang="en-US" dirty="0">
              <a:ea typeface="+mn-ea"/>
            </a:endParaRPr>
          </a:p>
        </p:txBody>
      </p:sp>
      <p:sp>
        <p:nvSpPr>
          <p:cNvPr id="28674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6813"/>
            <a:ext cx="5530850" cy="265112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/>
              <a:t>1.3.2: Creating and Graphing Exponential Equations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1426299-D449-1F4C-8DF6-ED2E4ED60224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570788" cy="4997450"/>
          </a:xfrm>
        </p:spPr>
        <p:txBody>
          <a:bodyPr/>
          <a:lstStyle/>
          <a:p>
            <a:pPr eaLnBrk="1" hangingPunct="1"/>
            <a:r>
              <a:rPr lang="en-US" sz="2800" b="1" dirty="0"/>
              <a:t>Guided Practice: </a:t>
            </a:r>
            <a:r>
              <a:rPr lang="en-US" sz="2800" b="1" dirty="0">
                <a:solidFill>
                  <a:srgbClr val="000090"/>
                </a:solidFill>
              </a:rPr>
              <a:t>Example 2, </a:t>
            </a:r>
            <a:r>
              <a:rPr lang="en-US" sz="2800" b="1" i="1" dirty="0">
                <a:solidFill>
                  <a:srgbClr val="000090"/>
                </a:solidFill>
              </a:rPr>
              <a:t>continued</a:t>
            </a:r>
          </a:p>
          <a:p>
            <a:pPr eaLnBrk="1" hangingPunct="1"/>
            <a:endParaRPr lang="en-US" sz="1100" baseline="30000" dirty="0"/>
          </a:p>
          <a:p>
            <a:pPr lvl="1" algn="l" eaLnBrk="1" hangingPunct="1"/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The </a:t>
            </a:r>
            <a:r>
              <a:rPr lang="en-US" sz="2400" i="1" dirty="0">
                <a:solidFill>
                  <a:srgbClr val="000000"/>
                </a:solidFill>
                <a:latin typeface="Arial"/>
                <a:cs typeface="Arial"/>
              </a:rPr>
              <a:t>x</a:t>
            </a: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-axis needs a scale that reflects the time period of 26 minutes and the table of values. The table of values showed 4 time periods. One time period = 26 minutes and so 4 time periods = 4(26) = 104 minutes. This means the </a:t>
            </a:r>
            <a:r>
              <a:rPr lang="en-US" sz="2400" i="1" dirty="0">
                <a:solidFill>
                  <a:srgbClr val="000000"/>
                </a:solidFill>
                <a:latin typeface="Arial"/>
                <a:cs typeface="Arial"/>
              </a:rPr>
              <a:t>x</a:t>
            </a: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-axis scale needs to go from 0 to 104. Use increments of 26 for easy plotting of the points. For the </a:t>
            </a:r>
            <a:r>
              <a:rPr lang="en-US" sz="2400" i="1" dirty="0">
                <a:solidFill>
                  <a:srgbClr val="000000"/>
                </a:solidFill>
                <a:latin typeface="Arial"/>
                <a:cs typeface="Arial"/>
              </a:rPr>
              <a:t>y</a:t>
            </a: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-axis, start with 0 and go to 65 in increments of 5. This will make plotting numbers like 32 a little easier than if you chose increments of 10. See the graph that follows.</a:t>
            </a:r>
          </a:p>
        </p:txBody>
      </p:sp>
      <p:sp>
        <p:nvSpPr>
          <p:cNvPr id="5734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6813"/>
            <a:ext cx="5530850" cy="265112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/>
              <a:t>1.3.2: Creating and Graphing Exponential Equations </a:t>
            </a:r>
          </a:p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BA748FD-B047-9B48-B005-347AA1A5B5BF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eaLnBrk="1" hangingPunct="1"/>
            <a:r>
              <a:rPr lang="en-US" sz="2800" b="1" dirty="0"/>
              <a:t>Guided Practice: </a:t>
            </a:r>
            <a:r>
              <a:rPr lang="en-US" sz="2800" b="1" dirty="0">
                <a:solidFill>
                  <a:srgbClr val="000090"/>
                </a:solidFill>
              </a:rPr>
              <a:t>Example 2, </a:t>
            </a:r>
            <a:r>
              <a:rPr lang="en-US" sz="2800" b="1" i="1" dirty="0">
                <a:solidFill>
                  <a:srgbClr val="000090"/>
                </a:solidFill>
              </a:rPr>
              <a:t>continued</a:t>
            </a:r>
          </a:p>
          <a:p>
            <a:pPr eaLnBrk="1" hangingPunct="1"/>
            <a:endParaRPr lang="en-US" sz="1100" baseline="30000" dirty="0"/>
          </a:p>
        </p:txBody>
      </p:sp>
      <p:sp>
        <p:nvSpPr>
          <p:cNvPr id="58370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6813"/>
            <a:ext cx="5530850" cy="265112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/>
              <a:t>1.3.2: Creating and Graphing Exponential Equations </a:t>
            </a:r>
          </a:p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6A237A0-6EA1-5F47-B77D-FF4FBD7D7C6B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pic>
        <p:nvPicPr>
          <p:cNvPr id="58372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5"/>
          <a:stretch>
            <a:fillRect/>
          </a:stretch>
        </p:blipFill>
        <p:spPr bwMode="auto">
          <a:xfrm>
            <a:off x="1373982" y="1250951"/>
            <a:ext cx="6396037" cy="3961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570788" cy="499745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b="1" dirty="0" smtClean="0"/>
              <a:t>Guided Practice: </a:t>
            </a:r>
            <a:r>
              <a:rPr lang="en-US" sz="2800" b="1" dirty="0" smtClean="0">
                <a:solidFill>
                  <a:srgbClr val="000090"/>
                </a:solidFill>
              </a:rPr>
              <a:t>Example 2, </a:t>
            </a:r>
            <a:r>
              <a:rPr lang="en-US" sz="2800" b="1" i="1" dirty="0">
                <a:solidFill>
                  <a:srgbClr val="000090"/>
                </a:solidFill>
              </a:rPr>
              <a:t>continued</a:t>
            </a:r>
          </a:p>
          <a:p>
            <a:pPr eaLnBrk="1" hangingPunct="1">
              <a:defRPr/>
            </a:pPr>
            <a:endParaRPr lang="en-US" sz="1100" baseline="30000" dirty="0"/>
          </a:p>
          <a:p>
            <a:pPr marL="514350" indent="-557784" eaLnBrk="1" hangingPunct="1">
              <a:buFont typeface="+mj-lt"/>
              <a:buAutoNum type="arabicPeriod" startAt="5"/>
              <a:defRPr/>
            </a:pPr>
            <a:r>
              <a:rPr lang="en-US" sz="2800" b="1" dirty="0">
                <a:solidFill>
                  <a:srgbClr val="660066"/>
                </a:solidFill>
              </a:rPr>
              <a:t>Plot the points on the coordinate plane and connect the points with </a:t>
            </a:r>
            <a:r>
              <a:rPr lang="en-US" sz="2800" b="1" dirty="0" smtClean="0">
                <a:solidFill>
                  <a:srgbClr val="660066"/>
                </a:solidFill>
              </a:rPr>
              <a:t>a line </a:t>
            </a:r>
            <a:r>
              <a:rPr lang="en-US" sz="2800" b="1" dirty="0">
                <a:solidFill>
                  <a:srgbClr val="660066"/>
                </a:solidFill>
              </a:rPr>
              <a:t>(curve)</a:t>
            </a:r>
            <a:r>
              <a:rPr lang="en-US" sz="2800" b="1" dirty="0" smtClean="0">
                <a:solidFill>
                  <a:srgbClr val="660066"/>
                </a:solidFill>
              </a:rPr>
              <a:t>.</a:t>
            </a:r>
          </a:p>
          <a:p>
            <a:pPr marL="512064" lvl="1" algn="l" eaLnBrk="1" hangingPunct="1">
              <a:defRPr/>
            </a:pP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When the points do not lie on a grid line, use estimation </a:t>
            </a:r>
            <a:r>
              <a:rPr lang="en-US" sz="2400" dirty="0" smtClean="0">
                <a:solidFill>
                  <a:srgbClr val="000000"/>
                </a:solidFill>
                <a:latin typeface="Arial"/>
                <a:cs typeface="Arial"/>
              </a:rPr>
              <a:t>to approximate </a:t>
            </a: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where the point should be plotted. Add an arrow to </a:t>
            </a:r>
            <a:r>
              <a:rPr lang="en-US" sz="2400" dirty="0" smtClean="0">
                <a:solidFill>
                  <a:srgbClr val="000000"/>
                </a:solidFill>
                <a:latin typeface="Arial"/>
                <a:cs typeface="Arial"/>
              </a:rPr>
              <a:t>the right </a:t>
            </a: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end of the line to show that the curve continues in that </a:t>
            </a:r>
            <a:r>
              <a:rPr lang="en-US" sz="2400" dirty="0" smtClean="0">
                <a:solidFill>
                  <a:srgbClr val="000000"/>
                </a:solidFill>
                <a:latin typeface="Arial"/>
                <a:cs typeface="Arial"/>
              </a:rPr>
              <a:t>direction toward infinity, as shown in the graph that follows.</a:t>
            </a:r>
            <a:endParaRPr lang="en-US" sz="40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59394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6813"/>
            <a:ext cx="5530850" cy="265112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/>
              <a:t>1.3.2: Creating and Graphing Exponential Equations </a:t>
            </a:r>
          </a:p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C031B81-748B-8649-8F72-C4FB89297D0C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6813"/>
            <a:ext cx="5530850" cy="265112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/>
              <a:t>1.3.2: Creating and Graphing Exponential Equations </a:t>
            </a:r>
            <a:endParaRPr lang="en-US" dirty="0">
              <a:ea typeface="MS PGothic" charset="0"/>
              <a:cs typeface="MS PGothic" charset="0"/>
            </a:endParaRPr>
          </a:p>
        </p:txBody>
      </p:sp>
      <p:sp>
        <p:nvSpPr>
          <p:cNvPr id="60418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eaLnBrk="1" hangingPunct="1"/>
            <a:r>
              <a:rPr lang="en-US" sz="2800" b="1" dirty="0">
                <a:ea typeface="MS PGothic" charset="0"/>
                <a:cs typeface="MS PGothic" charset="0"/>
              </a:rPr>
              <a:t>Guided Practice: </a:t>
            </a:r>
            <a:r>
              <a:rPr lang="en-US" sz="2800" b="1" dirty="0">
                <a:solidFill>
                  <a:srgbClr val="000090"/>
                </a:solidFill>
                <a:ea typeface="MS PGothic" charset="0"/>
                <a:cs typeface="MS PGothic" charset="0"/>
              </a:rPr>
              <a:t>Example 2, </a:t>
            </a:r>
            <a:r>
              <a:rPr lang="en-US" sz="2800" b="1" i="1" dirty="0">
                <a:solidFill>
                  <a:srgbClr val="000090"/>
                </a:solidFill>
                <a:ea typeface="MS PGothic" charset="0"/>
                <a:cs typeface="MS PGothic" charset="0"/>
              </a:rPr>
              <a:t>continued</a:t>
            </a:r>
            <a:endParaRPr lang="en-US" sz="2800" b="1" dirty="0">
              <a:solidFill>
                <a:srgbClr val="000090"/>
              </a:solidFill>
              <a:ea typeface="MS PGothic" charset="0"/>
              <a:cs typeface="MS PGothic" charset="0"/>
            </a:endParaRPr>
          </a:p>
          <a:p>
            <a:pPr eaLnBrk="1" hangingPunct="1"/>
            <a:endParaRPr lang="en-US" sz="1100" baseline="30000" dirty="0">
              <a:ea typeface="MS PGothic" charset="0"/>
              <a:cs typeface="MS PGothic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BFA8880-8535-2D4F-AA8E-A90C157FFFC4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  <p:grpSp>
        <p:nvGrpSpPr>
          <p:cNvPr id="60420" name="Group 9"/>
          <p:cNvGrpSpPr>
            <a:grpSpLocks/>
          </p:cNvGrpSpPr>
          <p:nvPr/>
        </p:nvGrpSpPr>
        <p:grpSpPr bwMode="auto">
          <a:xfrm>
            <a:off x="1279799" y="1319214"/>
            <a:ext cx="6146482" cy="3830606"/>
            <a:chOff x="685915" y="1235628"/>
            <a:chExt cx="6686749" cy="4167223"/>
          </a:xfrm>
        </p:grpSpPr>
        <p:pic>
          <p:nvPicPr>
            <p:cNvPr id="60423" name="Picture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222"/>
            <a:stretch>
              <a:fillRect/>
            </a:stretch>
          </p:blipFill>
          <p:spPr bwMode="auto">
            <a:xfrm>
              <a:off x="685915" y="1235628"/>
              <a:ext cx="6684528" cy="40892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0424" name="Picture 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04364" y="5108971"/>
              <a:ext cx="368300" cy="293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0421" name="TextBox 1"/>
          <p:cNvSpPr txBox="1">
            <a:spLocks noChangeArrowheads="1"/>
          </p:cNvSpPr>
          <p:nvPr/>
        </p:nvSpPr>
        <p:spPr bwMode="auto">
          <a:xfrm>
            <a:off x="4284663" y="3349625"/>
            <a:ext cx="93503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endParaRPr lang="en-US" dirty="0">
              <a:latin typeface="Arial"/>
            </a:endParaRPr>
          </a:p>
        </p:txBody>
      </p:sp>
      <p:pic>
        <p:nvPicPr>
          <p:cNvPr id="60422" name="Picture 4" descr="EI 1.3.2 slide 33 pic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4893" y="3143885"/>
            <a:ext cx="992187" cy="50029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6"/>
          <p:cNvSpPr txBox="1">
            <a:spLocks noChangeArrowheads="1"/>
          </p:cNvSpPr>
          <p:nvPr/>
        </p:nvSpPr>
        <p:spPr bwMode="auto">
          <a:xfrm>
            <a:off x="6881813" y="3973513"/>
            <a:ext cx="1614487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en-US" sz="9600" dirty="0">
                <a:solidFill>
                  <a:srgbClr val="000090"/>
                </a:solidFill>
                <a:latin typeface="Zapf Dingbats" charset="0"/>
                <a:ea typeface="MS PGothic" charset="0"/>
                <a:cs typeface="MS PGothic" charset="0"/>
                <a:sym typeface="Zapf Dingbats" charset="0"/>
              </a:rPr>
              <a:t>✔</a:t>
            </a:r>
            <a:endParaRPr lang="en-US" sz="9600" dirty="0">
              <a:solidFill>
                <a:srgbClr val="000090"/>
              </a:solidFill>
              <a:latin typeface="Arial"/>
              <a:ea typeface="MS PGothic" charset="0"/>
              <a:cs typeface="MS PGothic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6813"/>
            <a:ext cx="5530850" cy="265112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/>
              <a:t>1.3.2: Creating and Graphing Exponential Equations </a:t>
            </a:r>
            <a:endParaRPr lang="en-US" dirty="0">
              <a:ea typeface="MS PGothic" charset="0"/>
              <a:cs typeface="MS PGothic" charset="0"/>
            </a:endParaRPr>
          </a:p>
        </p:txBody>
      </p:sp>
      <p:sp>
        <p:nvSpPr>
          <p:cNvPr id="61442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eaLnBrk="1" hangingPunct="1"/>
            <a:r>
              <a:rPr lang="en-US" sz="2800" b="1" dirty="0">
                <a:ea typeface="MS PGothic" charset="0"/>
                <a:cs typeface="MS PGothic" charset="0"/>
              </a:rPr>
              <a:t>Guided Practice: </a:t>
            </a:r>
            <a:r>
              <a:rPr lang="en-US" sz="2800" b="1" dirty="0">
                <a:solidFill>
                  <a:srgbClr val="000090"/>
                </a:solidFill>
                <a:ea typeface="MS PGothic" charset="0"/>
                <a:cs typeface="MS PGothic" charset="0"/>
              </a:rPr>
              <a:t>Example 2, </a:t>
            </a:r>
            <a:r>
              <a:rPr lang="en-US" sz="2800" b="1" i="1" dirty="0">
                <a:solidFill>
                  <a:srgbClr val="000090"/>
                </a:solidFill>
                <a:ea typeface="MS PGothic" charset="0"/>
                <a:cs typeface="MS PGothic" charset="0"/>
              </a:rPr>
              <a:t>continued</a:t>
            </a:r>
            <a:endParaRPr lang="en-US" sz="2800" b="1" dirty="0">
              <a:solidFill>
                <a:srgbClr val="000090"/>
              </a:solidFill>
              <a:ea typeface="MS PGothic" charset="0"/>
              <a:cs typeface="MS PGothic" charset="0"/>
            </a:endParaRPr>
          </a:p>
          <a:p>
            <a:pPr eaLnBrk="1" hangingPunct="1"/>
            <a:endParaRPr lang="en-US" dirty="0">
              <a:ea typeface="MS PGothic" charset="0"/>
              <a:cs typeface="MS PGothic" charset="0"/>
            </a:endParaRPr>
          </a:p>
          <a:p>
            <a:pPr eaLnBrk="1" hangingPunct="1"/>
            <a:endParaRPr lang="en-US" dirty="0">
              <a:ea typeface="MS PGothic" charset="0"/>
              <a:cs typeface="MS PGothic" charset="0"/>
            </a:endParaRPr>
          </a:p>
        </p:txBody>
      </p:sp>
      <p:pic>
        <p:nvPicPr>
          <p:cNvPr id="61443" name="Picture 4" descr="play-button-lg.png">
            <a:hlinkClick r:id="rId3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0" y="2095500"/>
            <a:ext cx="2654300" cy="265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845A228-DF44-D743-B286-DDE31249C398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eaLnBrk="1" hangingPunct="1"/>
            <a:r>
              <a:rPr lang="en-US" sz="2800" b="1" dirty="0"/>
              <a:t>Guided </a:t>
            </a:r>
            <a:r>
              <a:rPr lang="en-US" sz="2800" b="1" dirty="0" smtClean="0"/>
              <a:t>Practice</a:t>
            </a:r>
            <a:endParaRPr lang="en-US" sz="2000" b="1" dirty="0">
              <a:solidFill>
                <a:srgbClr val="000090"/>
              </a:solidFill>
            </a:endParaRPr>
          </a:p>
          <a:p>
            <a:pPr eaLnBrk="1" hangingPunct="1"/>
            <a:r>
              <a:rPr lang="en-US" sz="2800" b="1" dirty="0">
                <a:solidFill>
                  <a:srgbClr val="000090"/>
                </a:solidFill>
              </a:rPr>
              <a:t>Example 3</a:t>
            </a:r>
            <a:endParaRPr lang="en-US" sz="2800" baseline="30000" dirty="0">
              <a:solidFill>
                <a:srgbClr val="000090"/>
              </a:solidFill>
            </a:endParaRPr>
          </a:p>
          <a:p>
            <a:pPr eaLnBrk="1" hangingPunct="1"/>
            <a:r>
              <a:rPr lang="en-US" dirty="0"/>
              <a:t>An investment of $500 is compounded monthly at a rate of 3%. What is the equation that models this situation? Graph the equation.</a:t>
            </a:r>
          </a:p>
        </p:txBody>
      </p:sp>
      <p:sp>
        <p:nvSpPr>
          <p:cNvPr id="6246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6813"/>
            <a:ext cx="5530850" cy="265112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/>
              <a:t>1.3.2: Creating and Graphing Exponential Equations </a:t>
            </a:r>
          </a:p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A0A21E8-3436-8D4F-9634-B6C215D705C8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b="1" dirty="0"/>
              <a:t>Guided </a:t>
            </a:r>
            <a:r>
              <a:rPr lang="en-US" sz="2800" b="1" dirty="0" smtClean="0"/>
              <a:t>Practice: </a:t>
            </a:r>
            <a:r>
              <a:rPr lang="en-US" sz="2800" b="1" dirty="0" smtClean="0">
                <a:solidFill>
                  <a:srgbClr val="000090"/>
                </a:solidFill>
              </a:rPr>
              <a:t>Example 3, </a:t>
            </a:r>
            <a:r>
              <a:rPr lang="en-US" sz="2800" b="1" i="1" dirty="0">
                <a:solidFill>
                  <a:srgbClr val="000090"/>
                </a:solidFill>
              </a:rPr>
              <a:t>continued</a:t>
            </a:r>
          </a:p>
          <a:p>
            <a:pPr marL="457200" indent="-457200" eaLnBrk="1" hangingPunct="1">
              <a:buFont typeface="+mj-lt"/>
              <a:buAutoNum type="arabicPeriod"/>
              <a:defRPr/>
            </a:pPr>
            <a:endParaRPr lang="en-US" sz="1100" baseline="30000" dirty="0"/>
          </a:p>
          <a:p>
            <a:pPr marL="514350" indent="-557784" eaLnBrk="1" hangingPunct="1">
              <a:buFont typeface="+mj-lt"/>
              <a:buAutoNum type="arabicPeriod"/>
              <a:defRPr/>
            </a:pPr>
            <a:r>
              <a:rPr lang="en-US" sz="2800" b="1" spc="-40" dirty="0" smtClean="0">
                <a:solidFill>
                  <a:srgbClr val="660066"/>
                </a:solidFill>
              </a:rPr>
              <a:t>Read </a:t>
            </a:r>
            <a:r>
              <a:rPr lang="en-US" sz="2800" b="1" spc="-40" dirty="0">
                <a:solidFill>
                  <a:srgbClr val="660066"/>
                </a:solidFill>
              </a:rPr>
              <a:t>the </a:t>
            </a:r>
            <a:r>
              <a:rPr lang="en-US" sz="2800" b="1" spc="-40" dirty="0" smtClean="0">
                <a:solidFill>
                  <a:srgbClr val="660066"/>
                </a:solidFill>
              </a:rPr>
              <a:t>problem statement and </a:t>
            </a:r>
            <a:r>
              <a:rPr lang="en-US" sz="2800" b="1" spc="-40" dirty="0">
                <a:solidFill>
                  <a:srgbClr val="660066"/>
                </a:solidFill>
              </a:rPr>
              <a:t>then reread the </a:t>
            </a:r>
            <a:r>
              <a:rPr lang="en-US" sz="2800" b="1" spc="-40" dirty="0" smtClean="0">
                <a:solidFill>
                  <a:srgbClr val="660066"/>
                </a:solidFill>
              </a:rPr>
              <a:t>scenario, identifying the </a:t>
            </a:r>
            <a:r>
              <a:rPr lang="en-US" sz="2800" b="1" spc="-40" dirty="0">
                <a:solidFill>
                  <a:srgbClr val="660066"/>
                </a:solidFill>
              </a:rPr>
              <a:t>known quantities.</a:t>
            </a:r>
          </a:p>
          <a:p>
            <a:pPr lvl="2" algn="l" eaLnBrk="1" hangingPunct="1">
              <a:defRPr/>
            </a:pPr>
            <a:r>
              <a:rPr lang="en-US" dirty="0">
                <a:solidFill>
                  <a:schemeClr val="tx1"/>
                </a:solidFill>
                <a:latin typeface="Arial"/>
                <a:cs typeface="Arial"/>
              </a:rPr>
              <a:t>Initial investment = $500</a:t>
            </a:r>
          </a:p>
          <a:p>
            <a:pPr lvl="2" algn="l" eaLnBrk="1" hangingPunct="1">
              <a:defRPr/>
            </a:pPr>
            <a:r>
              <a:rPr lang="en-US" i="1" dirty="0">
                <a:solidFill>
                  <a:schemeClr val="tx1"/>
                </a:solidFill>
                <a:latin typeface="Arial"/>
                <a:cs typeface="Arial"/>
              </a:rPr>
              <a:t>r</a:t>
            </a:r>
            <a:r>
              <a:rPr lang="en-US" dirty="0">
                <a:solidFill>
                  <a:schemeClr val="tx1"/>
                </a:solidFill>
                <a:latin typeface="Arial"/>
                <a:cs typeface="Arial"/>
              </a:rPr>
              <a:t> = 3%</a:t>
            </a:r>
          </a:p>
          <a:p>
            <a:pPr lvl="2" algn="l" eaLnBrk="1" hangingPunct="1">
              <a:defRPr/>
            </a:pPr>
            <a:r>
              <a:rPr lang="en-US" dirty="0">
                <a:solidFill>
                  <a:schemeClr val="tx1"/>
                </a:solidFill>
                <a:latin typeface="Arial"/>
                <a:cs typeface="Arial"/>
              </a:rPr>
              <a:t>Compounded monthly = 12 times a year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63490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6813"/>
            <a:ext cx="5530850" cy="265112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/>
              <a:t>1.3.2: Creating and Graphing Exponential Equations </a:t>
            </a:r>
          </a:p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225A981-3632-2A4C-89A9-607B91FC8285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8004175" cy="499745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b="1" dirty="0" smtClean="0"/>
              <a:t>Guided Practice: </a:t>
            </a:r>
            <a:r>
              <a:rPr lang="en-US" sz="2800" b="1" dirty="0" smtClean="0">
                <a:solidFill>
                  <a:srgbClr val="000090"/>
                </a:solidFill>
              </a:rPr>
              <a:t>Example 3, </a:t>
            </a:r>
            <a:r>
              <a:rPr lang="en-US" sz="2800" b="1" i="1" dirty="0">
                <a:solidFill>
                  <a:srgbClr val="000090"/>
                </a:solidFill>
              </a:rPr>
              <a:t>continued</a:t>
            </a:r>
          </a:p>
          <a:p>
            <a:pPr eaLnBrk="1" hangingPunct="1">
              <a:defRPr/>
            </a:pPr>
            <a:endParaRPr lang="en-US" sz="1100" baseline="30000" dirty="0"/>
          </a:p>
          <a:p>
            <a:pPr marL="514350" indent="-557784" eaLnBrk="1" hangingPunct="1">
              <a:buFont typeface="+mj-lt"/>
              <a:buAutoNum type="arabicPeriod" startAt="2"/>
              <a:defRPr/>
            </a:pPr>
            <a:r>
              <a:rPr lang="en-US" sz="2800" b="1" dirty="0">
                <a:solidFill>
                  <a:srgbClr val="660066"/>
                </a:solidFill>
              </a:rPr>
              <a:t>Substitute the known quantities into the general form of </a:t>
            </a:r>
            <a:r>
              <a:rPr lang="en-US" sz="2800" b="1" dirty="0" smtClean="0">
                <a:solidFill>
                  <a:srgbClr val="660066"/>
                </a:solidFill>
              </a:rPr>
              <a:t>the compound interest formula.</a:t>
            </a:r>
          </a:p>
          <a:p>
            <a:pPr marL="512064" lvl="1" algn="l" eaLnBrk="1" hangingPunct="1">
              <a:lnSpc>
                <a:spcPct val="170000"/>
              </a:lnSpc>
              <a:spcBef>
                <a:spcPts val="0"/>
              </a:spcBef>
              <a:defRPr/>
            </a:pPr>
            <a:r>
              <a:rPr lang="en-US" sz="2400" dirty="0" smtClean="0">
                <a:solidFill>
                  <a:srgbClr val="000000"/>
                </a:solidFill>
                <a:latin typeface="Arial"/>
                <a:cs typeface="Arial"/>
              </a:rPr>
              <a:t>In this formula,                     , </a:t>
            </a:r>
            <a:r>
              <a:rPr lang="en-US" sz="2400" i="1" dirty="0" smtClean="0">
                <a:solidFill>
                  <a:srgbClr val="000000"/>
                </a:solidFill>
                <a:latin typeface="Arial"/>
                <a:cs typeface="Arial"/>
              </a:rPr>
              <a:t>P</a:t>
            </a:r>
            <a:r>
              <a:rPr lang="en-US" sz="240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is the initial value, </a:t>
            </a:r>
            <a:r>
              <a:rPr lang="en-US" sz="2400" i="1" dirty="0">
                <a:solidFill>
                  <a:srgbClr val="000000"/>
                </a:solidFill>
                <a:latin typeface="Arial"/>
                <a:cs typeface="Arial"/>
              </a:rPr>
              <a:t>r</a:t>
            </a: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 is </a:t>
            </a:r>
            <a:r>
              <a:rPr lang="en-US" sz="2400" dirty="0" smtClean="0">
                <a:solidFill>
                  <a:srgbClr val="000000"/>
                </a:solidFill>
                <a:latin typeface="Arial"/>
                <a:cs typeface="Arial"/>
              </a:rPr>
              <a:t>the interest </a:t>
            </a: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rate, </a:t>
            </a:r>
            <a:r>
              <a:rPr lang="en-US" sz="2400" i="1" dirty="0">
                <a:solidFill>
                  <a:srgbClr val="000000"/>
                </a:solidFill>
                <a:latin typeface="Arial"/>
                <a:cs typeface="Arial"/>
              </a:rPr>
              <a:t>n</a:t>
            </a: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 is the number of times </a:t>
            </a:r>
            <a:r>
              <a:rPr lang="en-US" sz="2400" dirty="0" smtClean="0">
                <a:solidFill>
                  <a:srgbClr val="000000"/>
                </a:solidFill>
                <a:latin typeface="Arial"/>
                <a:cs typeface="Arial"/>
              </a:rPr>
              <a:t>the investment </a:t>
            </a: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is compounded </a:t>
            </a:r>
            <a:r>
              <a:rPr lang="en-US" sz="2400" dirty="0" smtClean="0">
                <a:solidFill>
                  <a:srgbClr val="000000"/>
                </a:solidFill>
                <a:latin typeface="Arial"/>
                <a:cs typeface="Arial"/>
              </a:rPr>
              <a:t>in a </a:t>
            </a: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year, and </a:t>
            </a:r>
            <a:r>
              <a:rPr lang="en-US" sz="2400" i="1" dirty="0">
                <a:solidFill>
                  <a:srgbClr val="000000"/>
                </a:solidFill>
                <a:latin typeface="Arial"/>
                <a:cs typeface="Arial"/>
              </a:rPr>
              <a:t>t</a:t>
            </a: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 is the number of years the investment is left in the </a:t>
            </a:r>
            <a:r>
              <a:rPr lang="en-US" sz="2400" dirty="0" smtClean="0">
                <a:solidFill>
                  <a:srgbClr val="000000"/>
                </a:solidFill>
                <a:latin typeface="Arial"/>
                <a:cs typeface="Arial"/>
              </a:rPr>
              <a:t>account to </a:t>
            </a: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grow</a:t>
            </a:r>
            <a:r>
              <a:rPr lang="en-US" sz="2400" dirty="0" smtClean="0">
                <a:solidFill>
                  <a:srgbClr val="000000"/>
                </a:solidFill>
                <a:latin typeface="Arial"/>
                <a:cs typeface="Arial"/>
              </a:rPr>
              <a:t>.</a:t>
            </a:r>
            <a:endParaRPr lang="en-US" sz="24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64514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6813"/>
            <a:ext cx="5530850" cy="265112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/>
              <a:t>1.3.2: Creating and Graphing Exponential Equations </a:t>
            </a:r>
          </a:p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A57329D-7910-4D40-949F-E2B53DD51F69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  <p:graphicFrame>
        <p:nvGraphicFramePr>
          <p:cNvPr id="6451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05133639"/>
              </p:ext>
            </p:extLst>
          </p:nvPr>
        </p:nvGraphicFramePr>
        <p:xfrm>
          <a:off x="3317430" y="2488674"/>
          <a:ext cx="1752600" cy="1028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543" name="Equation" r:id="rId3" imgW="1752600" imgH="1028700" progId="Equation.DSMT4">
                  <p:embed/>
                </p:oleObj>
              </mc:Choice>
              <mc:Fallback>
                <p:oleObj name="Equation" r:id="rId3" imgW="1752600" imgH="1028700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17430" y="2488674"/>
                        <a:ext cx="1752600" cy="1028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8004175" cy="4997450"/>
          </a:xfrm>
        </p:spPr>
        <p:txBody>
          <a:bodyPr/>
          <a:lstStyle/>
          <a:p>
            <a:pPr eaLnBrk="1" hangingPunct="1"/>
            <a:r>
              <a:rPr lang="en-US" sz="2800" b="1" dirty="0"/>
              <a:t>Guided Practice: </a:t>
            </a:r>
            <a:r>
              <a:rPr lang="en-US" sz="2800" b="1" dirty="0">
                <a:solidFill>
                  <a:srgbClr val="000090"/>
                </a:solidFill>
              </a:rPr>
              <a:t>Example 3, </a:t>
            </a:r>
            <a:r>
              <a:rPr lang="en-US" sz="2800" b="1" i="1" dirty="0">
                <a:solidFill>
                  <a:srgbClr val="000090"/>
                </a:solidFill>
              </a:rPr>
              <a:t>continued</a:t>
            </a:r>
          </a:p>
          <a:p>
            <a:pPr marL="0" lvl="2" algn="l" eaLnBrk="1" hangingPunct="1"/>
            <a:endParaRPr lang="en-US" sz="1100" i="1" baseline="30000" dirty="0">
              <a:solidFill>
                <a:schemeClr val="tx1"/>
              </a:solidFill>
              <a:latin typeface="Arial"/>
              <a:cs typeface="Arial"/>
            </a:endParaRPr>
          </a:p>
          <a:p>
            <a:pPr marL="457200" lvl="3" algn="l" eaLnBrk="1" hangingPunct="1"/>
            <a:r>
              <a:rPr lang="en-US" sz="2400" i="1" dirty="0">
                <a:solidFill>
                  <a:schemeClr val="tx1"/>
                </a:solidFill>
                <a:latin typeface="Arial"/>
                <a:cs typeface="Arial"/>
              </a:rPr>
              <a:t>P </a:t>
            </a:r>
            <a:r>
              <a:rPr lang="en-US" sz="2400" dirty="0">
                <a:solidFill>
                  <a:schemeClr val="tx1"/>
                </a:solidFill>
                <a:latin typeface="Arial"/>
                <a:cs typeface="Arial"/>
              </a:rPr>
              <a:t>= 500</a:t>
            </a:r>
          </a:p>
          <a:p>
            <a:pPr marL="457200" lvl="3" algn="l" eaLnBrk="1" hangingPunct="1"/>
            <a:r>
              <a:rPr lang="en-US" sz="2400" i="1" dirty="0">
                <a:solidFill>
                  <a:schemeClr val="tx1"/>
                </a:solidFill>
                <a:latin typeface="Arial"/>
                <a:cs typeface="Arial"/>
              </a:rPr>
              <a:t>r</a:t>
            </a:r>
            <a:r>
              <a:rPr lang="en-US" sz="2400" dirty="0">
                <a:solidFill>
                  <a:schemeClr val="tx1"/>
                </a:solidFill>
                <a:latin typeface="Arial"/>
                <a:cs typeface="Arial"/>
              </a:rPr>
              <a:t> = 3% = 0.03</a:t>
            </a:r>
          </a:p>
          <a:p>
            <a:pPr marL="457200" lvl="3" algn="l" eaLnBrk="1" hangingPunct="1"/>
            <a:r>
              <a:rPr lang="en-US" sz="2400" i="1" dirty="0">
                <a:solidFill>
                  <a:schemeClr val="tx1"/>
                </a:solidFill>
                <a:latin typeface="Arial"/>
                <a:cs typeface="Arial"/>
              </a:rPr>
              <a:t>n</a:t>
            </a:r>
            <a:r>
              <a:rPr lang="en-US" sz="2400" dirty="0">
                <a:solidFill>
                  <a:schemeClr val="tx1"/>
                </a:solidFill>
                <a:latin typeface="Arial"/>
                <a:cs typeface="Arial"/>
              </a:rPr>
              <a:t> = 12</a:t>
            </a:r>
            <a:endParaRPr lang="en-US" sz="2400" i="1" baseline="30000" dirty="0">
              <a:solidFill>
                <a:schemeClr val="tx1"/>
              </a:solidFill>
              <a:latin typeface="Arial"/>
              <a:cs typeface="Arial"/>
            </a:endParaRPr>
          </a:p>
          <a:p>
            <a:pPr eaLnBrk="1" hangingPunct="1"/>
            <a:endParaRPr lang="en-US" dirty="0"/>
          </a:p>
        </p:txBody>
      </p:sp>
      <p:sp>
        <p:nvSpPr>
          <p:cNvPr id="65538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6813"/>
            <a:ext cx="5530850" cy="265112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/>
              <a:t>1.3.2: Creating and Graphing Exponential Equations </a:t>
            </a:r>
          </a:p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D06DAEE-C734-1349-BC06-BFC6A7AD7962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  <p:graphicFrame>
        <p:nvGraphicFramePr>
          <p:cNvPr id="65540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32307797"/>
              </p:ext>
            </p:extLst>
          </p:nvPr>
        </p:nvGraphicFramePr>
        <p:xfrm>
          <a:off x="1108075" y="2908300"/>
          <a:ext cx="1752600" cy="1028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584" name="Equation" r:id="rId3" imgW="1752600" imgH="1028700" progId="Equation.DSMT4">
                  <p:embed/>
                </p:oleObj>
              </mc:Choice>
              <mc:Fallback>
                <p:oleObj name="Equation" r:id="rId3" imgW="1752600" imgH="1028700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08075" y="2908300"/>
                        <a:ext cx="1752600" cy="1028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5541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492876"/>
              </p:ext>
            </p:extLst>
          </p:nvPr>
        </p:nvGraphicFramePr>
        <p:xfrm>
          <a:off x="1076325" y="3852863"/>
          <a:ext cx="2527300" cy="151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585" name="Equation" r:id="rId5" imgW="2527300" imgH="1511300" progId="Equation.DSMT4">
                  <p:embed/>
                </p:oleObj>
              </mc:Choice>
              <mc:Fallback>
                <p:oleObj name="Equation" r:id="rId5" imgW="2527300" imgH="15113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6325" y="3852863"/>
                        <a:ext cx="2527300" cy="1511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8004175" cy="499745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b="1" dirty="0" smtClean="0"/>
              <a:t>Guided Practice: </a:t>
            </a:r>
            <a:r>
              <a:rPr lang="en-US" sz="2800" b="1" dirty="0" smtClean="0">
                <a:solidFill>
                  <a:srgbClr val="000090"/>
                </a:solidFill>
              </a:rPr>
              <a:t>Example 3, </a:t>
            </a:r>
            <a:r>
              <a:rPr lang="en-US" sz="2800" b="1" i="1" dirty="0" smtClean="0">
                <a:solidFill>
                  <a:srgbClr val="000090"/>
                </a:solidFill>
              </a:rPr>
              <a:t>continued</a:t>
            </a:r>
          </a:p>
          <a:p>
            <a:pPr eaLnBrk="1" hangingPunct="1">
              <a:defRPr/>
            </a:pPr>
            <a:endParaRPr lang="en-US" sz="1100" b="1" i="1" baseline="30000" dirty="0">
              <a:solidFill>
                <a:srgbClr val="000090"/>
              </a:solidFill>
            </a:endParaRPr>
          </a:p>
          <a:p>
            <a:pPr marL="457200" lvl="3" algn="l" eaLnBrk="1" hangingPunct="1">
              <a:lnSpc>
                <a:spcPts val="4500"/>
              </a:lnSpc>
              <a:defRPr/>
            </a:pPr>
            <a:r>
              <a:rPr lang="en-US" sz="2400" dirty="0" smtClean="0">
                <a:solidFill>
                  <a:schemeClr val="tx1"/>
                </a:solidFill>
                <a:latin typeface="Arial"/>
                <a:cs typeface="Arial"/>
              </a:rPr>
              <a:t>Notice </a:t>
            </a:r>
            <a:r>
              <a:rPr lang="en-US" sz="2400" dirty="0">
                <a:solidFill>
                  <a:schemeClr val="tx1"/>
                </a:solidFill>
                <a:latin typeface="Arial"/>
                <a:cs typeface="Arial"/>
              </a:rPr>
              <a:t>that, after simplifying, this form is similar to </a:t>
            </a:r>
            <a:endParaRPr lang="en-US" sz="2400" dirty="0" smtClean="0">
              <a:solidFill>
                <a:schemeClr val="tx1"/>
              </a:solidFill>
              <a:latin typeface="Arial"/>
              <a:cs typeface="Arial"/>
            </a:endParaRPr>
          </a:p>
          <a:p>
            <a:pPr marL="457200" lvl="3" algn="l" eaLnBrk="1" hangingPunct="1">
              <a:lnSpc>
                <a:spcPts val="4500"/>
              </a:lnSpc>
              <a:defRPr/>
            </a:pPr>
            <a:r>
              <a:rPr lang="en-US" sz="2400" i="1" dirty="0" smtClean="0">
                <a:solidFill>
                  <a:schemeClr val="tx1"/>
                </a:solidFill>
                <a:latin typeface="Arial"/>
                <a:cs typeface="Arial"/>
              </a:rPr>
              <a:t>y</a:t>
            </a:r>
            <a:r>
              <a:rPr lang="en-US" sz="2400" dirty="0" smtClean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en-US" sz="2400" dirty="0">
                <a:solidFill>
                  <a:schemeClr val="tx1"/>
                </a:solidFill>
                <a:latin typeface="Arial"/>
                <a:cs typeface="Arial"/>
              </a:rPr>
              <a:t>= </a:t>
            </a:r>
            <a:r>
              <a:rPr lang="en-US" sz="2400" i="1" dirty="0" err="1" smtClean="0">
                <a:solidFill>
                  <a:schemeClr val="tx1"/>
                </a:solidFill>
                <a:latin typeface="Arial"/>
                <a:cs typeface="Arial"/>
              </a:rPr>
              <a:t>ab</a:t>
            </a:r>
            <a:r>
              <a:rPr lang="en-US" sz="2400" i="1" baseline="30000" dirty="0" err="1" smtClean="0">
                <a:solidFill>
                  <a:schemeClr val="tx1"/>
                </a:solidFill>
                <a:latin typeface="Arial"/>
                <a:cs typeface="Arial"/>
              </a:rPr>
              <a:t>x</a:t>
            </a:r>
            <a:r>
              <a:rPr lang="en-US" sz="2400" dirty="0">
                <a:solidFill>
                  <a:schemeClr val="tx1"/>
                </a:solidFill>
                <a:latin typeface="Arial"/>
                <a:cs typeface="Arial"/>
              </a:rPr>
              <a:t>. To </a:t>
            </a:r>
            <a:r>
              <a:rPr lang="en-US" sz="2400" dirty="0" smtClean="0">
                <a:solidFill>
                  <a:schemeClr val="tx1"/>
                </a:solidFill>
                <a:latin typeface="Arial"/>
                <a:cs typeface="Arial"/>
              </a:rPr>
              <a:t>graph on </a:t>
            </a:r>
            <a:r>
              <a:rPr lang="en-US" sz="2400" dirty="0">
                <a:solidFill>
                  <a:schemeClr val="tx1"/>
                </a:solidFill>
                <a:latin typeface="Arial"/>
                <a:cs typeface="Arial"/>
              </a:rPr>
              <a:t>the </a:t>
            </a:r>
            <a:r>
              <a:rPr lang="en-US" sz="2400" i="1" dirty="0">
                <a:solidFill>
                  <a:schemeClr val="tx1"/>
                </a:solidFill>
                <a:latin typeface="Arial"/>
                <a:cs typeface="Arial"/>
              </a:rPr>
              <a:t>x</a:t>
            </a:r>
            <a:r>
              <a:rPr lang="en-US" sz="2400" dirty="0">
                <a:solidFill>
                  <a:schemeClr val="tx1"/>
                </a:solidFill>
                <a:latin typeface="Arial"/>
                <a:cs typeface="Arial"/>
              </a:rPr>
              <a:t>- and </a:t>
            </a:r>
            <a:r>
              <a:rPr lang="en-US" sz="2400" i="1" dirty="0">
                <a:solidFill>
                  <a:schemeClr val="tx1"/>
                </a:solidFill>
                <a:latin typeface="Arial"/>
                <a:cs typeface="Arial"/>
              </a:rPr>
              <a:t>y</a:t>
            </a:r>
            <a:r>
              <a:rPr lang="en-US" sz="2400" dirty="0">
                <a:solidFill>
                  <a:schemeClr val="tx1"/>
                </a:solidFill>
                <a:latin typeface="Arial"/>
                <a:cs typeface="Arial"/>
              </a:rPr>
              <a:t>-axes, put the compounded interest formula into </a:t>
            </a:r>
            <a:r>
              <a:rPr lang="en-US" sz="2400" dirty="0" smtClean="0">
                <a:solidFill>
                  <a:schemeClr val="tx1"/>
                </a:solidFill>
                <a:latin typeface="Arial"/>
                <a:cs typeface="Arial"/>
              </a:rPr>
              <a:t>this form</a:t>
            </a:r>
            <a:r>
              <a:rPr lang="en-US" sz="2400" dirty="0">
                <a:solidFill>
                  <a:schemeClr val="tx1"/>
                </a:solidFill>
                <a:latin typeface="Arial"/>
                <a:cs typeface="Arial"/>
              </a:rPr>
              <a:t>, </a:t>
            </a:r>
            <a:r>
              <a:rPr lang="en-US" sz="2400" dirty="0" smtClean="0">
                <a:solidFill>
                  <a:schemeClr val="tx1"/>
                </a:solidFill>
                <a:latin typeface="Arial"/>
                <a:cs typeface="Arial"/>
              </a:rPr>
              <a:t>in which </a:t>
            </a:r>
          </a:p>
          <a:p>
            <a:pPr marL="457200" lvl="3" algn="l" eaLnBrk="1" hangingPunct="1">
              <a:lnSpc>
                <a:spcPts val="4500"/>
              </a:lnSpc>
              <a:defRPr/>
            </a:pPr>
            <a:r>
              <a:rPr lang="en-US" sz="2400" i="1" dirty="0" smtClean="0">
                <a:solidFill>
                  <a:schemeClr val="tx1"/>
                </a:solidFill>
                <a:latin typeface="Arial"/>
                <a:cs typeface="Arial"/>
              </a:rPr>
              <a:t>A </a:t>
            </a:r>
            <a:r>
              <a:rPr lang="en-US" sz="2400" dirty="0" smtClean="0">
                <a:solidFill>
                  <a:schemeClr val="tx1"/>
                </a:solidFill>
                <a:latin typeface="Arial"/>
                <a:cs typeface="Arial"/>
              </a:rPr>
              <a:t>= </a:t>
            </a:r>
            <a:r>
              <a:rPr lang="en-US" sz="2400" i="1" dirty="0">
                <a:solidFill>
                  <a:schemeClr val="tx1"/>
                </a:solidFill>
                <a:latin typeface="Arial"/>
                <a:cs typeface="Arial"/>
              </a:rPr>
              <a:t>y</a:t>
            </a:r>
            <a:r>
              <a:rPr lang="en-US" sz="2400" dirty="0">
                <a:solidFill>
                  <a:schemeClr val="tx1"/>
                </a:solidFill>
                <a:latin typeface="Arial"/>
                <a:cs typeface="Arial"/>
              </a:rPr>
              <a:t>, </a:t>
            </a:r>
            <a:r>
              <a:rPr lang="en-US" sz="2400" i="1" dirty="0">
                <a:solidFill>
                  <a:schemeClr val="tx1"/>
                </a:solidFill>
                <a:latin typeface="Arial"/>
                <a:cs typeface="Arial"/>
              </a:rPr>
              <a:t>P</a:t>
            </a:r>
            <a:r>
              <a:rPr lang="en-US" sz="2400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en-US" sz="2400" dirty="0" smtClean="0">
                <a:solidFill>
                  <a:schemeClr val="tx1"/>
                </a:solidFill>
                <a:latin typeface="Arial"/>
                <a:cs typeface="Arial"/>
              </a:rPr>
              <a:t>= </a:t>
            </a:r>
            <a:r>
              <a:rPr lang="en-US" sz="2400" i="1" dirty="0" smtClean="0">
                <a:solidFill>
                  <a:schemeClr val="tx1"/>
                </a:solidFill>
                <a:latin typeface="Arial"/>
                <a:cs typeface="Arial"/>
              </a:rPr>
              <a:t>a</a:t>
            </a:r>
            <a:r>
              <a:rPr lang="en-US" sz="2400" dirty="0" smtClean="0">
                <a:solidFill>
                  <a:schemeClr val="tx1"/>
                </a:solidFill>
                <a:latin typeface="Arial"/>
                <a:cs typeface="Arial"/>
              </a:rPr>
              <a:t>,                , and </a:t>
            </a:r>
            <a:r>
              <a:rPr lang="en-US" sz="2400" i="1" dirty="0">
                <a:solidFill>
                  <a:schemeClr val="tx1"/>
                </a:solidFill>
                <a:latin typeface="Arial"/>
                <a:cs typeface="Arial"/>
              </a:rPr>
              <a:t>t</a:t>
            </a:r>
            <a:r>
              <a:rPr lang="en-US" sz="2400" dirty="0">
                <a:solidFill>
                  <a:schemeClr val="tx1"/>
                </a:solidFill>
                <a:latin typeface="Arial"/>
                <a:cs typeface="Arial"/>
              </a:rPr>
              <a:t> = </a:t>
            </a:r>
            <a:r>
              <a:rPr lang="en-US" sz="2400" i="1" dirty="0" smtClean="0">
                <a:solidFill>
                  <a:schemeClr val="tx1"/>
                </a:solidFill>
                <a:latin typeface="Arial"/>
                <a:cs typeface="Arial"/>
              </a:rPr>
              <a:t>x</a:t>
            </a:r>
            <a:r>
              <a:rPr lang="en-US" sz="2400" dirty="0" smtClean="0">
                <a:solidFill>
                  <a:schemeClr val="tx1"/>
                </a:solidFill>
                <a:latin typeface="Arial"/>
                <a:cs typeface="Arial"/>
              </a:rPr>
              <a:t>.</a:t>
            </a:r>
          </a:p>
          <a:p>
            <a:pPr marL="457200" lvl="3" algn="l" eaLnBrk="1" hangingPunct="1">
              <a:lnSpc>
                <a:spcPts val="4500"/>
              </a:lnSpc>
              <a:defRPr/>
            </a:pPr>
            <a:endParaRPr lang="en-US" sz="2400" dirty="0" smtClean="0">
              <a:solidFill>
                <a:schemeClr val="tx1"/>
              </a:solidFill>
              <a:latin typeface="Arial"/>
              <a:cs typeface="Arial"/>
            </a:endParaRPr>
          </a:p>
          <a:p>
            <a:pPr marL="457200" lvl="3" algn="l" eaLnBrk="1" hangingPunct="1">
              <a:defRPr/>
            </a:pPr>
            <a:r>
              <a:rPr lang="en-US" sz="2400" i="1" dirty="0" smtClean="0">
                <a:solidFill>
                  <a:schemeClr val="tx1"/>
                </a:solidFill>
                <a:latin typeface="Arial"/>
                <a:cs typeface="Arial"/>
              </a:rPr>
              <a:t>A</a:t>
            </a:r>
            <a:r>
              <a:rPr lang="en-US" sz="2400" dirty="0" smtClean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en-US" sz="2400" dirty="0">
                <a:solidFill>
                  <a:schemeClr val="tx1"/>
                </a:solidFill>
                <a:latin typeface="Arial"/>
                <a:cs typeface="Arial"/>
              </a:rPr>
              <a:t>= 500(1.0025)</a:t>
            </a:r>
            <a:r>
              <a:rPr lang="en-US" sz="2400" baseline="30000" dirty="0">
                <a:solidFill>
                  <a:schemeClr val="tx1"/>
                </a:solidFill>
                <a:latin typeface="Arial"/>
                <a:cs typeface="Arial"/>
              </a:rPr>
              <a:t>12</a:t>
            </a:r>
            <a:r>
              <a:rPr lang="en-US" sz="2400" i="1" baseline="30000" dirty="0">
                <a:solidFill>
                  <a:schemeClr val="tx1"/>
                </a:solidFill>
                <a:latin typeface="Arial"/>
                <a:cs typeface="Arial"/>
              </a:rPr>
              <a:t>t</a:t>
            </a:r>
            <a:r>
              <a:rPr lang="en-US" sz="2400" dirty="0">
                <a:solidFill>
                  <a:schemeClr val="tx1"/>
                </a:solidFill>
                <a:latin typeface="Arial"/>
                <a:cs typeface="Arial"/>
              </a:rPr>
              <a:t> becomes </a:t>
            </a:r>
            <a:r>
              <a:rPr lang="en-US" sz="2400" i="1" dirty="0">
                <a:solidFill>
                  <a:schemeClr val="tx1"/>
                </a:solidFill>
                <a:latin typeface="Arial"/>
                <a:cs typeface="Arial"/>
              </a:rPr>
              <a:t>y</a:t>
            </a:r>
            <a:r>
              <a:rPr lang="en-US" sz="2400" dirty="0">
                <a:solidFill>
                  <a:schemeClr val="tx1"/>
                </a:solidFill>
                <a:latin typeface="Arial"/>
                <a:cs typeface="Arial"/>
              </a:rPr>
              <a:t> = 500(1.0025)</a:t>
            </a:r>
            <a:r>
              <a:rPr lang="en-US" sz="2400" baseline="30000" dirty="0">
                <a:solidFill>
                  <a:schemeClr val="tx1"/>
                </a:solidFill>
                <a:latin typeface="Arial"/>
                <a:cs typeface="Arial"/>
              </a:rPr>
              <a:t>12</a:t>
            </a:r>
            <a:r>
              <a:rPr lang="en-US" sz="2400" i="1" baseline="30000" dirty="0">
                <a:solidFill>
                  <a:schemeClr val="tx1"/>
                </a:solidFill>
                <a:latin typeface="Arial"/>
                <a:cs typeface="Arial"/>
              </a:rPr>
              <a:t>x</a:t>
            </a:r>
            <a:r>
              <a:rPr lang="en-US" sz="2400" dirty="0">
                <a:solidFill>
                  <a:schemeClr val="tx1"/>
                </a:solidFill>
                <a:latin typeface="Arial"/>
                <a:cs typeface="Arial"/>
              </a:rPr>
              <a:t>.</a:t>
            </a:r>
            <a:endParaRPr lang="en-US" sz="2400" baseline="30000" dirty="0">
              <a:latin typeface="Arial"/>
              <a:cs typeface="Arial"/>
            </a:endParaRPr>
          </a:p>
        </p:txBody>
      </p:sp>
      <p:sp>
        <p:nvSpPr>
          <p:cNvPr id="66562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6813"/>
            <a:ext cx="5530850" cy="265112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/>
              <a:t>1.3.2: Creating and Graphing Exponential Equations </a:t>
            </a:r>
          </a:p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01D70A9-DE1D-044B-9ACA-F623E79C1EC5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  <p:graphicFrame>
        <p:nvGraphicFramePr>
          <p:cNvPr id="6656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6050081"/>
              </p:ext>
            </p:extLst>
          </p:nvPr>
        </p:nvGraphicFramePr>
        <p:xfrm>
          <a:off x="2913347" y="3079844"/>
          <a:ext cx="1295400" cy="93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591" name="Equation" r:id="rId3" imgW="1295400" imgH="939800" progId="Equation.DSMT4">
                  <p:embed/>
                </p:oleObj>
              </mc:Choice>
              <mc:Fallback>
                <p:oleObj name="Equation" r:id="rId3" imgW="1295400" imgH="9398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3347" y="3079844"/>
                        <a:ext cx="1295400" cy="939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  <a:ln>
            <a:noFill/>
          </a:ln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2800" b="1" dirty="0">
                <a:ea typeface="+mn-ea"/>
              </a:rPr>
              <a:t>Key </a:t>
            </a:r>
            <a:r>
              <a:rPr lang="en-US" sz="2800" b="1" dirty="0" smtClean="0">
                <a:ea typeface="+mn-ea"/>
              </a:rPr>
              <a:t>Concepts, </a:t>
            </a:r>
            <a:r>
              <a:rPr lang="en-US" sz="2800" b="1" i="1" dirty="0" smtClean="0">
                <a:ea typeface="+mn-ea"/>
              </a:rPr>
              <a:t>continued</a:t>
            </a:r>
            <a:endParaRPr lang="en-US" sz="2000" b="1" i="1" dirty="0" smtClean="0">
              <a:ea typeface="+mn-ea"/>
            </a:endParaRPr>
          </a:p>
          <a:p>
            <a:pPr marL="342900" indent="-342900" eaLnBrk="1" hangingPunct="1">
              <a:buFont typeface="Arial"/>
              <a:buChar char="•"/>
              <a:defRPr/>
            </a:pPr>
            <a:r>
              <a:rPr lang="en-US" dirty="0" smtClean="0"/>
              <a:t>If </a:t>
            </a:r>
            <a:r>
              <a:rPr lang="en-US" dirty="0"/>
              <a:t>the base is greater than 1 (</a:t>
            </a:r>
            <a:r>
              <a:rPr lang="en-US" i="1" dirty="0"/>
              <a:t>b</a:t>
            </a:r>
            <a:r>
              <a:rPr lang="en-US" dirty="0"/>
              <a:t> &gt; 1), then the exponential equation represents </a:t>
            </a:r>
            <a:r>
              <a:rPr lang="en-US" dirty="0" smtClean="0"/>
              <a:t>exponential growth.</a:t>
            </a:r>
            <a:br>
              <a:rPr lang="en-US" dirty="0" smtClean="0"/>
            </a:br>
            <a:endParaRPr lang="en-US" dirty="0"/>
          </a:p>
          <a:p>
            <a:pPr marL="342900" indent="-342900" eaLnBrk="1" hangingPunct="1">
              <a:buFont typeface="Arial"/>
              <a:buChar char="•"/>
              <a:defRPr/>
            </a:pPr>
            <a:r>
              <a:rPr lang="en-US" dirty="0" smtClean="0"/>
              <a:t>If </a:t>
            </a:r>
            <a:r>
              <a:rPr lang="en-US" dirty="0"/>
              <a:t>the base is between 0 and 1 (0 &lt; </a:t>
            </a:r>
            <a:r>
              <a:rPr lang="en-US" i="1" dirty="0"/>
              <a:t>b</a:t>
            </a:r>
            <a:r>
              <a:rPr lang="en-US" dirty="0"/>
              <a:t> &lt; 1), then the exponential equation </a:t>
            </a:r>
            <a:r>
              <a:rPr lang="en-US" dirty="0" smtClean="0"/>
              <a:t>represents exponential </a:t>
            </a:r>
            <a:r>
              <a:rPr lang="en-US" dirty="0"/>
              <a:t>decay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sz="3000" b="1" dirty="0">
              <a:ea typeface="+mn-ea"/>
            </a:endParaRPr>
          </a:p>
        </p:txBody>
      </p:sp>
      <p:sp>
        <p:nvSpPr>
          <p:cNvPr id="29698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6813"/>
            <a:ext cx="5530850" cy="265112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/>
              <a:t>1.3.2: Creating and Graphing Exponential Equations </a:t>
            </a:r>
          </a:p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CDDF70D-3ED1-ED45-AC64-7254E1CB8310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6813"/>
            <a:ext cx="5530850" cy="265112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/>
              <a:t>1.3.2: Creating and Graphing Exponential Equations </a:t>
            </a:r>
          </a:p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25601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b="1" dirty="0" smtClean="0"/>
              <a:t>Guided Practice: </a:t>
            </a:r>
            <a:r>
              <a:rPr lang="en-US" sz="2800" b="1" dirty="0" smtClean="0">
                <a:solidFill>
                  <a:srgbClr val="000090"/>
                </a:solidFill>
              </a:rPr>
              <a:t>Example 3, </a:t>
            </a:r>
            <a:r>
              <a:rPr lang="en-US" sz="2800" b="1" i="1" dirty="0">
                <a:solidFill>
                  <a:srgbClr val="000090"/>
                </a:solidFill>
              </a:rPr>
              <a:t>continued</a:t>
            </a:r>
          </a:p>
          <a:p>
            <a:pPr eaLnBrk="1" hangingPunct="1">
              <a:defRPr/>
            </a:pPr>
            <a:endParaRPr lang="en-US" sz="1100" baseline="30000" dirty="0"/>
          </a:p>
          <a:p>
            <a:pPr marL="514350" indent="-514350" eaLnBrk="1" hangingPunct="1">
              <a:buFont typeface="+mj-lt"/>
              <a:buAutoNum type="arabicPeriod" startAt="3"/>
              <a:defRPr/>
            </a:pPr>
            <a:r>
              <a:rPr lang="en-US" sz="2800" b="1" spc="-150" dirty="0" smtClean="0">
                <a:solidFill>
                  <a:srgbClr val="660066"/>
                </a:solidFill>
              </a:rPr>
              <a:t>Graph the equation using a graphing calculator.</a:t>
            </a:r>
            <a:endParaRPr lang="en-US" sz="2800" b="1" spc="-150" dirty="0">
              <a:solidFill>
                <a:srgbClr val="660066"/>
              </a:solidFill>
            </a:endParaRPr>
          </a:p>
          <a:p>
            <a:pPr lvl="1" algn="l" eaLnBrk="1" hangingPunct="1">
              <a:defRPr/>
            </a:pPr>
            <a:endParaRPr lang="en-US" sz="24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4317715-8AE1-BC4F-ABB9-A1227EAD9250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  <p:sp>
        <p:nvSpPr>
          <p:cNvPr id="7" name="TextBox 1"/>
          <p:cNvSpPr txBox="1">
            <a:spLocks noChangeArrowheads="1"/>
          </p:cNvSpPr>
          <p:nvPr/>
        </p:nvSpPr>
        <p:spPr bwMode="auto">
          <a:xfrm>
            <a:off x="1149350" y="1730375"/>
            <a:ext cx="7485063" cy="4482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1371600" indent="-9779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20000"/>
              </a:spcBef>
              <a:defRPr/>
            </a:pPr>
            <a:r>
              <a:rPr lang="en-US" b="1" dirty="0">
                <a:solidFill>
                  <a:srgbClr val="000000"/>
                </a:solidFill>
                <a:latin typeface="Arial"/>
                <a:cs typeface="Arial"/>
              </a:rPr>
              <a:t>On a TI-83/84:</a:t>
            </a:r>
          </a:p>
          <a:p>
            <a:pPr lvl="1" indent="-1069848" eaLnBrk="1" hangingPunct="1">
              <a:spcBef>
                <a:spcPct val="20000"/>
              </a:spcBef>
              <a:defRPr/>
            </a:pPr>
            <a:r>
              <a:rPr lang="en-US" sz="2350" b="1" dirty="0">
                <a:solidFill>
                  <a:srgbClr val="000000"/>
                </a:solidFill>
                <a:latin typeface="Arial"/>
                <a:cs typeface="Arial"/>
              </a:rPr>
              <a:t>Step 1: </a:t>
            </a:r>
            <a:r>
              <a:rPr lang="en-US" sz="2350" dirty="0">
                <a:solidFill>
                  <a:srgbClr val="000000"/>
                </a:solidFill>
                <a:latin typeface="Arial"/>
                <a:cs typeface="Arial"/>
              </a:rPr>
              <a:t>Press [Y=].</a:t>
            </a:r>
          </a:p>
          <a:p>
            <a:pPr lvl="1" indent="-1069848" eaLnBrk="1" hangingPunct="1">
              <a:spcBef>
                <a:spcPct val="20000"/>
              </a:spcBef>
              <a:defRPr/>
            </a:pPr>
            <a:r>
              <a:rPr lang="en-US" sz="2350" b="1" dirty="0">
                <a:solidFill>
                  <a:srgbClr val="000000"/>
                </a:solidFill>
                <a:latin typeface="Arial"/>
                <a:cs typeface="Arial"/>
              </a:rPr>
              <a:t>Step 2: </a:t>
            </a:r>
            <a:r>
              <a:rPr lang="en-US" sz="2350" dirty="0">
                <a:latin typeface="Arial"/>
                <a:cs typeface="Arial"/>
              </a:rPr>
              <a:t>Type in the equation as follows: </a:t>
            </a:r>
            <a:endParaRPr lang="en-US" sz="2350" dirty="0" smtClean="0">
              <a:latin typeface="Arial"/>
              <a:cs typeface="Arial"/>
            </a:endParaRPr>
          </a:p>
          <a:p>
            <a:pPr lvl="1" indent="-1069848" eaLnBrk="1" hangingPunct="1">
              <a:spcBef>
                <a:spcPct val="20000"/>
              </a:spcBef>
              <a:defRPr/>
            </a:pPr>
            <a:r>
              <a:rPr lang="en-US" sz="2350" dirty="0">
                <a:latin typeface="Arial"/>
                <a:cs typeface="Arial"/>
              </a:rPr>
              <a:t>	</a:t>
            </a:r>
            <a:r>
              <a:rPr lang="en-US" sz="2350" dirty="0" smtClean="0">
                <a:latin typeface="Arial"/>
                <a:cs typeface="Arial"/>
              </a:rPr>
              <a:t>[</a:t>
            </a:r>
            <a:r>
              <a:rPr lang="en-US" sz="2350" dirty="0">
                <a:latin typeface="Arial"/>
                <a:cs typeface="Arial"/>
              </a:rPr>
              <a:t>500][×][1.0025][^][12][</a:t>
            </a:r>
            <a:r>
              <a:rPr lang="el-GR" sz="2350" dirty="0" smtClean="0">
                <a:latin typeface="Arial"/>
                <a:cs typeface="Arial"/>
              </a:rPr>
              <a:t>X</a:t>
            </a:r>
            <a:r>
              <a:rPr lang="el-GR" sz="2350" dirty="0">
                <a:latin typeface="Arial"/>
                <a:cs typeface="Arial"/>
              </a:rPr>
              <a:t>, T, </a:t>
            </a:r>
            <a:r>
              <a:rPr lang="en-US" sz="2350" dirty="0" err="1">
                <a:solidFill>
                  <a:srgbClr val="000000"/>
                </a:solidFill>
                <a:latin typeface="Arial"/>
                <a:cs typeface="Arial"/>
              </a:rPr>
              <a:t>Θ</a:t>
            </a:r>
            <a:r>
              <a:rPr lang="el-GR" sz="2350" dirty="0">
                <a:latin typeface="Arial"/>
                <a:cs typeface="Arial"/>
              </a:rPr>
              <a:t>, </a:t>
            </a:r>
            <a:r>
              <a:rPr lang="el-GR" sz="2350" i="1" dirty="0">
                <a:latin typeface="Arial"/>
                <a:cs typeface="Arial"/>
              </a:rPr>
              <a:t>n</a:t>
            </a:r>
            <a:r>
              <a:rPr lang="el-GR" sz="2350" dirty="0" smtClean="0">
                <a:latin typeface="Arial"/>
                <a:cs typeface="Arial"/>
              </a:rPr>
              <a:t>]</a:t>
            </a:r>
            <a:endParaRPr lang="en-US" sz="2350" dirty="0">
              <a:solidFill>
                <a:srgbClr val="000000"/>
              </a:solidFill>
              <a:latin typeface="Arial"/>
              <a:cs typeface="Arial"/>
            </a:endParaRPr>
          </a:p>
          <a:p>
            <a:pPr lvl="1" indent="-1069848" eaLnBrk="1" hangingPunct="1">
              <a:spcBef>
                <a:spcPct val="20000"/>
              </a:spcBef>
              <a:defRPr/>
            </a:pPr>
            <a:r>
              <a:rPr lang="en-US" sz="2350" b="1" dirty="0">
                <a:solidFill>
                  <a:srgbClr val="000000"/>
                </a:solidFill>
                <a:latin typeface="Arial"/>
                <a:cs typeface="Arial"/>
              </a:rPr>
              <a:t>Step 3: </a:t>
            </a:r>
            <a:r>
              <a:rPr lang="en-US" sz="2350" spc="-50" dirty="0">
                <a:latin typeface="Arial"/>
                <a:cs typeface="Arial"/>
              </a:rPr>
              <a:t>Press [WINDOW] to change the viewing window</a:t>
            </a:r>
            <a:r>
              <a:rPr lang="en-US" sz="2350" spc="-50" dirty="0">
                <a:solidFill>
                  <a:srgbClr val="000000"/>
                </a:solidFill>
                <a:latin typeface="Arial"/>
                <a:cs typeface="Arial"/>
              </a:rPr>
              <a:t>.</a:t>
            </a:r>
          </a:p>
          <a:p>
            <a:pPr lvl="1" indent="-1069848" eaLnBrk="1" hangingPunct="1">
              <a:spcBef>
                <a:spcPct val="20000"/>
              </a:spcBef>
              <a:defRPr/>
            </a:pPr>
            <a:r>
              <a:rPr lang="en-US" sz="2350" b="1" dirty="0">
                <a:solidFill>
                  <a:srgbClr val="000000"/>
                </a:solidFill>
                <a:latin typeface="Arial"/>
                <a:cs typeface="Arial"/>
              </a:rPr>
              <a:t>Step 4: </a:t>
            </a:r>
            <a:r>
              <a:rPr lang="en-US" sz="2350" dirty="0">
                <a:latin typeface="Arial"/>
                <a:cs typeface="Arial"/>
              </a:rPr>
              <a:t>At Xmin, enter [0] and arrow down 1 level to Xmax</a:t>
            </a:r>
            <a:r>
              <a:rPr lang="en-US" sz="2350" dirty="0">
                <a:solidFill>
                  <a:srgbClr val="000000"/>
                </a:solidFill>
                <a:latin typeface="Arial"/>
                <a:cs typeface="Arial"/>
              </a:rPr>
              <a:t>.</a:t>
            </a:r>
          </a:p>
          <a:p>
            <a:pPr lvl="1" indent="-1069848" eaLnBrk="1" hangingPunct="1">
              <a:spcBef>
                <a:spcPct val="20000"/>
              </a:spcBef>
              <a:defRPr/>
            </a:pPr>
            <a:r>
              <a:rPr lang="en-US" sz="2350" b="1" dirty="0">
                <a:solidFill>
                  <a:srgbClr val="000000"/>
                </a:solidFill>
                <a:latin typeface="Arial"/>
                <a:cs typeface="Arial"/>
              </a:rPr>
              <a:t>Step 5: </a:t>
            </a:r>
            <a:r>
              <a:rPr lang="en-US" sz="2350" dirty="0">
                <a:latin typeface="Arial"/>
                <a:cs typeface="Arial"/>
              </a:rPr>
              <a:t>At Xmax, enter </a:t>
            </a:r>
            <a:r>
              <a:rPr lang="en-US" sz="2350" dirty="0" smtClean="0">
                <a:latin typeface="Arial"/>
                <a:cs typeface="Arial"/>
              </a:rPr>
              <a:t>[10] </a:t>
            </a:r>
            <a:r>
              <a:rPr lang="en-US" sz="2350" dirty="0">
                <a:latin typeface="Arial"/>
                <a:cs typeface="Arial"/>
              </a:rPr>
              <a:t>and arrow down 1 level to Xscl</a:t>
            </a:r>
            <a:r>
              <a:rPr lang="en-US" sz="2350" dirty="0">
                <a:solidFill>
                  <a:srgbClr val="000000"/>
                </a:solidFill>
                <a:latin typeface="Arial"/>
                <a:cs typeface="Arial"/>
              </a:rPr>
              <a:t>.</a:t>
            </a:r>
          </a:p>
          <a:p>
            <a:pPr lvl="1" eaLnBrk="1" hangingPunct="1">
              <a:spcBef>
                <a:spcPct val="20000"/>
              </a:spcBef>
              <a:defRPr/>
            </a:pPr>
            <a:endParaRPr lang="en-US" sz="1800" dirty="0">
              <a:latin typeface="Arial"/>
              <a:cs typeface="Arial"/>
            </a:endParaRP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00975" cy="4997450"/>
          </a:xfrm>
        </p:spPr>
        <p:txBody>
          <a:bodyPr/>
          <a:lstStyle/>
          <a:p>
            <a:pPr eaLnBrk="1" hangingPunct="1"/>
            <a:r>
              <a:rPr lang="en-US" sz="2800" b="1" dirty="0"/>
              <a:t>Guided Practice: </a:t>
            </a:r>
            <a:r>
              <a:rPr lang="en-US" sz="2800" b="1" dirty="0">
                <a:solidFill>
                  <a:srgbClr val="000090"/>
                </a:solidFill>
              </a:rPr>
              <a:t>Example 3, </a:t>
            </a:r>
            <a:r>
              <a:rPr lang="en-US" sz="2800" b="1" i="1" dirty="0">
                <a:solidFill>
                  <a:srgbClr val="000090"/>
                </a:solidFill>
              </a:rPr>
              <a:t>continued</a:t>
            </a:r>
          </a:p>
          <a:p>
            <a:pPr eaLnBrk="1" hangingPunct="1"/>
            <a:endParaRPr lang="en-US" sz="1100" baseline="30000" dirty="0"/>
          </a:p>
          <a:p>
            <a:pPr marL="1828800" lvl="2" indent="-1069848" algn="l" eaLnBrk="1" hangingPunct="1"/>
            <a:r>
              <a:rPr lang="en-US" sz="2350" b="1" dirty="0">
                <a:solidFill>
                  <a:srgbClr val="000000"/>
                </a:solidFill>
                <a:latin typeface="Arial"/>
                <a:cs typeface="Arial"/>
              </a:rPr>
              <a:t>Step 6: </a:t>
            </a:r>
            <a:r>
              <a:rPr lang="en-US" sz="2350" dirty="0">
                <a:solidFill>
                  <a:srgbClr val="000000"/>
                </a:solidFill>
                <a:latin typeface="Arial"/>
                <a:cs typeface="Arial"/>
              </a:rPr>
              <a:t>At </a:t>
            </a:r>
            <a:r>
              <a:rPr lang="en-US" sz="2350" dirty="0" err="1">
                <a:solidFill>
                  <a:srgbClr val="000000"/>
                </a:solidFill>
                <a:latin typeface="Arial"/>
                <a:cs typeface="Arial"/>
              </a:rPr>
              <a:t>Xscl</a:t>
            </a:r>
            <a:r>
              <a:rPr lang="en-US" sz="2350" dirty="0">
                <a:solidFill>
                  <a:srgbClr val="000000"/>
                </a:solidFill>
                <a:latin typeface="Arial"/>
                <a:cs typeface="Arial"/>
              </a:rPr>
              <a:t>, enter [1] and arrow down 1 level to  </a:t>
            </a:r>
            <a:r>
              <a:rPr lang="en-US" sz="2350" dirty="0" err="1">
                <a:solidFill>
                  <a:srgbClr val="000000"/>
                </a:solidFill>
                <a:latin typeface="Arial"/>
                <a:cs typeface="Arial"/>
              </a:rPr>
              <a:t>Ymin</a:t>
            </a:r>
            <a:r>
              <a:rPr lang="en-US" sz="2350" dirty="0">
                <a:solidFill>
                  <a:srgbClr val="000000"/>
                </a:solidFill>
                <a:latin typeface="Arial"/>
                <a:cs typeface="Arial"/>
              </a:rPr>
              <a:t>.</a:t>
            </a:r>
          </a:p>
          <a:p>
            <a:pPr marL="1828800" lvl="2" indent="-1069848" algn="l" eaLnBrk="1" hangingPunct="1"/>
            <a:r>
              <a:rPr lang="en-US" sz="2350" b="1" dirty="0">
                <a:solidFill>
                  <a:srgbClr val="000000"/>
                </a:solidFill>
                <a:latin typeface="Arial"/>
                <a:cs typeface="Arial"/>
              </a:rPr>
              <a:t>Step 7: </a:t>
            </a:r>
            <a:r>
              <a:rPr lang="en-US" sz="2350" dirty="0">
                <a:solidFill>
                  <a:srgbClr val="000000"/>
                </a:solidFill>
                <a:latin typeface="Arial"/>
                <a:cs typeface="Arial"/>
              </a:rPr>
              <a:t>At </a:t>
            </a:r>
            <a:r>
              <a:rPr lang="en-US" sz="2350" dirty="0" err="1">
                <a:solidFill>
                  <a:srgbClr val="000000"/>
                </a:solidFill>
                <a:latin typeface="Arial"/>
                <a:cs typeface="Arial"/>
              </a:rPr>
              <a:t>Ymin</a:t>
            </a:r>
            <a:r>
              <a:rPr lang="en-US" sz="2350" dirty="0">
                <a:solidFill>
                  <a:srgbClr val="000000"/>
                </a:solidFill>
                <a:latin typeface="Arial"/>
                <a:cs typeface="Arial"/>
              </a:rPr>
              <a:t>, enter [500] and arrow down 1 level to </a:t>
            </a:r>
            <a:r>
              <a:rPr lang="en-US" sz="2350" dirty="0" err="1">
                <a:solidFill>
                  <a:srgbClr val="000000"/>
                </a:solidFill>
                <a:latin typeface="Arial"/>
                <a:cs typeface="Arial"/>
              </a:rPr>
              <a:t>Ymax</a:t>
            </a:r>
            <a:r>
              <a:rPr lang="en-US" sz="2350" dirty="0">
                <a:solidFill>
                  <a:srgbClr val="000000"/>
                </a:solidFill>
                <a:latin typeface="Arial"/>
                <a:cs typeface="Arial"/>
              </a:rPr>
              <a:t>.</a:t>
            </a:r>
          </a:p>
          <a:p>
            <a:pPr marL="1828800" lvl="2" indent="-1069848" algn="l" eaLnBrk="1" hangingPunct="1"/>
            <a:r>
              <a:rPr lang="en-US" sz="2350" b="1" dirty="0">
                <a:solidFill>
                  <a:srgbClr val="000000"/>
                </a:solidFill>
                <a:latin typeface="Arial"/>
                <a:cs typeface="Arial"/>
              </a:rPr>
              <a:t>Step 8: </a:t>
            </a:r>
            <a:r>
              <a:rPr lang="en-US" sz="2350" dirty="0">
                <a:solidFill>
                  <a:srgbClr val="000000"/>
                </a:solidFill>
                <a:latin typeface="Arial"/>
                <a:cs typeface="Arial"/>
              </a:rPr>
              <a:t>At </a:t>
            </a:r>
            <a:r>
              <a:rPr lang="en-US" sz="2350" dirty="0" err="1">
                <a:solidFill>
                  <a:srgbClr val="000000"/>
                </a:solidFill>
                <a:latin typeface="Arial"/>
                <a:cs typeface="Arial"/>
              </a:rPr>
              <a:t>Ymax</a:t>
            </a:r>
            <a:r>
              <a:rPr lang="en-US" sz="2350" dirty="0">
                <a:solidFill>
                  <a:srgbClr val="000000"/>
                </a:solidFill>
                <a:latin typeface="Arial"/>
                <a:cs typeface="Arial"/>
              </a:rPr>
              <a:t>, enter [700] and arrow down 1 level to </a:t>
            </a:r>
            <a:r>
              <a:rPr lang="en-US" sz="2350" dirty="0" err="1">
                <a:solidFill>
                  <a:srgbClr val="000000"/>
                </a:solidFill>
                <a:latin typeface="Arial"/>
                <a:cs typeface="Arial"/>
              </a:rPr>
              <a:t>Yscl</a:t>
            </a:r>
            <a:r>
              <a:rPr lang="en-US" sz="2350" dirty="0">
                <a:solidFill>
                  <a:srgbClr val="000000"/>
                </a:solidFill>
                <a:latin typeface="Arial"/>
                <a:cs typeface="Arial"/>
              </a:rPr>
              <a:t>.</a:t>
            </a:r>
          </a:p>
          <a:p>
            <a:pPr marL="1828800" lvl="2" indent="-1069848" algn="l" eaLnBrk="1" hangingPunct="1"/>
            <a:r>
              <a:rPr lang="en-US" sz="2350" b="1" dirty="0">
                <a:solidFill>
                  <a:srgbClr val="000000"/>
                </a:solidFill>
                <a:latin typeface="Arial"/>
                <a:cs typeface="Arial"/>
              </a:rPr>
              <a:t>Step 9: </a:t>
            </a:r>
            <a:r>
              <a:rPr lang="en-US" sz="2350" dirty="0">
                <a:solidFill>
                  <a:srgbClr val="000000"/>
                </a:solidFill>
                <a:latin typeface="Arial"/>
                <a:cs typeface="Arial"/>
              </a:rPr>
              <a:t>At </a:t>
            </a:r>
            <a:r>
              <a:rPr lang="en-US" sz="2350" dirty="0" err="1">
                <a:solidFill>
                  <a:srgbClr val="000000"/>
                </a:solidFill>
                <a:latin typeface="Arial"/>
                <a:cs typeface="Arial"/>
              </a:rPr>
              <a:t>Yscl</a:t>
            </a:r>
            <a:r>
              <a:rPr lang="en-US" sz="2350" dirty="0">
                <a:solidFill>
                  <a:srgbClr val="000000"/>
                </a:solidFill>
                <a:latin typeface="Arial"/>
                <a:cs typeface="Arial"/>
              </a:rPr>
              <a:t>, enter [15].</a:t>
            </a:r>
          </a:p>
          <a:p>
            <a:pPr marL="1828800" lvl="2" indent="-1069848" algn="l" eaLnBrk="1" hangingPunct="1"/>
            <a:r>
              <a:rPr lang="en-US" sz="2350" b="1" dirty="0">
                <a:solidFill>
                  <a:srgbClr val="000000"/>
                </a:solidFill>
                <a:latin typeface="Arial"/>
                <a:cs typeface="Arial"/>
              </a:rPr>
              <a:t>Step 10: </a:t>
            </a:r>
            <a:r>
              <a:rPr lang="en-US" sz="2350" dirty="0">
                <a:solidFill>
                  <a:srgbClr val="000000"/>
                </a:solidFill>
                <a:latin typeface="Arial"/>
                <a:cs typeface="Arial"/>
              </a:rPr>
              <a:t>Press [GRAPH].</a:t>
            </a:r>
          </a:p>
        </p:txBody>
      </p:sp>
      <p:sp>
        <p:nvSpPr>
          <p:cNvPr id="68610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6813"/>
            <a:ext cx="6210300" cy="296862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/>
              <a:t>1.3.2: Creating and Graphing Exponential Equations </a:t>
            </a:r>
          </a:p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BF477F9-90AF-BB4A-87FE-CEC42523152D}" type="slidenum">
              <a:rPr lang="en-US" smtClean="0"/>
              <a:pPr>
                <a:defRPr/>
              </a:pPr>
              <a:t>31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570788" cy="4997450"/>
          </a:xfrm>
        </p:spPr>
        <p:txBody>
          <a:bodyPr/>
          <a:lstStyle/>
          <a:p>
            <a:pPr eaLnBrk="1" hangingPunct="1"/>
            <a:r>
              <a:rPr lang="en-US" sz="2800" b="1" dirty="0"/>
              <a:t>Guided Practice: </a:t>
            </a:r>
            <a:r>
              <a:rPr lang="en-US" sz="2800" b="1" dirty="0">
                <a:solidFill>
                  <a:srgbClr val="000090"/>
                </a:solidFill>
              </a:rPr>
              <a:t>Example 3, </a:t>
            </a:r>
            <a:r>
              <a:rPr lang="en-US" sz="2800" b="1" i="1" dirty="0">
                <a:solidFill>
                  <a:srgbClr val="000090"/>
                </a:solidFill>
              </a:rPr>
              <a:t>continued</a:t>
            </a:r>
          </a:p>
          <a:p>
            <a:pPr eaLnBrk="1" hangingPunct="1"/>
            <a:endParaRPr lang="en-US" sz="1100" baseline="30000" dirty="0"/>
          </a:p>
        </p:txBody>
      </p:sp>
      <p:sp>
        <p:nvSpPr>
          <p:cNvPr id="25602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6813"/>
            <a:ext cx="6210300" cy="296862"/>
          </a:xfrm>
        </p:spPr>
        <p:txBody>
          <a:bodyPr/>
          <a:lstStyle/>
          <a:p>
            <a:pPr eaLnBrk="1" hangingPunct="1">
              <a:spcBef>
                <a:spcPct val="0"/>
              </a:spcBef>
              <a:defRPr/>
            </a:pPr>
            <a:r>
              <a:rPr lang="en-US" dirty="0" smtClean="0"/>
              <a:t>1.3.2: Creating and Graphing Exponential Equations </a:t>
            </a:r>
            <a:endParaRPr lang="en-US" dirty="0"/>
          </a:p>
          <a:p>
            <a:pPr eaLnBrk="1" hangingPunct="1">
              <a:spcBef>
                <a:spcPct val="0"/>
              </a:spcBef>
              <a:defRPr/>
            </a:pP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E9FC8F4-056B-7E4D-AD48-85278218E935}" type="slidenum">
              <a:rPr lang="en-US" smtClean="0"/>
              <a:pPr>
                <a:defRPr/>
              </a:pPr>
              <a:t>32</a:t>
            </a:fld>
            <a:endParaRPr lang="en-US" dirty="0"/>
          </a:p>
        </p:txBody>
      </p:sp>
      <p:sp>
        <p:nvSpPr>
          <p:cNvPr id="69636" name="Rectangle 3"/>
          <p:cNvSpPr>
            <a:spLocks noChangeArrowheads="1"/>
          </p:cNvSpPr>
          <p:nvPr/>
        </p:nvSpPr>
        <p:spPr bwMode="auto">
          <a:xfrm>
            <a:off x="641350" y="1246188"/>
            <a:ext cx="7837488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b="1" dirty="0">
                <a:solidFill>
                  <a:srgbClr val="000000"/>
                </a:solidFill>
                <a:latin typeface="Arial"/>
                <a:cs typeface="Arial"/>
              </a:rPr>
              <a:t>On a TI-</a:t>
            </a:r>
            <a:r>
              <a:rPr lang="en-US" b="1" dirty="0" err="1">
                <a:solidFill>
                  <a:srgbClr val="000000"/>
                </a:solidFill>
                <a:latin typeface="Arial"/>
                <a:cs typeface="Arial"/>
              </a:rPr>
              <a:t>Nspire</a:t>
            </a:r>
            <a:r>
              <a:rPr lang="en-US" b="1" dirty="0">
                <a:solidFill>
                  <a:srgbClr val="000000"/>
                </a:solidFill>
                <a:latin typeface="Arial"/>
                <a:cs typeface="Arial"/>
              </a:rPr>
              <a:t>:</a:t>
            </a:r>
          </a:p>
          <a:p>
            <a:pPr marL="1371600" lvl="1" indent="-1069848"/>
            <a:r>
              <a:rPr lang="en-US" b="1" dirty="0">
                <a:solidFill>
                  <a:srgbClr val="000000"/>
                </a:solidFill>
                <a:latin typeface="Arial"/>
                <a:cs typeface="Arial"/>
              </a:rPr>
              <a:t>Step 1: </a:t>
            </a:r>
            <a:r>
              <a:rPr lang="en-US" dirty="0">
                <a:solidFill>
                  <a:srgbClr val="000000"/>
                </a:solidFill>
                <a:latin typeface="Arial"/>
                <a:cs typeface="Arial"/>
              </a:rPr>
              <a:t>Press the [home] key.</a:t>
            </a:r>
          </a:p>
          <a:p>
            <a:pPr marL="1371600" lvl="1" indent="-1069848"/>
            <a:r>
              <a:rPr lang="en-US" b="1" dirty="0">
                <a:solidFill>
                  <a:srgbClr val="000000"/>
                </a:solidFill>
                <a:latin typeface="Arial"/>
                <a:cs typeface="Arial"/>
              </a:rPr>
              <a:t>Step 2: </a:t>
            </a:r>
            <a:r>
              <a:rPr lang="en-US" dirty="0">
                <a:solidFill>
                  <a:srgbClr val="000000"/>
                </a:solidFill>
                <a:latin typeface="Arial"/>
                <a:cs typeface="Arial"/>
              </a:rPr>
              <a:t>Arrow over to the graphing icon and press [enter].</a:t>
            </a:r>
          </a:p>
          <a:p>
            <a:pPr marL="1371600" lvl="1" indent="-1069848"/>
            <a:r>
              <a:rPr lang="en-US" b="1" dirty="0">
                <a:solidFill>
                  <a:srgbClr val="000000"/>
                </a:solidFill>
                <a:latin typeface="Arial"/>
                <a:cs typeface="Arial"/>
              </a:rPr>
              <a:t>Step 3: </a:t>
            </a:r>
            <a:r>
              <a:rPr lang="en-US" dirty="0">
                <a:solidFill>
                  <a:srgbClr val="000000"/>
                </a:solidFill>
                <a:latin typeface="Arial"/>
                <a:cs typeface="Arial"/>
              </a:rPr>
              <a:t>At the blinking cursor at the bottom of the screen, enter in the equation </a:t>
            </a:r>
            <a:r>
              <a:rPr lang="en-US" dirty="0">
                <a:solidFill>
                  <a:srgbClr val="000000"/>
                </a:solidFill>
                <a:latin typeface="Arial"/>
              </a:rPr>
              <a:t>[500][×][1.0025][^][12x] </a:t>
            </a:r>
            <a:r>
              <a:rPr lang="en-US" dirty="0">
                <a:solidFill>
                  <a:srgbClr val="000000"/>
                </a:solidFill>
                <a:latin typeface="Arial"/>
                <a:cs typeface="Arial"/>
              </a:rPr>
              <a:t>and press [enter].</a:t>
            </a:r>
          </a:p>
          <a:p>
            <a:pPr marL="1371600" lvl="1" indent="-1069848"/>
            <a:r>
              <a:rPr lang="en-US" b="1" dirty="0">
                <a:solidFill>
                  <a:srgbClr val="000000"/>
                </a:solidFill>
                <a:latin typeface="Arial"/>
                <a:cs typeface="Arial"/>
              </a:rPr>
              <a:t>Step 4: </a:t>
            </a:r>
            <a:r>
              <a:rPr lang="en-US" dirty="0">
                <a:solidFill>
                  <a:srgbClr val="000000"/>
                </a:solidFill>
                <a:latin typeface="Arial"/>
                <a:cs typeface="Arial"/>
              </a:rPr>
              <a:t>Change the viewing window by pressing [menu], </a:t>
            </a:r>
            <a:r>
              <a:rPr lang="en-US" dirty="0" err="1">
                <a:solidFill>
                  <a:srgbClr val="000000"/>
                </a:solidFill>
                <a:latin typeface="Arial"/>
                <a:cs typeface="Arial"/>
              </a:rPr>
              <a:t>arrowing</a:t>
            </a:r>
            <a:r>
              <a:rPr lang="en-US" dirty="0">
                <a:solidFill>
                  <a:srgbClr val="000000"/>
                </a:solidFill>
                <a:latin typeface="Arial"/>
                <a:cs typeface="Arial"/>
              </a:rPr>
              <a:t> down to number 4: Window/Zoom, and clicking the center button of the navigation pad.</a:t>
            </a:r>
          </a:p>
          <a:p>
            <a:pPr marL="1371600" lvl="1" indent="-977900"/>
            <a:endParaRPr lang="en-US" dirty="0">
              <a:solidFill>
                <a:srgbClr val="000000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978775" cy="499745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b="1" dirty="0" smtClean="0"/>
              <a:t>Guided Practice: </a:t>
            </a:r>
            <a:r>
              <a:rPr lang="en-US" sz="2800" b="1" dirty="0" smtClean="0">
                <a:solidFill>
                  <a:srgbClr val="000090"/>
                </a:solidFill>
              </a:rPr>
              <a:t>Example 3, </a:t>
            </a:r>
            <a:r>
              <a:rPr lang="en-US" sz="2800" b="1" i="1" dirty="0">
                <a:solidFill>
                  <a:srgbClr val="000090"/>
                </a:solidFill>
              </a:rPr>
              <a:t>continued</a:t>
            </a:r>
          </a:p>
          <a:p>
            <a:pPr eaLnBrk="1" hangingPunct="1">
              <a:defRPr/>
            </a:pPr>
            <a:endParaRPr lang="en-US" sz="1100" baseline="30000" dirty="0"/>
          </a:p>
          <a:p>
            <a:pPr marL="1371600" lvl="1" indent="-1069848" algn="l" eaLnBrk="1" hangingPunct="1">
              <a:defRPr/>
            </a:pPr>
            <a:r>
              <a:rPr lang="en-US" sz="2400" b="1" dirty="0">
                <a:solidFill>
                  <a:srgbClr val="000000"/>
                </a:solidFill>
                <a:latin typeface="Arial"/>
                <a:cs typeface="Arial"/>
              </a:rPr>
              <a:t>Step 5: </a:t>
            </a: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Choose 1: Window settings by pressing the center button.</a:t>
            </a:r>
          </a:p>
          <a:p>
            <a:pPr marL="1371600" lvl="1" indent="-1069848" algn="l" eaLnBrk="1" hangingPunct="1">
              <a:defRPr/>
            </a:pPr>
            <a:r>
              <a:rPr lang="en-US" sz="2400" b="1" dirty="0" smtClean="0">
                <a:solidFill>
                  <a:srgbClr val="000000"/>
                </a:solidFill>
                <a:latin typeface="Arial"/>
                <a:cs typeface="Arial"/>
              </a:rPr>
              <a:t>Step 6: </a:t>
            </a:r>
            <a:r>
              <a:rPr lang="en-US" sz="2400" dirty="0">
                <a:solidFill>
                  <a:prstClr val="black"/>
                </a:solidFill>
                <a:latin typeface="Arial"/>
                <a:cs typeface="Arial"/>
              </a:rPr>
              <a:t>Enter in the appropriate XMin value, [0], </a:t>
            </a:r>
            <a:r>
              <a:rPr lang="en-US" sz="2400" dirty="0" smtClean="0">
                <a:solidFill>
                  <a:prstClr val="black"/>
                </a:solidFill>
                <a:latin typeface="Arial"/>
                <a:cs typeface="Arial"/>
              </a:rPr>
              <a:t>and press </a:t>
            </a:r>
            <a:r>
              <a:rPr lang="en-US" sz="2400" dirty="0">
                <a:solidFill>
                  <a:prstClr val="black"/>
                </a:solidFill>
                <a:latin typeface="Arial"/>
                <a:cs typeface="Arial"/>
              </a:rPr>
              <a:t>[tab]</a:t>
            </a:r>
            <a:r>
              <a:rPr lang="en-US" sz="2400" dirty="0" smtClean="0">
                <a:solidFill>
                  <a:prstClr val="black"/>
                </a:solidFill>
                <a:latin typeface="Arial"/>
                <a:cs typeface="Arial"/>
              </a:rPr>
              <a:t>.</a:t>
            </a:r>
            <a:endParaRPr lang="en-US" sz="2400" dirty="0">
              <a:solidFill>
                <a:prstClr val="black"/>
              </a:solidFill>
              <a:latin typeface="Arial"/>
              <a:cs typeface="Arial"/>
            </a:endParaRPr>
          </a:p>
          <a:p>
            <a:pPr marL="1371600" lvl="1" indent="-1069848" algn="l" eaLnBrk="1" hangingPunct="1">
              <a:defRPr/>
            </a:pPr>
            <a:r>
              <a:rPr lang="en-US" sz="2400" b="1" dirty="0" smtClean="0">
                <a:solidFill>
                  <a:srgbClr val="000000"/>
                </a:solidFill>
                <a:latin typeface="Arial"/>
                <a:cs typeface="Arial"/>
              </a:rPr>
              <a:t>Step 7: </a:t>
            </a: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Enter in the appropriate XMax value, </a:t>
            </a:r>
            <a:r>
              <a:rPr lang="en-US" sz="2400" dirty="0" smtClean="0">
                <a:solidFill>
                  <a:srgbClr val="000000"/>
                </a:solidFill>
                <a:latin typeface="Arial"/>
                <a:cs typeface="Arial"/>
              </a:rPr>
              <a:t>[10</a:t>
            </a: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], </a:t>
            </a:r>
            <a:r>
              <a:rPr lang="en-US" sz="2400" dirty="0" smtClean="0">
                <a:solidFill>
                  <a:srgbClr val="000000"/>
                </a:solidFill>
                <a:latin typeface="Arial"/>
                <a:cs typeface="Arial"/>
              </a:rPr>
              <a:t>and press </a:t>
            </a: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[tab].</a:t>
            </a:r>
          </a:p>
          <a:p>
            <a:pPr marL="1371600" lvl="1" indent="-1069848" algn="l" eaLnBrk="1" hangingPunct="1">
              <a:defRPr/>
            </a:pPr>
            <a:r>
              <a:rPr lang="en-US" sz="2400" b="1" dirty="0">
                <a:solidFill>
                  <a:srgbClr val="000000"/>
                </a:solidFill>
                <a:latin typeface="Arial"/>
                <a:cs typeface="Arial"/>
              </a:rPr>
              <a:t>Step 8: </a:t>
            </a: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Leave the XScale set to “Auto.” Press [tab] twice to navigate to YMin and enter </a:t>
            </a:r>
            <a:r>
              <a:rPr lang="en-US" sz="2400" dirty="0" smtClean="0">
                <a:solidFill>
                  <a:srgbClr val="000000"/>
                </a:solidFill>
                <a:latin typeface="Arial"/>
                <a:cs typeface="Arial"/>
              </a:rPr>
              <a:t>[500</a:t>
            </a: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].</a:t>
            </a:r>
          </a:p>
          <a:p>
            <a:pPr marL="1371600" indent="-1069848" eaLnBrk="1" hangingPunct="1">
              <a:spcBef>
                <a:spcPts val="0"/>
              </a:spcBef>
              <a:defRPr/>
            </a:pPr>
            <a:r>
              <a:rPr lang="en-US" b="1" dirty="0">
                <a:solidFill>
                  <a:srgbClr val="000000"/>
                </a:solidFill>
              </a:rPr>
              <a:t>Step 9: </a:t>
            </a:r>
            <a:r>
              <a:rPr lang="en-US" dirty="0">
                <a:solidFill>
                  <a:srgbClr val="000000"/>
                </a:solidFill>
              </a:rPr>
              <a:t>Press [tab] to navigate to YMax. Enter </a:t>
            </a:r>
            <a:r>
              <a:rPr lang="en-US" dirty="0" smtClean="0">
                <a:solidFill>
                  <a:srgbClr val="000000"/>
                </a:solidFill>
              </a:rPr>
              <a:t>[700</a:t>
            </a:r>
            <a:r>
              <a:rPr lang="en-US" dirty="0">
                <a:solidFill>
                  <a:srgbClr val="000000"/>
                </a:solidFill>
              </a:rPr>
              <a:t>]. Press [tab] twice to leave YScale set to </a:t>
            </a:r>
            <a:r>
              <a:rPr lang="en-US" dirty="0" smtClean="0">
                <a:solidFill>
                  <a:srgbClr val="000000"/>
                </a:solidFill>
              </a:rPr>
              <a:t>“Auto</a:t>
            </a:r>
            <a:r>
              <a:rPr lang="en-US" dirty="0">
                <a:solidFill>
                  <a:srgbClr val="000000"/>
                </a:solidFill>
              </a:rPr>
              <a:t>” and </a:t>
            </a:r>
            <a:r>
              <a:rPr lang="en-US" dirty="0" smtClean="0">
                <a:solidFill>
                  <a:srgbClr val="000000"/>
                </a:solidFill>
              </a:rPr>
              <a:t>to navigate </a:t>
            </a:r>
            <a:r>
              <a:rPr lang="en-US" dirty="0">
                <a:solidFill>
                  <a:srgbClr val="000000"/>
                </a:solidFill>
              </a:rPr>
              <a:t>to “OK.</a:t>
            </a:r>
            <a:r>
              <a:rPr lang="en-US" dirty="0" smtClean="0">
                <a:solidFill>
                  <a:srgbClr val="000000"/>
                </a:solidFill>
              </a:rPr>
              <a:t>”</a:t>
            </a:r>
          </a:p>
          <a:p>
            <a:pPr marL="1371600" lvl="1" indent="-978408" algn="l" eaLnBrk="1" hangingPunct="1">
              <a:defRPr/>
            </a:pPr>
            <a:endParaRPr lang="en-US" sz="2400" dirty="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25602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6813"/>
            <a:ext cx="6210300" cy="296862"/>
          </a:xfrm>
        </p:spPr>
        <p:txBody>
          <a:bodyPr/>
          <a:lstStyle/>
          <a:p>
            <a:pPr eaLnBrk="1" hangingPunct="1">
              <a:spcBef>
                <a:spcPct val="0"/>
              </a:spcBef>
              <a:defRPr/>
            </a:pPr>
            <a:r>
              <a:rPr lang="en-US" dirty="0" smtClean="0"/>
              <a:t>1.3.2: Creating and Graphing Exponential Equations </a:t>
            </a:r>
            <a:endParaRPr lang="en-US" dirty="0"/>
          </a:p>
          <a:p>
            <a:pPr eaLnBrk="1" hangingPunct="1">
              <a:spcBef>
                <a:spcPct val="0"/>
              </a:spcBef>
              <a:defRPr/>
            </a:pP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EAF3577-2FB2-3C48-AE4C-5894935EF34D}" type="slidenum">
              <a:rPr lang="en-US" smtClean="0"/>
              <a:pPr>
                <a:defRPr/>
              </a:pPr>
              <a:t>33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978775" cy="4997450"/>
          </a:xfrm>
        </p:spPr>
        <p:txBody>
          <a:bodyPr/>
          <a:lstStyle/>
          <a:p>
            <a:pPr eaLnBrk="1" hangingPunct="1"/>
            <a:r>
              <a:rPr lang="en-US" sz="2800" b="1" dirty="0"/>
              <a:t>Guided Practice: </a:t>
            </a:r>
            <a:r>
              <a:rPr lang="en-US" sz="2800" b="1" dirty="0">
                <a:solidFill>
                  <a:srgbClr val="000090"/>
                </a:solidFill>
              </a:rPr>
              <a:t>Example 3, </a:t>
            </a:r>
            <a:r>
              <a:rPr lang="en-US" sz="2800" b="1" i="1" dirty="0">
                <a:solidFill>
                  <a:srgbClr val="000090"/>
                </a:solidFill>
              </a:rPr>
              <a:t>continued</a:t>
            </a:r>
          </a:p>
          <a:p>
            <a:pPr eaLnBrk="1" hangingPunct="1"/>
            <a:endParaRPr lang="en-US" sz="1100" baseline="30000" dirty="0"/>
          </a:p>
          <a:p>
            <a:pPr marL="1371600" indent="-1069848" eaLnBrk="1" hangingPunct="1">
              <a:spcBef>
                <a:spcPts val="0"/>
              </a:spcBef>
              <a:defRPr/>
            </a:pPr>
            <a:r>
              <a:rPr lang="en-US" b="1" dirty="0">
                <a:solidFill>
                  <a:srgbClr val="000000"/>
                </a:solidFill>
              </a:rPr>
              <a:t>Step 10: </a:t>
            </a:r>
            <a:r>
              <a:rPr lang="en-US" dirty="0">
                <a:solidFill>
                  <a:prstClr val="black"/>
                </a:solidFill>
              </a:rPr>
              <a:t>Press [enter].</a:t>
            </a:r>
          </a:p>
          <a:p>
            <a:pPr marL="1463040" indent="-1161288" eaLnBrk="1" hangingPunct="1">
              <a:spcBef>
                <a:spcPts val="0"/>
              </a:spcBef>
              <a:defRPr/>
            </a:pPr>
            <a:r>
              <a:rPr lang="en-US" b="1" dirty="0">
                <a:solidFill>
                  <a:srgbClr val="000000"/>
                </a:solidFill>
              </a:rPr>
              <a:t>Step 11: </a:t>
            </a:r>
            <a:r>
              <a:rPr lang="en-US" dirty="0">
                <a:solidFill>
                  <a:srgbClr val="000000"/>
                </a:solidFill>
              </a:rPr>
              <a:t>Press [menu] and select 2: View and 5: </a:t>
            </a:r>
            <a:r>
              <a:rPr lang="en-US" dirty="0" smtClean="0">
                <a:solidFill>
                  <a:srgbClr val="000000"/>
                </a:solidFill>
              </a:rPr>
              <a:t>Show</a:t>
            </a:r>
            <a:br>
              <a:rPr lang="en-US" dirty="0" smtClean="0">
                <a:solidFill>
                  <a:srgbClr val="000000"/>
                </a:solidFill>
              </a:rPr>
            </a:br>
            <a:r>
              <a:rPr lang="en-US" dirty="0" smtClean="0">
                <a:solidFill>
                  <a:srgbClr val="000000"/>
                </a:solidFill>
              </a:rPr>
              <a:t> Grid.</a:t>
            </a:r>
            <a:endParaRPr lang="en-US" sz="2400" i="1" dirty="0" smtClean="0">
              <a:solidFill>
                <a:schemeClr val="tx1"/>
              </a:solidFill>
              <a:latin typeface="Arial"/>
              <a:cs typeface="Arial"/>
            </a:endParaRPr>
          </a:p>
          <a:p>
            <a:pPr lvl="1" algn="l"/>
            <a:endParaRPr lang="en-US" sz="2400" i="1" dirty="0">
              <a:solidFill>
                <a:schemeClr val="tx1"/>
              </a:solidFill>
              <a:latin typeface="Arial"/>
              <a:cs typeface="Arial"/>
            </a:endParaRPr>
          </a:p>
          <a:p>
            <a:pPr lvl="1" algn="l"/>
            <a:r>
              <a:rPr lang="en-US" sz="2400" i="1" dirty="0" smtClean="0">
                <a:solidFill>
                  <a:schemeClr val="tx1"/>
                </a:solidFill>
                <a:latin typeface="Arial"/>
                <a:cs typeface="Arial"/>
              </a:rPr>
              <a:t>Note</a:t>
            </a:r>
            <a:r>
              <a:rPr lang="en-US" sz="2400" i="1" dirty="0">
                <a:solidFill>
                  <a:schemeClr val="tx1"/>
                </a:solidFill>
                <a:latin typeface="Arial"/>
                <a:cs typeface="Arial"/>
              </a:rPr>
              <a:t>: </a:t>
            </a:r>
            <a:r>
              <a:rPr lang="en-US" sz="2400" dirty="0">
                <a:solidFill>
                  <a:schemeClr val="tx1"/>
                </a:solidFill>
                <a:latin typeface="Arial"/>
                <a:cs typeface="Arial"/>
              </a:rPr>
              <a:t>To determine the </a:t>
            </a:r>
            <a:r>
              <a:rPr lang="en-US" sz="2400" i="1" dirty="0">
                <a:solidFill>
                  <a:schemeClr val="tx1"/>
                </a:solidFill>
                <a:latin typeface="Arial"/>
                <a:cs typeface="Arial"/>
              </a:rPr>
              <a:t>y</a:t>
            </a:r>
            <a:r>
              <a:rPr lang="en-US" sz="2400" dirty="0">
                <a:solidFill>
                  <a:schemeClr val="tx1"/>
                </a:solidFill>
                <a:latin typeface="Arial"/>
                <a:cs typeface="Arial"/>
              </a:rPr>
              <a:t>-axis scale, show the table to get an idea of the values for </a:t>
            </a:r>
            <a:r>
              <a:rPr lang="en-US" sz="2400" i="1" dirty="0">
                <a:solidFill>
                  <a:schemeClr val="tx1"/>
                </a:solidFill>
                <a:latin typeface="Arial"/>
                <a:cs typeface="Arial"/>
              </a:rPr>
              <a:t>y</a:t>
            </a:r>
            <a:r>
              <a:rPr lang="en-US" sz="2400" dirty="0">
                <a:solidFill>
                  <a:schemeClr val="tx1"/>
                </a:solidFill>
                <a:latin typeface="Arial"/>
                <a:cs typeface="Arial"/>
              </a:rPr>
              <a:t>. To show the table, press [ctrl] and then [T]. To turn the table off, press [ctrl][tab] to navigate back to the graphing window and then press [ctrl][T] to turn off the table.</a:t>
            </a:r>
          </a:p>
        </p:txBody>
      </p:sp>
      <p:sp>
        <p:nvSpPr>
          <p:cNvPr id="25602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6813"/>
            <a:ext cx="6210300" cy="296862"/>
          </a:xfrm>
        </p:spPr>
        <p:txBody>
          <a:bodyPr/>
          <a:lstStyle/>
          <a:p>
            <a:pPr eaLnBrk="1" hangingPunct="1">
              <a:spcBef>
                <a:spcPct val="0"/>
              </a:spcBef>
              <a:defRPr/>
            </a:pPr>
            <a:r>
              <a:rPr lang="en-US" dirty="0" smtClean="0"/>
              <a:t>1.3.2: Creating and Graphing Exponential Equations </a:t>
            </a:r>
            <a:endParaRPr lang="en-US" dirty="0"/>
          </a:p>
          <a:p>
            <a:pPr eaLnBrk="1" hangingPunct="1">
              <a:spcBef>
                <a:spcPct val="0"/>
              </a:spcBef>
              <a:defRPr/>
            </a:pP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B0AC64A-B643-B849-A9D9-BBDF48E13C4D}" type="slidenum">
              <a:rPr lang="en-US" smtClean="0"/>
              <a:pPr>
                <a:defRPr/>
              </a:pPr>
              <a:t>34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570788" cy="499745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b="1" dirty="0" smtClean="0"/>
              <a:t>Guided Practice: </a:t>
            </a:r>
            <a:r>
              <a:rPr lang="en-US" sz="2800" b="1" dirty="0" smtClean="0">
                <a:solidFill>
                  <a:srgbClr val="000090"/>
                </a:solidFill>
              </a:rPr>
              <a:t>Example 3, </a:t>
            </a:r>
            <a:r>
              <a:rPr lang="en-US" sz="2800" b="1" i="1" dirty="0">
                <a:solidFill>
                  <a:srgbClr val="000090"/>
                </a:solidFill>
              </a:rPr>
              <a:t>continued</a:t>
            </a:r>
          </a:p>
          <a:p>
            <a:pPr eaLnBrk="1" hangingPunct="1">
              <a:defRPr/>
            </a:pPr>
            <a:endParaRPr lang="en-US" sz="1100" baseline="30000" dirty="0"/>
          </a:p>
          <a:p>
            <a:pPr marL="514350" indent="-557784" eaLnBrk="1" hangingPunct="1">
              <a:buFont typeface="+mj-lt"/>
              <a:buAutoNum type="arabicPeriod" startAt="4"/>
              <a:defRPr/>
            </a:pPr>
            <a:r>
              <a:rPr lang="en-US" sz="2800" b="1" dirty="0">
                <a:solidFill>
                  <a:srgbClr val="660066"/>
                </a:solidFill>
              </a:rPr>
              <a:t>Transfer your graph from the screen to graph </a:t>
            </a:r>
            <a:r>
              <a:rPr lang="en-US" sz="2800" b="1" dirty="0" smtClean="0">
                <a:solidFill>
                  <a:srgbClr val="660066"/>
                </a:solidFill>
              </a:rPr>
              <a:t>paper.</a:t>
            </a:r>
          </a:p>
          <a:p>
            <a:pPr marL="512064" lvl="1" algn="l" eaLnBrk="1" hangingPunct="1">
              <a:defRPr/>
            </a:pP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Use the same scales that you set for your viewing window.</a:t>
            </a:r>
          </a:p>
          <a:p>
            <a:pPr marL="512064" lvl="1" algn="l" eaLnBrk="1" hangingPunct="1">
              <a:defRPr/>
            </a:pP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The </a:t>
            </a:r>
            <a:r>
              <a:rPr lang="en-US" sz="2400" i="1" dirty="0">
                <a:solidFill>
                  <a:srgbClr val="000000"/>
                </a:solidFill>
                <a:latin typeface="Arial"/>
                <a:cs typeface="Arial"/>
              </a:rPr>
              <a:t>x</a:t>
            </a: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-axis scale goes from 0 to 10 years in increments of 1 year.</a:t>
            </a:r>
          </a:p>
          <a:p>
            <a:pPr marL="512064" lvl="1" algn="l" eaLnBrk="1" hangingPunct="1">
              <a:defRPr/>
            </a:pP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The </a:t>
            </a:r>
            <a:r>
              <a:rPr lang="en-US" sz="2400" i="1" dirty="0">
                <a:solidFill>
                  <a:srgbClr val="000000"/>
                </a:solidFill>
                <a:latin typeface="Arial"/>
                <a:cs typeface="Arial"/>
              </a:rPr>
              <a:t>y</a:t>
            </a: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-axis scale goes from $500 to $700 in increments of $15. </a:t>
            </a:r>
            <a:r>
              <a:rPr lang="en-US" sz="2400" dirty="0" smtClean="0">
                <a:solidFill>
                  <a:srgbClr val="000000"/>
                </a:solidFill>
                <a:latin typeface="Arial"/>
                <a:cs typeface="Arial"/>
              </a:rPr>
              <a:t>You’ll need </a:t>
            </a: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to show a break in the graph from </a:t>
            </a:r>
            <a:r>
              <a:rPr lang="en-US" sz="2400" dirty="0" smtClean="0">
                <a:solidFill>
                  <a:srgbClr val="000000"/>
                </a:solidFill>
                <a:latin typeface="Arial"/>
                <a:cs typeface="Arial"/>
              </a:rPr>
              <a:t>0 </a:t>
            </a: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to 500 with a zigzag </a:t>
            </a:r>
            <a:r>
              <a:rPr lang="en-US" sz="2400" dirty="0" smtClean="0">
                <a:solidFill>
                  <a:srgbClr val="000000"/>
                </a:solidFill>
                <a:latin typeface="Arial"/>
                <a:cs typeface="Arial"/>
              </a:rPr>
              <a:t>line, as shown in the graph that follows.</a:t>
            </a:r>
            <a:endParaRPr lang="en-US" sz="60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7270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6813"/>
            <a:ext cx="5530850" cy="265112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/>
              <a:t>1.3.2: Creating and Graphing Exponential Equations </a:t>
            </a:r>
          </a:p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0B243A5-908D-2341-8E7E-FC57A41ACF6F}" type="slidenum">
              <a:rPr lang="en-US" smtClean="0"/>
              <a:pPr>
                <a:defRPr/>
              </a:pPr>
              <a:t>35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6813"/>
            <a:ext cx="5530850" cy="265112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/>
              <a:t>1.3.2: Creating and Graphing Exponential Equations </a:t>
            </a:r>
            <a:endParaRPr lang="en-US" dirty="0">
              <a:ea typeface="MS PGothic" charset="0"/>
              <a:cs typeface="MS PGothic" charset="0"/>
            </a:endParaRPr>
          </a:p>
        </p:txBody>
      </p:sp>
      <p:sp>
        <p:nvSpPr>
          <p:cNvPr id="73730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eaLnBrk="1" hangingPunct="1"/>
            <a:r>
              <a:rPr lang="en-US" sz="2800" b="1" dirty="0">
                <a:ea typeface="MS PGothic" charset="0"/>
                <a:cs typeface="MS PGothic" charset="0"/>
              </a:rPr>
              <a:t>Guided Practice: </a:t>
            </a:r>
            <a:r>
              <a:rPr lang="en-US" sz="2800" b="1" dirty="0">
                <a:solidFill>
                  <a:srgbClr val="000090"/>
                </a:solidFill>
                <a:ea typeface="MS PGothic" charset="0"/>
                <a:cs typeface="MS PGothic" charset="0"/>
              </a:rPr>
              <a:t>Example 3, </a:t>
            </a:r>
            <a:r>
              <a:rPr lang="en-US" sz="2800" b="1" i="1" dirty="0">
                <a:solidFill>
                  <a:srgbClr val="000090"/>
                </a:solidFill>
                <a:ea typeface="MS PGothic" charset="0"/>
                <a:cs typeface="MS PGothic" charset="0"/>
              </a:rPr>
              <a:t>continued</a:t>
            </a:r>
            <a:endParaRPr lang="en-US" sz="2800" b="1" dirty="0">
              <a:solidFill>
                <a:srgbClr val="000090"/>
              </a:solidFill>
              <a:ea typeface="MS PGothic" charset="0"/>
              <a:cs typeface="MS PGothic" charset="0"/>
            </a:endParaRPr>
          </a:p>
          <a:p>
            <a:pPr eaLnBrk="1" hangingPunct="1"/>
            <a:endParaRPr lang="en-US" sz="1100" baseline="30000" dirty="0">
              <a:ea typeface="MS PGothic" charset="0"/>
              <a:cs typeface="MS PGothic" charset="0"/>
            </a:endParaRPr>
          </a:p>
          <a:p>
            <a:pPr eaLnBrk="1" hangingPunct="1"/>
            <a:endParaRPr lang="en-US" dirty="0">
              <a:ea typeface="MS PGothic" charset="0"/>
              <a:cs typeface="MS PGothic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5DA50DB-8DE3-7346-A7A6-9F1A4A0C0298}" type="slidenum">
              <a:rPr lang="en-US" smtClean="0"/>
              <a:pPr>
                <a:defRPr/>
              </a:pPr>
              <a:t>36</a:t>
            </a:fld>
            <a:endParaRPr lang="en-US" dirty="0"/>
          </a:p>
        </p:txBody>
      </p:sp>
      <p:grpSp>
        <p:nvGrpSpPr>
          <p:cNvPr id="73732" name="Group 7"/>
          <p:cNvGrpSpPr>
            <a:grpSpLocks/>
          </p:cNvGrpSpPr>
          <p:nvPr/>
        </p:nvGrpSpPr>
        <p:grpSpPr bwMode="auto">
          <a:xfrm>
            <a:off x="747601" y="1304925"/>
            <a:ext cx="6475413" cy="4362450"/>
            <a:chOff x="685914" y="1276750"/>
            <a:chExt cx="6475717" cy="4362049"/>
          </a:xfrm>
        </p:grpSpPr>
        <p:pic>
          <p:nvPicPr>
            <p:cNvPr id="73733" name="Picture 9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499" b="2148"/>
            <a:stretch>
              <a:fillRect/>
            </a:stretch>
          </p:blipFill>
          <p:spPr bwMode="auto">
            <a:xfrm>
              <a:off x="685914" y="1276750"/>
              <a:ext cx="6475717" cy="42820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3734" name="Picture 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40513" y="5369430"/>
              <a:ext cx="482600" cy="269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8" name="TextBox 4"/>
          <p:cNvSpPr txBox="1">
            <a:spLocks noChangeArrowheads="1"/>
          </p:cNvSpPr>
          <p:nvPr/>
        </p:nvSpPr>
        <p:spPr bwMode="auto">
          <a:xfrm>
            <a:off x="6881813" y="3973513"/>
            <a:ext cx="1614487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en-US" sz="9600" dirty="0">
                <a:solidFill>
                  <a:srgbClr val="000090"/>
                </a:solidFill>
                <a:latin typeface="Zapf Dingbats" charset="0"/>
                <a:cs typeface="Zapf Dingbats" charset="0"/>
                <a:sym typeface="Zapf Dingbats" charset="0"/>
              </a:rPr>
              <a:t>✔</a:t>
            </a:r>
            <a:endParaRPr lang="en-US" sz="9600" dirty="0">
              <a:solidFill>
                <a:srgbClr val="000090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6813"/>
            <a:ext cx="5530850" cy="265112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/>
              <a:t>1.3.2: Creating and Graphing Exponential Equations </a:t>
            </a:r>
            <a:endParaRPr lang="en-US" dirty="0">
              <a:ea typeface="MS PGothic" charset="0"/>
              <a:cs typeface="MS PGothic" charset="0"/>
            </a:endParaRPr>
          </a:p>
        </p:txBody>
      </p:sp>
      <p:sp>
        <p:nvSpPr>
          <p:cNvPr id="74754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eaLnBrk="1" hangingPunct="1"/>
            <a:r>
              <a:rPr lang="en-US" sz="2800" b="1" dirty="0">
                <a:ea typeface="MS PGothic" charset="0"/>
                <a:cs typeface="MS PGothic" charset="0"/>
              </a:rPr>
              <a:t>Guided Practice: </a:t>
            </a:r>
            <a:r>
              <a:rPr lang="en-US" sz="2800" b="1" dirty="0">
                <a:solidFill>
                  <a:srgbClr val="000090"/>
                </a:solidFill>
                <a:ea typeface="MS PGothic" charset="0"/>
                <a:cs typeface="MS PGothic" charset="0"/>
              </a:rPr>
              <a:t>Example 3, </a:t>
            </a:r>
            <a:r>
              <a:rPr lang="en-US" sz="2800" b="1" i="1" dirty="0">
                <a:solidFill>
                  <a:srgbClr val="000090"/>
                </a:solidFill>
                <a:ea typeface="MS PGothic" charset="0"/>
                <a:cs typeface="MS PGothic" charset="0"/>
              </a:rPr>
              <a:t>continued</a:t>
            </a:r>
            <a:endParaRPr lang="en-US" sz="2800" b="1" dirty="0">
              <a:solidFill>
                <a:srgbClr val="000090"/>
              </a:solidFill>
              <a:ea typeface="MS PGothic" charset="0"/>
              <a:cs typeface="MS PGothic" charset="0"/>
            </a:endParaRPr>
          </a:p>
          <a:p>
            <a:pPr eaLnBrk="1" hangingPunct="1"/>
            <a:endParaRPr lang="en-US" dirty="0">
              <a:ea typeface="MS PGothic" charset="0"/>
              <a:cs typeface="MS PGothic" charset="0"/>
            </a:endParaRPr>
          </a:p>
          <a:p>
            <a:pPr eaLnBrk="1" hangingPunct="1"/>
            <a:endParaRPr lang="en-US" dirty="0">
              <a:ea typeface="MS PGothic" charset="0"/>
              <a:cs typeface="MS PGothic" charset="0"/>
            </a:endParaRPr>
          </a:p>
        </p:txBody>
      </p:sp>
      <p:pic>
        <p:nvPicPr>
          <p:cNvPr id="74755" name="Picture 4" descr="play-button-lg.png">
            <a:hlinkClick r:id="rId3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0" y="2095500"/>
            <a:ext cx="2654300" cy="265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F3CF7CF-8179-9E44-9F0A-93F8785A68BE}" type="slidenum">
              <a:rPr lang="en-US" smtClean="0"/>
              <a:pPr>
                <a:defRPr/>
              </a:pPr>
              <a:t>37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  <a:ln>
            <a:noFill/>
          </a:ln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2800" b="1" dirty="0">
                <a:ea typeface="+mn-ea"/>
              </a:rPr>
              <a:t>Key </a:t>
            </a:r>
            <a:r>
              <a:rPr lang="en-US" sz="2800" b="1" dirty="0" smtClean="0">
                <a:ea typeface="+mn-ea"/>
              </a:rPr>
              <a:t>Concepts, </a:t>
            </a:r>
            <a:r>
              <a:rPr lang="en-US" sz="2800" b="1" i="1" dirty="0" smtClean="0">
                <a:ea typeface="+mn-ea"/>
              </a:rPr>
              <a:t>continued</a:t>
            </a:r>
            <a:endParaRPr lang="en-US" sz="2000" b="1" i="1" dirty="0" smtClean="0">
              <a:ea typeface="+mn-ea"/>
            </a:endParaRPr>
          </a:p>
          <a:p>
            <a:pPr marL="342900" indent="-342900" eaLnBrk="1" hangingPunct="1">
              <a:lnSpc>
                <a:spcPct val="150000"/>
              </a:lnSpc>
              <a:buFont typeface="Arial"/>
              <a:buChar char="•"/>
              <a:defRPr/>
            </a:pPr>
            <a:r>
              <a:rPr lang="en-US" dirty="0" smtClean="0"/>
              <a:t>If </a:t>
            </a:r>
            <a:r>
              <a:rPr lang="en-US" dirty="0"/>
              <a:t>the base repeats after anything other than </a:t>
            </a:r>
            <a:r>
              <a:rPr lang="en-US" dirty="0" smtClean="0"/>
              <a:t>1 unit </a:t>
            </a:r>
            <a:r>
              <a:rPr lang="en-US" dirty="0"/>
              <a:t>(</a:t>
            </a:r>
            <a:r>
              <a:rPr lang="en-US" dirty="0" smtClean="0"/>
              <a:t>e.g., </a:t>
            </a:r>
            <a:r>
              <a:rPr lang="en-US" dirty="0"/>
              <a:t>1 month, 1 week, 1 day, 1 hour, 1 minute, 1 second</a:t>
            </a:r>
            <a:r>
              <a:rPr lang="en-US" dirty="0" smtClean="0"/>
              <a:t>), </a:t>
            </a:r>
            <a:r>
              <a:rPr lang="en-US" dirty="0"/>
              <a:t>use the </a:t>
            </a:r>
            <a:r>
              <a:rPr lang="en-US" dirty="0" smtClean="0"/>
              <a:t>equation             , </a:t>
            </a:r>
            <a:r>
              <a:rPr lang="en-US" dirty="0"/>
              <a:t>where </a:t>
            </a:r>
            <a:r>
              <a:rPr lang="en-US" i="1" dirty="0"/>
              <a:t>t</a:t>
            </a:r>
            <a:r>
              <a:rPr lang="en-US" dirty="0"/>
              <a:t> is the time when the base repeats. For example, if a quantity doubles every 3 </a:t>
            </a:r>
            <a:r>
              <a:rPr lang="en-US" dirty="0" smtClean="0"/>
              <a:t>months, </a:t>
            </a:r>
            <a:r>
              <a:rPr lang="en-US" dirty="0"/>
              <a:t>the equation would </a:t>
            </a:r>
            <a:r>
              <a:rPr lang="en-US" dirty="0" smtClean="0"/>
              <a:t>be	        .</a:t>
            </a:r>
            <a:endParaRPr lang="en-US" dirty="0"/>
          </a:p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endParaRPr lang="en-US" sz="3000" b="1" dirty="0">
              <a:ea typeface="+mn-ea"/>
            </a:endParaRPr>
          </a:p>
        </p:txBody>
      </p:sp>
      <p:sp>
        <p:nvSpPr>
          <p:cNvPr id="30722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6813"/>
            <a:ext cx="5530850" cy="265112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/>
              <a:t>1.3.2: Creating and Graphing Exponential Equations </a:t>
            </a:r>
          </a:p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E3B10FF-3C72-A04E-8C14-95EAF15BF609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graphicFrame>
        <p:nvGraphicFramePr>
          <p:cNvPr id="3072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70910951"/>
              </p:ext>
            </p:extLst>
          </p:nvPr>
        </p:nvGraphicFramePr>
        <p:xfrm>
          <a:off x="4697940" y="2178425"/>
          <a:ext cx="977900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8" name="Equation" r:id="rId3" imgW="977900" imgH="647700" progId="Equation.DSMT4">
                  <p:embed/>
                </p:oleObj>
              </mc:Choice>
              <mc:Fallback>
                <p:oleObj name="Equation" r:id="rId3" imgW="977900" imgH="6477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97940" y="2178425"/>
                        <a:ext cx="977900" cy="647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2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03081160"/>
              </p:ext>
            </p:extLst>
          </p:nvPr>
        </p:nvGraphicFramePr>
        <p:xfrm>
          <a:off x="7506053" y="3294919"/>
          <a:ext cx="812800" cy="635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9" name="Equation" r:id="rId5" imgW="812800" imgH="635000" progId="Equation.DSMT4">
                  <p:embed/>
                </p:oleObj>
              </mc:Choice>
              <mc:Fallback>
                <p:oleObj name="Equation" r:id="rId5" imgW="812800" imgH="6350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06053" y="3294919"/>
                        <a:ext cx="812800" cy="635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  <a:ln>
            <a:noFill/>
          </a:ln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2800" b="1" dirty="0">
                <a:ea typeface="+mn-ea"/>
              </a:rPr>
              <a:t>Key </a:t>
            </a:r>
            <a:r>
              <a:rPr lang="en-US" sz="2800" b="1" dirty="0" smtClean="0">
                <a:ea typeface="+mn-ea"/>
              </a:rPr>
              <a:t>Concepts, </a:t>
            </a:r>
            <a:r>
              <a:rPr lang="en-US" sz="2800" b="1" i="1" dirty="0" smtClean="0">
                <a:ea typeface="+mn-ea"/>
              </a:rPr>
              <a:t>continued</a:t>
            </a:r>
            <a:endParaRPr lang="en-US" sz="2000" b="1" i="1" dirty="0" smtClean="0">
              <a:ea typeface="+mn-ea"/>
            </a:endParaRPr>
          </a:p>
          <a:p>
            <a:pPr marL="342900" indent="-342900" eaLnBrk="1" hangingPunct="1">
              <a:buFont typeface="Arial"/>
              <a:buChar char="•"/>
              <a:defRPr/>
            </a:pPr>
            <a:r>
              <a:rPr lang="en-US" dirty="0" smtClean="0"/>
              <a:t>Another </a:t>
            </a:r>
            <a:r>
              <a:rPr lang="en-US" dirty="0"/>
              <a:t>formula for exponential growth is </a:t>
            </a:r>
            <a:r>
              <a:rPr lang="en-US" i="1" dirty="0"/>
              <a:t>y</a:t>
            </a:r>
            <a:r>
              <a:rPr lang="en-US" dirty="0"/>
              <a:t> = </a:t>
            </a:r>
            <a:r>
              <a:rPr lang="en-US" i="1" dirty="0"/>
              <a:t>a</a:t>
            </a:r>
            <a:r>
              <a:rPr lang="en-US" dirty="0"/>
              <a:t>(1 + </a:t>
            </a:r>
            <a:r>
              <a:rPr lang="en-US" i="1" dirty="0"/>
              <a:t>r</a:t>
            </a:r>
            <a:r>
              <a:rPr lang="en-US" dirty="0"/>
              <a:t>)</a:t>
            </a:r>
            <a:r>
              <a:rPr lang="en-US" i="1" baseline="30000" dirty="0"/>
              <a:t>t</a:t>
            </a:r>
            <a:r>
              <a:rPr lang="en-US" dirty="0"/>
              <a:t>, where </a:t>
            </a:r>
            <a:r>
              <a:rPr lang="en-US" i="1" dirty="0"/>
              <a:t>a</a:t>
            </a:r>
            <a:r>
              <a:rPr lang="en-US" dirty="0"/>
              <a:t> is the initial value, (1 + </a:t>
            </a:r>
            <a:r>
              <a:rPr lang="en-US" i="1" dirty="0"/>
              <a:t>r</a:t>
            </a:r>
            <a:r>
              <a:rPr lang="en-US" dirty="0"/>
              <a:t>) is the growth rate, </a:t>
            </a:r>
            <a:r>
              <a:rPr lang="en-US" i="1" dirty="0"/>
              <a:t>t</a:t>
            </a:r>
            <a:r>
              <a:rPr lang="en-US" dirty="0"/>
              <a:t> is time, and </a:t>
            </a:r>
            <a:r>
              <a:rPr lang="en-US" i="1" dirty="0"/>
              <a:t>y</a:t>
            </a:r>
            <a:r>
              <a:rPr lang="en-US" dirty="0"/>
              <a:t> is the final value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dirty="0"/>
          </a:p>
          <a:p>
            <a:pPr marL="342900" indent="-342900" eaLnBrk="1" hangingPunct="1">
              <a:buFont typeface="Arial"/>
              <a:buChar char="•"/>
              <a:defRPr/>
            </a:pPr>
            <a:r>
              <a:rPr lang="en-US" dirty="0"/>
              <a:t>Another formula for exponential decay is </a:t>
            </a:r>
            <a:r>
              <a:rPr lang="en-US" i="1" dirty="0"/>
              <a:t>y</a:t>
            </a:r>
            <a:r>
              <a:rPr lang="en-US" dirty="0"/>
              <a:t> = </a:t>
            </a:r>
            <a:r>
              <a:rPr lang="en-US" i="1" dirty="0"/>
              <a:t>a</a:t>
            </a:r>
            <a:r>
              <a:rPr lang="en-US" dirty="0"/>
              <a:t>(1 – </a:t>
            </a:r>
            <a:r>
              <a:rPr lang="en-US" i="1" dirty="0"/>
              <a:t>r</a:t>
            </a:r>
            <a:r>
              <a:rPr lang="en-US" dirty="0"/>
              <a:t>)</a:t>
            </a:r>
            <a:r>
              <a:rPr lang="en-US" i="1" baseline="30000" dirty="0"/>
              <a:t>t</a:t>
            </a:r>
            <a:r>
              <a:rPr lang="en-US" dirty="0"/>
              <a:t>, where </a:t>
            </a:r>
            <a:r>
              <a:rPr lang="en-US" i="1" dirty="0"/>
              <a:t>a</a:t>
            </a:r>
            <a:r>
              <a:rPr lang="en-US" dirty="0"/>
              <a:t> is the initial value, (1 – </a:t>
            </a:r>
            <a:r>
              <a:rPr lang="en-US" i="1" dirty="0"/>
              <a:t>r</a:t>
            </a:r>
            <a:r>
              <a:rPr lang="en-US" dirty="0"/>
              <a:t>) is the decay rate, </a:t>
            </a:r>
            <a:r>
              <a:rPr lang="en-US" i="1" dirty="0"/>
              <a:t>t</a:t>
            </a:r>
            <a:r>
              <a:rPr lang="en-US" dirty="0"/>
              <a:t> is time, and </a:t>
            </a:r>
            <a:r>
              <a:rPr lang="en-US" i="1" dirty="0"/>
              <a:t>y</a:t>
            </a:r>
            <a:r>
              <a:rPr lang="en-US" dirty="0"/>
              <a:t> is the final value.</a:t>
            </a:r>
          </a:p>
          <a:p>
            <a:pPr marL="342900" indent="-342900" eaLnBrk="1" hangingPunct="1">
              <a:buFont typeface="Arial"/>
              <a:buChar char="•"/>
              <a:defRPr/>
            </a:pPr>
            <a:endParaRPr lang="en-US" dirty="0"/>
          </a:p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endParaRPr lang="en-US" sz="3000" b="1" dirty="0">
              <a:ea typeface="+mn-ea"/>
            </a:endParaRPr>
          </a:p>
        </p:txBody>
      </p:sp>
      <p:sp>
        <p:nvSpPr>
          <p:cNvPr id="3174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6813"/>
            <a:ext cx="5530850" cy="265112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/>
              <a:t>1.3.2: Creating and Graphing Exponential Equations </a:t>
            </a:r>
          </a:p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98CC651-E0E5-DF4B-9910-4AF172C4097F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2800" b="1" dirty="0" smtClean="0">
                <a:ea typeface="+mn-ea"/>
              </a:rPr>
              <a:t>Key Concepts</a:t>
            </a:r>
            <a:endParaRPr lang="en-US" sz="2000" b="1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SzPct val="100000"/>
              <a:defRPr/>
            </a:pPr>
            <a:r>
              <a:rPr lang="en-US" dirty="0"/>
              <a:t>Introducing the Compound Interest </a:t>
            </a:r>
            <a:r>
              <a:rPr lang="en-US" dirty="0" smtClean="0"/>
              <a:t>Formula</a:t>
            </a:r>
            <a:r>
              <a:rPr lang="en-US" dirty="0" smtClean="0">
                <a:solidFill>
                  <a:prstClr val="black"/>
                </a:solidFill>
              </a:rPr>
              <a:t>:</a:t>
            </a:r>
            <a:endParaRPr lang="en-US" dirty="0">
              <a:solidFill>
                <a:prstClr val="black"/>
              </a:solidFill>
            </a:endParaRPr>
          </a:p>
          <a:p>
            <a:pPr marL="342900" indent="-342900" eaLnBrk="1" hangingPunct="1">
              <a:lnSpc>
                <a:spcPts val="5000"/>
              </a:lnSpc>
              <a:buFont typeface="Arial"/>
              <a:buChar char="•"/>
              <a:defRPr/>
            </a:pPr>
            <a:r>
              <a:rPr lang="en-US" dirty="0"/>
              <a:t>The general form of the compounding interest formula </a:t>
            </a:r>
            <a:r>
              <a:rPr lang="en-US" dirty="0" smtClean="0"/>
              <a:t>is</a:t>
            </a:r>
            <a:r>
              <a:rPr lang="en-US" dirty="0"/>
              <a:t> </a:t>
            </a:r>
            <a:r>
              <a:rPr lang="en-US" dirty="0" smtClean="0"/>
              <a:t>                   , where </a:t>
            </a:r>
            <a:r>
              <a:rPr lang="en-US" i="1" dirty="0"/>
              <a:t>A</a:t>
            </a:r>
            <a:r>
              <a:rPr lang="en-US" dirty="0"/>
              <a:t> is </a:t>
            </a:r>
            <a:r>
              <a:rPr lang="en-US" dirty="0" smtClean="0"/>
              <a:t>the initial value, </a:t>
            </a:r>
            <a:r>
              <a:rPr lang="en-US" i="1" dirty="0" smtClean="0"/>
              <a:t>r</a:t>
            </a:r>
            <a:r>
              <a:rPr lang="en-US" dirty="0" smtClean="0"/>
              <a:t> </a:t>
            </a:r>
            <a:r>
              <a:rPr lang="en-US" dirty="0"/>
              <a:t>is the interest rate, </a:t>
            </a:r>
            <a:r>
              <a:rPr lang="en-US" i="1" dirty="0"/>
              <a:t>n</a:t>
            </a:r>
            <a:r>
              <a:rPr lang="en-US" dirty="0"/>
              <a:t> is the number of times the investment is compounded in </a:t>
            </a:r>
            <a:r>
              <a:rPr lang="en-US" dirty="0" smtClean="0"/>
              <a:t>a year</a:t>
            </a:r>
            <a:r>
              <a:rPr lang="en-US" dirty="0"/>
              <a:t>, and </a:t>
            </a:r>
            <a:r>
              <a:rPr lang="en-US" i="1" dirty="0"/>
              <a:t>t</a:t>
            </a:r>
            <a:r>
              <a:rPr lang="en-US" dirty="0"/>
              <a:t> is the number of years the investment is left in the account to grow.</a:t>
            </a:r>
            <a:endParaRPr lang="en-US" dirty="0">
              <a:ea typeface="+mn-ea"/>
            </a:endParaRPr>
          </a:p>
        </p:txBody>
      </p:sp>
      <p:sp>
        <p:nvSpPr>
          <p:cNvPr id="32770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6813"/>
            <a:ext cx="5530850" cy="265112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/>
              <a:t>1.3.2: Creating and Graphing Exponential Equations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0124A4C-5E40-8E42-A42F-9209A11A0D60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graphicFrame>
        <p:nvGraphicFramePr>
          <p:cNvPr id="32772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11556086"/>
              </p:ext>
            </p:extLst>
          </p:nvPr>
        </p:nvGraphicFramePr>
        <p:xfrm>
          <a:off x="1398588" y="2150221"/>
          <a:ext cx="1752600" cy="1028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99" name="Equation" r:id="rId3" imgW="1752600" imgH="1028700" progId="Equation.DSMT4">
                  <p:embed/>
                </p:oleObj>
              </mc:Choice>
              <mc:Fallback>
                <p:oleObj name="Equation" r:id="rId3" imgW="1752600" imgH="10287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98588" y="2150221"/>
                        <a:ext cx="1752600" cy="1028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800" b="1" dirty="0"/>
              <a:t>Key Concepts, </a:t>
            </a:r>
            <a:r>
              <a:rPr lang="en-US" sz="2800" b="1" i="1" dirty="0" smtClean="0"/>
              <a:t>continued</a:t>
            </a:r>
            <a:endParaRPr lang="en-US" sz="2000" b="1" i="1" dirty="0"/>
          </a:p>
          <a:p>
            <a:pPr marL="342900" indent="-342900" eaLnBrk="1" hangingPunct="1">
              <a:buFont typeface="Arial"/>
              <a:buChar char="•"/>
              <a:defRPr/>
            </a:pPr>
            <a:r>
              <a:rPr lang="en-US" dirty="0" smtClean="0"/>
              <a:t>Use </a:t>
            </a:r>
            <a:r>
              <a:rPr lang="en-US" dirty="0"/>
              <a:t>this chart for reference:</a:t>
            </a:r>
          </a:p>
          <a:p>
            <a:pPr eaLnBrk="1" hangingPunct="1">
              <a:defRPr/>
            </a:pPr>
            <a:endParaRPr lang="en-US" dirty="0"/>
          </a:p>
        </p:txBody>
      </p:sp>
      <p:sp>
        <p:nvSpPr>
          <p:cNvPr id="33794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6813"/>
            <a:ext cx="5530850" cy="265112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/>
              <a:t>1.3.2: Creating and Graphing Exponential Equations </a:t>
            </a:r>
          </a:p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2947252"/>
              </p:ext>
            </p:extLst>
          </p:nvPr>
        </p:nvGraphicFramePr>
        <p:xfrm>
          <a:off x="1524000" y="1807366"/>
          <a:ext cx="6096000" cy="356581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48000"/>
                <a:gridCol w="3048000"/>
              </a:tblGrid>
              <a:tr h="822838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latin typeface="Arial"/>
                          <a:cs typeface="Arial"/>
                        </a:rPr>
                        <a:t>Compounded</a:t>
                      </a:r>
                      <a:endParaRPr lang="en-US" sz="2400" b="1" dirty="0">
                        <a:latin typeface="Arial"/>
                        <a:cs typeface="Arial"/>
                      </a:endParaRPr>
                    </a:p>
                  </a:txBody>
                  <a:tcPr marT="45695" marB="45695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1" dirty="0" smtClean="0">
                          <a:latin typeface="Arial"/>
                          <a:cs typeface="Arial"/>
                        </a:rPr>
                        <a:t>n</a:t>
                      </a:r>
                      <a:r>
                        <a:rPr lang="en-US" sz="2400" b="1" dirty="0" smtClean="0">
                          <a:latin typeface="Arial"/>
                          <a:cs typeface="Arial"/>
                        </a:rPr>
                        <a:t> (number of times per year)</a:t>
                      </a:r>
                      <a:endParaRPr lang="en-US" sz="2400" b="1" dirty="0">
                        <a:latin typeface="Arial"/>
                        <a:cs typeface="Arial"/>
                      </a:endParaRPr>
                    </a:p>
                  </a:txBody>
                  <a:tcPr marT="45695" marB="45695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457114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Arial"/>
                          <a:cs typeface="Arial"/>
                        </a:rPr>
                        <a:t>Yearly/annually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T="45695" marB="45695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i="0" dirty="0" smtClean="0">
                          <a:latin typeface="Arial"/>
                          <a:cs typeface="Arial"/>
                        </a:rPr>
                        <a:t>1</a:t>
                      </a:r>
                      <a:endParaRPr lang="en-US" sz="2400" i="0" dirty="0">
                        <a:latin typeface="Arial"/>
                        <a:cs typeface="Arial"/>
                      </a:endParaRPr>
                    </a:p>
                  </a:txBody>
                  <a:tcPr marT="45695" marB="45695">
                    <a:solidFill>
                      <a:schemeClr val="bg1"/>
                    </a:solidFill>
                  </a:tcPr>
                </a:tc>
              </a:tr>
              <a:tr h="457114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Arial"/>
                          <a:cs typeface="Arial"/>
                        </a:rPr>
                        <a:t>Semi-annually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T="45695" marB="45695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i="0" dirty="0" smtClean="0">
                          <a:latin typeface="Arial"/>
                          <a:cs typeface="Arial"/>
                        </a:rPr>
                        <a:t>2</a:t>
                      </a:r>
                      <a:endParaRPr lang="en-US" sz="2400" i="0" dirty="0">
                        <a:latin typeface="Arial"/>
                        <a:cs typeface="Arial"/>
                      </a:endParaRPr>
                    </a:p>
                  </a:txBody>
                  <a:tcPr marT="45695" marB="45695">
                    <a:solidFill>
                      <a:schemeClr val="bg1"/>
                    </a:solidFill>
                  </a:tcPr>
                </a:tc>
              </a:tr>
              <a:tr h="457114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Arial"/>
                          <a:cs typeface="Arial"/>
                        </a:rPr>
                        <a:t>Quarterly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T="45695" marB="45695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i="0" dirty="0" smtClean="0">
                          <a:latin typeface="Arial"/>
                          <a:cs typeface="Arial"/>
                        </a:rPr>
                        <a:t>4</a:t>
                      </a:r>
                      <a:endParaRPr lang="en-US" sz="2400" i="0" dirty="0">
                        <a:latin typeface="Arial"/>
                        <a:cs typeface="Arial"/>
                      </a:endParaRPr>
                    </a:p>
                  </a:txBody>
                  <a:tcPr marT="45695" marB="45695">
                    <a:solidFill>
                      <a:schemeClr val="bg1"/>
                    </a:solidFill>
                  </a:tcPr>
                </a:tc>
              </a:tr>
              <a:tr h="457114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Arial"/>
                          <a:cs typeface="Arial"/>
                        </a:rPr>
                        <a:t>Monthly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T="45695" marB="45695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i="0" dirty="0" smtClean="0">
                          <a:latin typeface="Arial"/>
                          <a:cs typeface="Arial"/>
                        </a:rPr>
                        <a:t>12</a:t>
                      </a:r>
                      <a:endParaRPr lang="en-US" sz="2400" i="0" dirty="0">
                        <a:latin typeface="Arial"/>
                        <a:cs typeface="Arial"/>
                      </a:endParaRPr>
                    </a:p>
                  </a:txBody>
                  <a:tcPr marT="45695" marB="45695">
                    <a:solidFill>
                      <a:schemeClr val="bg1"/>
                    </a:solidFill>
                  </a:tcPr>
                </a:tc>
              </a:tr>
              <a:tr h="457114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Arial"/>
                          <a:cs typeface="Arial"/>
                        </a:rPr>
                        <a:t>Weekly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T="45695" marB="45695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i="0" dirty="0" smtClean="0">
                          <a:latin typeface="Arial"/>
                          <a:cs typeface="Arial"/>
                        </a:rPr>
                        <a:t>52</a:t>
                      </a:r>
                      <a:endParaRPr lang="en-US" sz="2400" i="0" dirty="0">
                        <a:latin typeface="Arial"/>
                        <a:cs typeface="Arial"/>
                      </a:endParaRPr>
                    </a:p>
                  </a:txBody>
                  <a:tcPr marT="45695" marB="45695">
                    <a:solidFill>
                      <a:schemeClr val="bg1"/>
                    </a:solidFill>
                  </a:tcPr>
                </a:tc>
              </a:tr>
              <a:tr h="457114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Arial"/>
                          <a:cs typeface="Arial"/>
                        </a:rPr>
                        <a:t>Daily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T="45695" marB="45695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i="0" dirty="0" smtClean="0">
                          <a:latin typeface="Arial"/>
                          <a:cs typeface="Arial"/>
                        </a:rPr>
                        <a:t>365</a:t>
                      </a:r>
                      <a:endParaRPr lang="en-US" sz="2400" i="0" dirty="0">
                        <a:latin typeface="Arial"/>
                        <a:cs typeface="Arial"/>
                      </a:endParaRPr>
                    </a:p>
                  </a:txBody>
                  <a:tcPr marT="45695" marB="45695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41E2EE2-7513-CE44-B370-56D65AEF8030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800" b="1" dirty="0"/>
              <a:t>Key Concepts, </a:t>
            </a:r>
            <a:r>
              <a:rPr lang="en-US" sz="2800" b="1" i="1" dirty="0" smtClean="0"/>
              <a:t>continued</a:t>
            </a:r>
            <a:endParaRPr lang="en-US" sz="2000" b="1" i="1" dirty="0"/>
          </a:p>
          <a:p>
            <a:pPr marL="342900" indent="-342900" eaLnBrk="1" hangingPunct="1">
              <a:buFont typeface="Arial"/>
              <a:buChar char="•"/>
              <a:defRPr/>
            </a:pPr>
            <a:r>
              <a:rPr lang="en-US" dirty="0" smtClean="0"/>
              <a:t>Remember </a:t>
            </a:r>
            <a:r>
              <a:rPr lang="en-US" dirty="0"/>
              <a:t>to change the percentage rate into a decimal by dividing the percentage by 100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dirty="0"/>
          </a:p>
          <a:p>
            <a:pPr marL="342900" indent="-342900" eaLnBrk="1" hangingPunct="1">
              <a:buFont typeface="Arial"/>
              <a:buChar char="•"/>
              <a:defRPr/>
            </a:pPr>
            <a:r>
              <a:rPr lang="en-US" dirty="0" smtClean="0"/>
              <a:t>Apply </a:t>
            </a:r>
            <a:r>
              <a:rPr lang="en-US" dirty="0"/>
              <a:t>the order of operations and divide </a:t>
            </a:r>
            <a:r>
              <a:rPr lang="en-US" i="1" dirty="0"/>
              <a:t>r</a:t>
            </a:r>
            <a:r>
              <a:rPr lang="en-US" dirty="0"/>
              <a:t> by </a:t>
            </a:r>
            <a:r>
              <a:rPr lang="en-US" i="1" dirty="0"/>
              <a:t>n</a:t>
            </a:r>
            <a:r>
              <a:rPr lang="en-US" dirty="0"/>
              <a:t>, then add 1. Raise that value to the power </a:t>
            </a:r>
            <a:r>
              <a:rPr lang="en-US" dirty="0" smtClean="0"/>
              <a:t>of the </a:t>
            </a:r>
            <a:r>
              <a:rPr lang="en-US" dirty="0"/>
              <a:t>product of </a:t>
            </a:r>
            <a:r>
              <a:rPr lang="en-US" i="1" dirty="0" smtClean="0"/>
              <a:t>nt</a:t>
            </a:r>
            <a:r>
              <a:rPr lang="en-US" dirty="0" smtClean="0"/>
              <a:t>. Multiply </a:t>
            </a:r>
            <a:r>
              <a:rPr lang="en-US" dirty="0"/>
              <a:t>that value by the principal, </a:t>
            </a:r>
            <a:r>
              <a:rPr lang="en-US" i="1" dirty="0"/>
              <a:t>P</a:t>
            </a:r>
            <a:r>
              <a:rPr lang="en-US" dirty="0"/>
              <a:t>.</a:t>
            </a:r>
          </a:p>
        </p:txBody>
      </p:sp>
      <p:sp>
        <p:nvSpPr>
          <p:cNvPr id="34818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6813"/>
            <a:ext cx="5530850" cy="265112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/>
              <a:t>1.3.2: Creating and Graphing Exponential Equations </a:t>
            </a:r>
          </a:p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DE8B7ED-6D38-D84E-B364-494FD4B32A37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eaLnBrk="1" hangingPunct="1"/>
            <a:r>
              <a:rPr lang="en-US" sz="2800" b="1" dirty="0"/>
              <a:t>Key Concepts, </a:t>
            </a:r>
            <a:r>
              <a:rPr lang="en-US" sz="2800" b="1" i="1" dirty="0" smtClean="0"/>
              <a:t>continued</a:t>
            </a:r>
            <a:endParaRPr lang="en-US" sz="2800" b="1" i="1" dirty="0"/>
          </a:p>
        </p:txBody>
      </p:sp>
      <p:sp>
        <p:nvSpPr>
          <p:cNvPr id="1638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6813"/>
            <a:ext cx="6121400" cy="265112"/>
          </a:xfrm>
        </p:spPr>
        <p:txBody>
          <a:bodyPr/>
          <a:lstStyle/>
          <a:p>
            <a:pPr eaLnBrk="1" hangingPunct="1">
              <a:spcBef>
                <a:spcPct val="0"/>
              </a:spcBef>
              <a:defRPr/>
            </a:pPr>
            <a:r>
              <a:rPr lang="en-US" spc="-40" dirty="0" smtClean="0"/>
              <a:t>1.3.2: Creating and Graphing Exponential Equations </a:t>
            </a:r>
            <a:endParaRPr lang="en-US" spc="-4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CAF66A6-83F6-324B-AC33-AD45FB407906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5997204"/>
              </p:ext>
            </p:extLst>
          </p:nvPr>
        </p:nvGraphicFramePr>
        <p:xfrm>
          <a:off x="762000" y="1298296"/>
          <a:ext cx="7720013" cy="403071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720013"/>
              </a:tblGrid>
              <a:tr h="471713">
                <a:tc>
                  <a:txBody>
                    <a:bodyPr/>
                    <a:lstStyle/>
                    <a:p>
                      <a:pPr algn="dist"/>
                      <a:r>
                        <a:rPr lang="en-US" sz="2400" b="1" spc="-150" dirty="0" smtClean="0">
                          <a:latin typeface="Arial"/>
                          <a:cs typeface="Arial"/>
                        </a:rPr>
                        <a:t>Graphing Exponential Equations Using a Table of Values</a:t>
                      </a:r>
                      <a:endParaRPr lang="en-US" sz="2400" b="1" spc="-150" dirty="0">
                        <a:latin typeface="Arial"/>
                        <a:cs typeface="Arial"/>
                      </a:endParaRPr>
                    </a:p>
                  </a:txBody>
                  <a:tcPr marL="182895" marR="91448" marT="45706" marB="45706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559006">
                <a:tc>
                  <a:txBody>
                    <a:bodyPr/>
                    <a:lstStyle/>
                    <a:p>
                      <a:pPr marL="457200" indent="-457200">
                        <a:buFont typeface="+mj-lt"/>
                        <a:buAutoNum type="arabicPeriod"/>
                      </a:pPr>
                      <a:r>
                        <a:rPr lang="en-US" sz="2400" spc="-40" baseline="0" dirty="0" smtClean="0">
                          <a:latin typeface="Arial"/>
                          <a:cs typeface="Arial"/>
                        </a:rPr>
                        <a:t>Create a table of values by choosing </a:t>
                      </a:r>
                      <a:r>
                        <a:rPr lang="en-US" sz="2400" i="1" spc="-40" baseline="0" dirty="0" smtClean="0">
                          <a:latin typeface="Arial"/>
                          <a:cs typeface="Arial"/>
                        </a:rPr>
                        <a:t>x</a:t>
                      </a:r>
                      <a:r>
                        <a:rPr lang="en-US" sz="2400" spc="-40" baseline="0" dirty="0" smtClean="0">
                          <a:latin typeface="Arial"/>
                          <a:cs typeface="Arial"/>
                        </a:rPr>
                        <a:t>-values and substituting them in and solving for </a:t>
                      </a:r>
                      <a:r>
                        <a:rPr lang="en-US" sz="2400" i="1" spc="-40" baseline="0" dirty="0" smtClean="0">
                          <a:latin typeface="Arial"/>
                          <a:cs typeface="Arial"/>
                        </a:rPr>
                        <a:t>y</a:t>
                      </a:r>
                      <a:r>
                        <a:rPr lang="en-US" sz="2400" spc="-40" baseline="0" dirty="0" smtClean="0">
                          <a:latin typeface="Arial"/>
                          <a:cs typeface="Arial"/>
                        </a:rPr>
                        <a:t>.</a:t>
                      </a:r>
                    </a:p>
                    <a:p>
                      <a:pPr marL="457200" indent="-457200">
                        <a:buFont typeface="+mj-lt"/>
                        <a:buAutoNum type="arabicPeriod"/>
                      </a:pPr>
                      <a:r>
                        <a:rPr lang="en-US" sz="2400" spc="-40" baseline="0" dirty="0" smtClean="0">
                          <a:latin typeface="Arial"/>
                          <a:cs typeface="Arial"/>
                        </a:rPr>
                        <a:t>Determine the labels by reading the context. The </a:t>
                      </a:r>
                      <a:r>
                        <a:rPr lang="en-US" sz="2400" i="1" spc="-40" baseline="0" dirty="0" smtClean="0">
                          <a:latin typeface="Arial"/>
                          <a:cs typeface="Arial"/>
                        </a:rPr>
                        <a:t>x</a:t>
                      </a:r>
                      <a:r>
                        <a:rPr lang="en-US" sz="2400" spc="-40" baseline="0" dirty="0" smtClean="0">
                          <a:latin typeface="Arial"/>
                          <a:cs typeface="Arial"/>
                        </a:rPr>
                        <a:t>-axis will most likely be time and the </a:t>
                      </a:r>
                      <a:r>
                        <a:rPr lang="en-US" sz="2400" i="1" spc="-40" baseline="0" dirty="0" smtClean="0">
                          <a:latin typeface="Arial"/>
                          <a:cs typeface="Arial"/>
                        </a:rPr>
                        <a:t>y</a:t>
                      </a:r>
                      <a:r>
                        <a:rPr lang="en-US" sz="2400" spc="-40" baseline="0" dirty="0" smtClean="0">
                          <a:latin typeface="Arial"/>
                          <a:cs typeface="Arial"/>
                        </a:rPr>
                        <a:t>-axis will be the units of the final value.</a:t>
                      </a:r>
                    </a:p>
                    <a:p>
                      <a:pPr marL="457200" indent="-457200">
                        <a:buFont typeface="+mj-lt"/>
                        <a:buAutoNum type="arabicPeriod"/>
                      </a:pPr>
                      <a:r>
                        <a:rPr lang="en-US" sz="2400" spc="-40" baseline="0" dirty="0" smtClean="0">
                          <a:latin typeface="Arial"/>
                          <a:cs typeface="Arial"/>
                        </a:rPr>
                        <a:t>Determine the scales. The scale on the </a:t>
                      </a:r>
                      <a:r>
                        <a:rPr lang="en-US" sz="2400" i="1" spc="-40" baseline="0" dirty="0" smtClean="0">
                          <a:latin typeface="Arial"/>
                          <a:cs typeface="Arial"/>
                        </a:rPr>
                        <a:t>y</a:t>
                      </a:r>
                      <a:r>
                        <a:rPr lang="en-US" sz="2400" spc="-40" baseline="0" dirty="0" smtClean="0">
                          <a:latin typeface="Arial"/>
                          <a:cs typeface="Arial"/>
                        </a:rPr>
                        <a:t>-axis will need to be large since the values will grow or decline quickly. The value on the </a:t>
                      </a:r>
                      <a:r>
                        <a:rPr lang="en-US" sz="2400" i="1" spc="-40" baseline="0" dirty="0" smtClean="0">
                          <a:latin typeface="Arial"/>
                          <a:cs typeface="Arial"/>
                        </a:rPr>
                        <a:t>x</a:t>
                      </a:r>
                      <a:r>
                        <a:rPr lang="en-US" sz="2400" spc="-40" baseline="0" dirty="0" smtClean="0">
                          <a:latin typeface="Arial"/>
                          <a:cs typeface="Arial"/>
                        </a:rPr>
                        <a:t>-axis needs to be large enough to show the growth rate or the decay rate.</a:t>
                      </a:r>
                      <a:endParaRPr lang="en-US" sz="2400" i="1" spc="-40" baseline="0" dirty="0">
                        <a:latin typeface="Arial"/>
                        <a:cs typeface="Arial"/>
                      </a:endParaRPr>
                    </a:p>
                  </a:txBody>
                  <a:tcPr marL="182895" marR="91448" marT="45706" marB="45706"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Enhanced Instruction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Enhanced Instruction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9608</TotalTime>
  <Words>2389</Words>
  <Application>Microsoft Macintosh PowerPoint</Application>
  <PresentationFormat>On-screen Show (4:3)</PresentationFormat>
  <Paragraphs>266</Paragraphs>
  <Slides>37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0" baseType="lpstr">
      <vt:lpstr>Enhanced Instruction template</vt:lpstr>
      <vt:lpstr>1_Enhanced Instruction template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Walch Education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Walch Education</dc:creator>
  <cp:keywords/>
  <dc:description/>
  <cp:lastModifiedBy>Martie Harmon</cp:lastModifiedBy>
  <cp:revision>122</cp:revision>
  <dcterms:created xsi:type="dcterms:W3CDTF">2012-02-22T19:14:19Z</dcterms:created>
  <dcterms:modified xsi:type="dcterms:W3CDTF">2012-07-18T17:43:51Z</dcterms:modified>
  <cp:category/>
</cp:coreProperties>
</file>