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7" r:id="rId2"/>
    <p:sldId id="266" r:id="rId3"/>
    <p:sldId id="268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19" autoAdjust="0"/>
  </p:normalViewPr>
  <p:slideViewPr>
    <p:cSldViewPr snapToGrid="0" snapToObjects="1" showGuides="1">
      <p:cViewPr varScale="1">
        <p:scale>
          <a:sx n="91" d="100"/>
          <a:sy n="91" d="100"/>
        </p:scale>
        <p:origin x="-12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74FDB44-47E4-BA43-A092-94BE9BF03E36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7383BCD-D8EF-E84E-9EC7-3F8B803EF4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69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72C89BC-CB2D-A444-9049-D096879AF198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9620E18-3E07-8546-AF9D-21E3B832B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894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>
                <a:latin typeface="Calibri" charset="0"/>
              </a:rPr>
              <a:t>http://</a:t>
            </a:r>
            <a:r>
              <a:rPr lang="en-US" u="none" dirty="0" err="1" smtClean="0">
                <a:latin typeface="Calibri" charset="0"/>
              </a:rPr>
              <a:t>walch.com</a:t>
            </a:r>
            <a:r>
              <a:rPr lang="en-US" u="none" dirty="0" smtClean="0">
                <a:latin typeface="Calibri" charset="0"/>
              </a:rPr>
              <a:t>/</a:t>
            </a:r>
            <a:r>
              <a:rPr lang="en-US" u="none" dirty="0" err="1" smtClean="0">
                <a:latin typeface="Calibri" charset="0"/>
              </a:rPr>
              <a:t>wu</a:t>
            </a:r>
            <a:r>
              <a:rPr lang="en-US" u="none" dirty="0" smtClean="0">
                <a:latin typeface="Calibri" charset="0"/>
              </a:rPr>
              <a:t>/CAU1L3S1CellPhoneHistory</a:t>
            </a:r>
            <a:endParaRPr lang="en-US" u="none" dirty="0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F821F8-A260-E84D-98FF-4482BBBDC905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latin typeface="Calibri" charset="0"/>
              </a:rPr>
              <a:t>Common Core Georgia Performance Standards: </a:t>
            </a:r>
            <a:r>
              <a:rPr lang="en-US">
                <a:latin typeface="Calibri" charset="0"/>
              </a:rPr>
              <a:t>MCC9–12.A.CED.2; MCC9–12.N.Q.1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71A5A3B1-4534-C94E-A1BB-F148A488CDC9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latin typeface="Calibri"/>
              <a:ea typeface="+mn-ea"/>
              <a:cs typeface="Calibri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28786A8-E8C7-824F-A447-6AABE95AC38D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b="1" dirty="0">
                <a:latin typeface="Calibri" charset="0"/>
                <a:cs typeface="Calibri" charset="0"/>
              </a:rPr>
              <a:t>Connection to the Lesson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>
                <a:latin typeface="Calibri" charset="0"/>
              </a:rPr>
              <a:t>Students </a:t>
            </a:r>
            <a:r>
              <a:rPr lang="en-US" dirty="0">
                <a:latin typeface="Calibri" charset="0"/>
              </a:rPr>
              <a:t>will be creating equations just like these in the upcoming lesson but will be given the option of skipping the step of creating the table of values.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>
                <a:latin typeface="Calibri" charset="0"/>
              </a:rPr>
              <a:t>Students </a:t>
            </a:r>
            <a:r>
              <a:rPr lang="en-US" dirty="0">
                <a:latin typeface="Calibri" charset="0"/>
              </a:rPr>
              <a:t>gain exposure to working with input and output pairs in the warm-up.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>
                <a:latin typeface="Calibri" charset="0"/>
              </a:rPr>
              <a:t>Students </a:t>
            </a:r>
            <a:r>
              <a:rPr lang="en-US" dirty="0">
                <a:latin typeface="Calibri" charset="0"/>
              </a:rPr>
              <a:t>will take this type of problem a step further and graph the equation.</a:t>
            </a:r>
            <a:endParaRPr lang="en-US" dirty="0">
              <a:latin typeface="Calibri" charset="0"/>
              <a:cs typeface="Calibri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E25ACBE-D007-AC45-B4CA-0100A011126C}" type="slidenum">
              <a:rPr lang="en-US" sz="1200"/>
              <a:pPr eaLnBrk="1" hangingPunct="1"/>
              <a:t>4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spc="-5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C63C0742-3D8C-2A4C-BE80-BC4CB730B1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081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9250D-496B-BF43-84B0-36B11FB65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7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363D-12B9-4B4B-9D2D-19914894B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819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D783F-E264-6040-8E31-9C80E781E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47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C34E7-F08A-0344-8901-CC4DC05CD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22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F71E4-39E6-054F-A7A8-F8B47D189F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72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933F5-E2E7-574E-894C-C1E2AA91E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6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255-DCF2-1447-B9F7-C4C890401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757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9C1DC-2CF5-294F-96EE-8C70B8622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99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FCF6D-A1B1-6A4C-9F83-E0F3188FB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6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F83E7-6AAE-7F47-A315-C47FAD506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80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0092C71-A9AA-FC4C-990B-CA4D20106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1L3S1CellPhoneHistory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600" dirty="0"/>
              <a:t>1.3.1: Creating and Graphing Linear Equations in Two Variables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406E44-E814-4D48-9D6F-C3C414E6F15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5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600" dirty="0"/>
              <a:t>1.3.1: Creating and Graphing Linear Equations in Two Variables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992188" y="641350"/>
            <a:ext cx="7504112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A cell phone company charges a $20 flat fee plus $0.05 for every minute used for calls.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617538" y="2108200"/>
            <a:ext cx="731755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Make a table of values from 0 to 60 minutes in </a:t>
            </a:r>
            <a:r>
              <a:rPr lang="en-US" dirty="0" smtClean="0">
                <a:latin typeface="Arial"/>
                <a:cs typeface="Arial"/>
              </a:rPr>
              <a:t>10</a:t>
            </a:r>
            <a:r>
              <a:rPr lang="en-US" dirty="0">
                <a:latin typeface="Arial"/>
                <a:cs typeface="Arial"/>
              </a:rPr>
              <a:t>-minute intervals that represent the total amount charged.</a:t>
            </a:r>
          </a:p>
          <a:p>
            <a:pPr>
              <a:buFont typeface="Calibri" charset="0"/>
              <a:buAutoNum type="arabicPeriod"/>
            </a:pPr>
            <a:endParaRPr lang="en-US" dirty="0">
              <a:latin typeface="Arial"/>
              <a:cs typeface="Arial"/>
            </a:endParaRPr>
          </a:p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Write an algebraic equation that could be used to represent the situation.</a:t>
            </a:r>
          </a:p>
          <a:p>
            <a:pPr>
              <a:buFont typeface="Calibri" charset="0"/>
              <a:buAutoNum type="arabicPeriod"/>
            </a:pPr>
            <a:endParaRPr lang="en-US" dirty="0">
              <a:latin typeface="Arial"/>
              <a:cs typeface="Arial"/>
            </a:endParaRPr>
          </a:p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What do the unknown values in your equation represent?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7D6971C-CCA5-B846-89B7-C4F149593DD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  <a:defRPr/>
            </a:pPr>
            <a:r>
              <a:rPr lang="en-US" spc="-30" dirty="0" smtClean="0"/>
              <a:t>Make </a:t>
            </a:r>
            <a:r>
              <a:rPr lang="en-US" spc="-30" dirty="0"/>
              <a:t>a table of values from 0 to 60 minutes in 10-minute intervals that represent the total amount charged</a:t>
            </a:r>
            <a:r>
              <a:rPr lang="en-US" spc="-30" dirty="0" smtClean="0"/>
              <a:t>.</a:t>
            </a:r>
          </a:p>
          <a:p>
            <a:pPr algn="l">
              <a:defRPr/>
            </a:pPr>
            <a:endParaRPr lang="en-US" dirty="0"/>
          </a:p>
        </p:txBody>
      </p:sp>
      <p:sp>
        <p:nvSpPr>
          <p:cNvPr id="1945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600" dirty="0"/>
              <a:t>1.3.1: Creating and Graphing Linear Equations in Two Variables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52E3E1-E1C0-F543-B505-EDC4A35D6FE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657384"/>
              </p:ext>
            </p:extLst>
          </p:nvPr>
        </p:nvGraphicFramePr>
        <p:xfrm>
          <a:off x="1290320" y="1604963"/>
          <a:ext cx="6569075" cy="3657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01349"/>
                <a:gridCol w="4167726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Minutes used</a:t>
                      </a:r>
                      <a:endParaRPr lang="en-US" sz="2400" b="1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Total amount charged ($)</a:t>
                      </a:r>
                      <a:endParaRPr lang="en-US" sz="2400" b="1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025774"/>
              </p:ext>
            </p:extLst>
          </p:nvPr>
        </p:nvGraphicFramePr>
        <p:xfrm>
          <a:off x="1290320" y="1593312"/>
          <a:ext cx="6569075" cy="31385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01349"/>
                <a:gridCol w="4167726"/>
              </a:tblGrid>
              <a:tr h="457146"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20 + 0(0.05) = 20.00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69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69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69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69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69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69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778768"/>
              </p:ext>
            </p:extLst>
          </p:nvPr>
        </p:nvGraphicFramePr>
        <p:xfrm>
          <a:off x="1290320" y="1575339"/>
          <a:ext cx="6569075" cy="364331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01349"/>
                <a:gridCol w="4167726"/>
              </a:tblGrid>
              <a:tr h="570549"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5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361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 + 10(0.05) = 20.50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706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706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706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4571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706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7" marB="4571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506005"/>
              </p:ext>
            </p:extLst>
          </p:nvPr>
        </p:nvGraphicFramePr>
        <p:xfrm>
          <a:off x="1290320" y="1604963"/>
          <a:ext cx="6569075" cy="360203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01349"/>
                <a:gridCol w="4167726"/>
              </a:tblGrid>
              <a:tr h="547850"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4326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528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6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 + 20(0.05) = 21.00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4326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4326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4326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4326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22" marB="4572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670535"/>
              </p:ext>
            </p:extLst>
          </p:nvPr>
        </p:nvGraphicFramePr>
        <p:xfrm>
          <a:off x="1290320" y="1604963"/>
          <a:ext cx="6569075" cy="36083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01349"/>
                <a:gridCol w="4167726"/>
              </a:tblGrid>
              <a:tr h="457164"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711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2761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9253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626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30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 + 30(0.05) = 21.50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943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943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94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05" marB="457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573936"/>
              </p:ext>
            </p:extLst>
          </p:nvPr>
        </p:nvGraphicFramePr>
        <p:xfrm>
          <a:off x="1290320" y="1604963"/>
          <a:ext cx="6569075" cy="3657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01349"/>
                <a:gridCol w="4167726"/>
              </a:tblGrid>
              <a:tr h="532695"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269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40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 + 40(0.05) = 22.00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271094"/>
              </p:ext>
            </p:extLst>
          </p:nvPr>
        </p:nvGraphicFramePr>
        <p:xfrm>
          <a:off x="1290320" y="1628265"/>
          <a:ext cx="6569075" cy="3657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01349"/>
                <a:gridCol w="4167726"/>
              </a:tblGrid>
              <a:tr h="532695"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269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50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 + 50(0.05) = 22.50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3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6" marR="91436" marT="45715" marB="4571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787446"/>
              </p:ext>
            </p:extLst>
          </p:nvPr>
        </p:nvGraphicFramePr>
        <p:xfrm>
          <a:off x="1302612" y="1522441"/>
          <a:ext cx="6569075" cy="373269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01349"/>
                <a:gridCol w="4167726"/>
              </a:tblGrid>
              <a:tr h="532543"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096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09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09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09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09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096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09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60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 + 60(0.05) = 23.00</a:t>
                      </a:r>
                      <a:endParaRPr lang="en-US" sz="2400" dirty="0" smtClean="0">
                        <a:latin typeface="Arial"/>
                        <a:cs typeface="Arial"/>
                      </a:endParaRPr>
                    </a:p>
                  </a:txBody>
                  <a:tcPr marL="91436" marR="91436" marT="45702" marB="4570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 startAt="2"/>
            </a:pPr>
            <a:r>
              <a:rPr lang="en-US" dirty="0"/>
              <a:t>Write an algebraic equation that could be used to represent the situation.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400" i="1" dirty="0">
                <a:solidFill>
                  <a:srgbClr val="660066"/>
                </a:solidFill>
                <a:latin typeface="Arial"/>
                <a:cs typeface="Arial"/>
              </a:rPr>
              <a:t>y </a:t>
            </a:r>
            <a:r>
              <a:rPr lang="fr-FR" sz="2400" dirty="0">
                <a:solidFill>
                  <a:srgbClr val="660066"/>
                </a:solidFill>
                <a:latin typeface="Arial"/>
                <a:cs typeface="Arial"/>
              </a:rPr>
              <a:t>= 0.05</a:t>
            </a:r>
            <a:r>
              <a:rPr lang="fr-FR" sz="2400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fr-FR" sz="2400" dirty="0">
                <a:solidFill>
                  <a:srgbClr val="660066"/>
                </a:solidFill>
                <a:latin typeface="Arial"/>
                <a:cs typeface="Arial"/>
              </a:rPr>
              <a:t>+ 20</a:t>
            </a:r>
          </a:p>
          <a:p>
            <a:pPr marL="800100" lvl="1" indent="-342900" algn="l">
              <a:buFont typeface="Arial" charset="0"/>
              <a:buChar char="•"/>
            </a:pPr>
            <a:endParaRPr lang="fr-FR" sz="2400" dirty="0">
              <a:solidFill>
                <a:srgbClr val="660066"/>
              </a:solidFill>
              <a:latin typeface="Calibri" charset="0"/>
            </a:endParaRPr>
          </a:p>
          <a:p>
            <a:pPr marL="457200" indent="-457200" algn="l">
              <a:buFont typeface="Calibri" charset="0"/>
              <a:buAutoNum type="arabicPeriod" startAt="2"/>
            </a:pPr>
            <a:r>
              <a:rPr lang="en-US" dirty="0"/>
              <a:t>What do the unknown values in your equation represent?</a:t>
            </a:r>
          </a:p>
          <a:p>
            <a:pPr marL="800100" lvl="2" indent="-342900" algn="l">
              <a:buFont typeface="Arial" charset="0"/>
              <a:buChar char="•"/>
            </a:pP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represents the number of minutes used, and </a:t>
            </a: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y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represents the total amount charged.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838422-8B08-784D-AB59-5F05E2D9F2A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150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600" dirty="0"/>
              <a:t>1.3.1: Creating and Graphing Linear Equations in Two Variables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843</TotalTime>
  <Words>348</Words>
  <Application>Microsoft Macintosh PowerPoint</Application>
  <PresentationFormat>On-screen Show (4:3)</PresentationFormat>
  <Paragraphs>47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67</cp:revision>
  <dcterms:created xsi:type="dcterms:W3CDTF">2012-02-22T19:14:19Z</dcterms:created>
  <dcterms:modified xsi:type="dcterms:W3CDTF">2012-06-05T18:08:59Z</dcterms:modified>
  <cp:category/>
</cp:coreProperties>
</file>