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1.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handoutMasterIdLst>
    <p:handoutMasterId r:id="rId52"/>
  </p:handoutMasterIdLst>
  <p:sldIdLst>
    <p:sldId id="256" r:id="rId2"/>
    <p:sldId id="287" r:id="rId3"/>
    <p:sldId id="258" r:id="rId4"/>
    <p:sldId id="259" r:id="rId5"/>
    <p:sldId id="260" r:id="rId6"/>
    <p:sldId id="309" r:id="rId7"/>
    <p:sldId id="321" r:id="rId8"/>
    <p:sldId id="310" r:id="rId9"/>
    <p:sldId id="311" r:id="rId10"/>
    <p:sldId id="312" r:id="rId11"/>
    <p:sldId id="314" r:id="rId12"/>
    <p:sldId id="322" r:id="rId13"/>
    <p:sldId id="323" r:id="rId14"/>
    <p:sldId id="324" r:id="rId15"/>
    <p:sldId id="325" r:id="rId16"/>
    <p:sldId id="326" r:id="rId17"/>
    <p:sldId id="327" r:id="rId18"/>
    <p:sldId id="328" r:id="rId19"/>
    <p:sldId id="329" r:id="rId20"/>
    <p:sldId id="330" r:id="rId21"/>
    <p:sldId id="290" r:id="rId22"/>
    <p:sldId id="372" r:id="rId23"/>
    <p:sldId id="373" r:id="rId24"/>
    <p:sldId id="374" r:id="rId25"/>
    <p:sldId id="375" r:id="rId26"/>
    <p:sldId id="376" r:id="rId27"/>
    <p:sldId id="387" r:id="rId28"/>
    <p:sldId id="379" r:id="rId29"/>
    <p:sldId id="380" r:id="rId30"/>
    <p:sldId id="381" r:id="rId31"/>
    <p:sldId id="382" r:id="rId32"/>
    <p:sldId id="383" r:id="rId33"/>
    <p:sldId id="384" r:id="rId34"/>
    <p:sldId id="386" r:id="rId35"/>
    <p:sldId id="388" r:id="rId36"/>
    <p:sldId id="389" r:id="rId37"/>
    <p:sldId id="390" r:id="rId38"/>
    <p:sldId id="391" r:id="rId39"/>
    <p:sldId id="402" r:id="rId40"/>
    <p:sldId id="403" r:id="rId41"/>
    <p:sldId id="404" r:id="rId42"/>
    <p:sldId id="405" r:id="rId43"/>
    <p:sldId id="394" r:id="rId44"/>
    <p:sldId id="406" r:id="rId45"/>
    <p:sldId id="395" r:id="rId46"/>
    <p:sldId id="407" r:id="rId47"/>
    <p:sldId id="408" r:id="rId48"/>
    <p:sldId id="400" r:id="rId49"/>
    <p:sldId id="401" r:id="rId50"/>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84" d="100"/>
          <a:sy n="84" d="100"/>
        </p:scale>
        <p:origin x="-104" y="-328"/>
      </p:cViewPr>
      <p:guideLst>
        <p:guide orient="horz" pos="2160"/>
        <p:guide pos="259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EFC2A9C-649B-1C4E-A9AD-D7296B62AC1E}" type="datetimeFigureOut">
              <a:rPr lang="en-US">
                <a:latin typeface="Arial"/>
              </a:rPr>
              <a:pPr>
                <a:defRPr/>
              </a:pPr>
              <a:t>7/9/12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7F2D9CF-AEFA-CF4B-B396-6C453306FC1E}"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824259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CA861C48-BE6B-104F-A8F8-4D687279539A}" type="datetimeFigureOut">
              <a:rPr lang="en-US" smtClean="0"/>
              <a:pPr>
                <a:defRPr/>
              </a:pPr>
              <a:t>7/9/12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559C2D00-7CAE-2543-BD7D-B3485CDF8AB8}" type="slidenum">
              <a:rPr lang="en-US" smtClean="0"/>
              <a:pPr>
                <a:defRPr/>
              </a:pPr>
              <a:t>‹#›</a:t>
            </a:fld>
            <a:endParaRPr lang="en-US" dirty="0"/>
          </a:p>
        </p:txBody>
      </p:sp>
    </p:spTree>
    <p:extLst>
      <p:ext uri="{BB962C8B-B14F-4D97-AF65-F5344CB8AC3E}">
        <p14:creationId xmlns:p14="http://schemas.microsoft.com/office/powerpoint/2010/main" val="199596679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31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http://</a:t>
            </a:r>
            <a:r>
              <a:rPr lang="en-US" dirty="0" err="1"/>
              <a:t>walch.com</a:t>
            </a:r>
            <a:r>
              <a:rPr lang="en-US" dirty="0"/>
              <a:t>/</a:t>
            </a:r>
            <a:r>
              <a:rPr lang="en-US" dirty="0" err="1"/>
              <a:t>ei</a:t>
            </a:r>
            <a:r>
              <a:rPr lang="en-US" dirty="0"/>
              <a:t>/CAU1L3S1BallVelocity</a:t>
            </a:r>
          </a:p>
        </p:txBody>
      </p:sp>
      <p:sp>
        <p:nvSpPr>
          <p:cNvPr id="931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A40C7D2-41A2-364A-B4E1-F2FAC432DC6C}" type="slidenum">
              <a:rPr lang="en-US" sz="1200">
                <a:latin typeface="Arial"/>
              </a:rPr>
              <a:pPr eaLnBrk="1" hangingPunct="1"/>
              <a:t>34</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95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http://</a:t>
            </a:r>
            <a:r>
              <a:rPr lang="en-US" dirty="0" err="1"/>
              <a:t>walch.com</a:t>
            </a:r>
            <a:r>
              <a:rPr lang="en-US" dirty="0"/>
              <a:t>/</a:t>
            </a:r>
            <a:r>
              <a:rPr lang="en-US" dirty="0" err="1"/>
              <a:t>ei</a:t>
            </a:r>
            <a:r>
              <a:rPr lang="en-US" dirty="0"/>
              <a:t>/CAU1L3S1AirplaneFuel</a:t>
            </a:r>
          </a:p>
        </p:txBody>
      </p:sp>
      <p:sp>
        <p:nvSpPr>
          <p:cNvPr id="1095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6807AFD-8C33-2C4D-8725-D3B864B147E4}" type="slidenum">
              <a:rPr lang="en-US" sz="1200">
                <a:latin typeface="Arial"/>
              </a:rPr>
              <a:pPr eaLnBrk="1" hangingPunct="1"/>
              <a:t>49</a:t>
            </a:fld>
            <a:endParaRPr lang="en-US" sz="1200" dirty="0">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2" y="6246669"/>
            <a:ext cx="6211017" cy="297551"/>
          </a:xfrm>
        </p:spPr>
        <p:txBody>
          <a:bodyPr>
            <a:noAutofit/>
          </a:bodyPr>
          <a:lstStyle>
            <a:lvl1pPr marL="0" indent="0">
              <a:spcBef>
                <a:spcPts val="0"/>
              </a:spcBef>
              <a:buNone/>
              <a:defRPr sz="1600" b="0" i="0" spc="-5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4B87E6A-F48A-7F4B-B86B-55E6A98193FC}" type="slidenum">
              <a:rPr lang="en-US" smtClean="0"/>
              <a:pPr>
                <a:defRPr/>
              </a:pPr>
              <a:t>‹#›</a:t>
            </a:fld>
            <a:endParaRPr lang="en-US" dirty="0"/>
          </a:p>
        </p:txBody>
      </p:sp>
    </p:spTree>
    <p:extLst>
      <p:ext uri="{BB962C8B-B14F-4D97-AF65-F5344CB8AC3E}">
        <p14:creationId xmlns:p14="http://schemas.microsoft.com/office/powerpoint/2010/main" val="1897743425"/>
      </p:ext>
    </p:extLst>
  </p:cSld>
  <p:clrMapOvr>
    <a:masterClrMapping/>
  </p:clrMapOvr>
  <p:transition xmlns:p14="http://schemas.microsoft.com/office/powerpoint/2010/mai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EC81C3-DBB8-3A45-B7F2-206332033AE0}" type="datetime1">
              <a:rPr lang="en-US"/>
              <a:pPr>
                <a:defRPr/>
              </a:pPr>
              <a:t>7/9/12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3C59C2-1EB7-8B46-907C-193872824046}" type="slidenum">
              <a:rPr lang="en-US"/>
              <a:pPr>
                <a:defRPr/>
              </a:pPr>
              <a:t>‹#›</a:t>
            </a:fld>
            <a:endParaRPr lang="en-US" dirty="0"/>
          </a:p>
        </p:txBody>
      </p:sp>
    </p:spTree>
    <p:extLst>
      <p:ext uri="{BB962C8B-B14F-4D97-AF65-F5344CB8AC3E}">
        <p14:creationId xmlns:p14="http://schemas.microsoft.com/office/powerpoint/2010/main" val="1144785838"/>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DA8DEF-774D-6E4E-8F3F-E92437485E27}" type="datetime1">
              <a:rPr lang="en-US"/>
              <a:pPr>
                <a:defRPr/>
              </a:pPr>
              <a:t>7/9/12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6B58BB-33EC-B34B-B4EB-3F084673F2F9}" type="slidenum">
              <a:rPr lang="en-US"/>
              <a:pPr>
                <a:defRPr/>
              </a:pPr>
              <a:t>‹#›</a:t>
            </a:fld>
            <a:endParaRPr lang="en-US" dirty="0"/>
          </a:p>
        </p:txBody>
      </p:sp>
    </p:spTree>
    <p:extLst>
      <p:ext uri="{BB962C8B-B14F-4D97-AF65-F5344CB8AC3E}">
        <p14:creationId xmlns:p14="http://schemas.microsoft.com/office/powerpoint/2010/main" val="3080774688"/>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06107C-8CA0-C541-A429-039D9F9325FB}" type="datetime1">
              <a:rPr lang="en-US"/>
              <a:pPr>
                <a:defRPr/>
              </a:pPr>
              <a:t>7/9/12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07B2A9-FF95-464E-88D6-E052E6B4F991}" type="slidenum">
              <a:rPr lang="en-US"/>
              <a:pPr>
                <a:defRPr/>
              </a:pPr>
              <a:t>‹#›</a:t>
            </a:fld>
            <a:endParaRPr lang="en-US" dirty="0"/>
          </a:p>
        </p:txBody>
      </p:sp>
    </p:spTree>
    <p:extLst>
      <p:ext uri="{BB962C8B-B14F-4D97-AF65-F5344CB8AC3E}">
        <p14:creationId xmlns:p14="http://schemas.microsoft.com/office/powerpoint/2010/main" val="2190425551"/>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DAB80B0-E75C-EA40-B32F-08A7B70E11BC}" type="datetime1">
              <a:rPr lang="en-US"/>
              <a:pPr>
                <a:defRPr/>
              </a:pPr>
              <a:t>7/9/12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03FE0C-D1E0-754B-A153-13E31AD507F8}" type="slidenum">
              <a:rPr lang="en-US"/>
              <a:pPr>
                <a:defRPr/>
              </a:pPr>
              <a:t>‹#›</a:t>
            </a:fld>
            <a:endParaRPr lang="en-US" dirty="0"/>
          </a:p>
        </p:txBody>
      </p:sp>
    </p:spTree>
    <p:extLst>
      <p:ext uri="{BB962C8B-B14F-4D97-AF65-F5344CB8AC3E}">
        <p14:creationId xmlns:p14="http://schemas.microsoft.com/office/powerpoint/2010/main" val="503446958"/>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9F09DF5-C431-3D45-B9CF-C96F449324C1}" type="datetime1">
              <a:rPr lang="en-US"/>
              <a:pPr>
                <a:defRPr/>
              </a:pPr>
              <a:t>7/9/12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848E2AC-904B-FB48-89F8-C85C6FC90910}" type="slidenum">
              <a:rPr lang="en-US"/>
              <a:pPr>
                <a:defRPr/>
              </a:pPr>
              <a:t>‹#›</a:t>
            </a:fld>
            <a:endParaRPr lang="en-US" dirty="0"/>
          </a:p>
        </p:txBody>
      </p:sp>
    </p:spTree>
    <p:extLst>
      <p:ext uri="{BB962C8B-B14F-4D97-AF65-F5344CB8AC3E}">
        <p14:creationId xmlns:p14="http://schemas.microsoft.com/office/powerpoint/2010/main" val="3605777694"/>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5561670-94EB-E643-B03A-8F24D4F776D8}" type="datetime1">
              <a:rPr lang="en-US"/>
              <a:pPr>
                <a:defRPr/>
              </a:pPr>
              <a:t>7/9/12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A0C4B4C-435B-864A-8132-F36D00779D04}" type="slidenum">
              <a:rPr lang="en-US"/>
              <a:pPr>
                <a:defRPr/>
              </a:pPr>
              <a:t>‹#›</a:t>
            </a:fld>
            <a:endParaRPr lang="en-US" dirty="0"/>
          </a:p>
        </p:txBody>
      </p:sp>
    </p:spTree>
    <p:extLst>
      <p:ext uri="{BB962C8B-B14F-4D97-AF65-F5344CB8AC3E}">
        <p14:creationId xmlns:p14="http://schemas.microsoft.com/office/powerpoint/2010/main" val="1015238850"/>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B1C199D-BB64-7347-9207-8E34591F3992}" type="datetime1">
              <a:rPr lang="en-US"/>
              <a:pPr>
                <a:defRPr/>
              </a:pPr>
              <a:t>7/9/12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6FECAB3-A8BE-BA4A-BE96-DA8A0CE1513A}" type="slidenum">
              <a:rPr lang="en-US"/>
              <a:pPr>
                <a:defRPr/>
              </a:pPr>
              <a:t>‹#›</a:t>
            </a:fld>
            <a:endParaRPr lang="en-US" dirty="0"/>
          </a:p>
        </p:txBody>
      </p:sp>
    </p:spTree>
    <p:extLst>
      <p:ext uri="{BB962C8B-B14F-4D97-AF65-F5344CB8AC3E}">
        <p14:creationId xmlns:p14="http://schemas.microsoft.com/office/powerpoint/2010/main" val="4053374064"/>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29AF4A-232E-C541-8957-000A165CF82D}" type="datetime1">
              <a:rPr lang="en-US"/>
              <a:pPr>
                <a:defRPr/>
              </a:pPr>
              <a:t>7/9/12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CE50B4A-C483-AE48-A52E-15D990043198}" type="slidenum">
              <a:rPr lang="en-US"/>
              <a:pPr>
                <a:defRPr/>
              </a:pPr>
              <a:t>‹#›</a:t>
            </a:fld>
            <a:endParaRPr lang="en-US" dirty="0"/>
          </a:p>
        </p:txBody>
      </p:sp>
    </p:spTree>
    <p:extLst>
      <p:ext uri="{BB962C8B-B14F-4D97-AF65-F5344CB8AC3E}">
        <p14:creationId xmlns:p14="http://schemas.microsoft.com/office/powerpoint/2010/main" val="1651606521"/>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37A0D4E-6D2D-BA48-AAC1-361F8BEBCB4B}" type="datetime1">
              <a:rPr lang="en-US"/>
              <a:pPr>
                <a:defRPr/>
              </a:pPr>
              <a:t>7/9/12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E07C11-09DD-B947-A8C4-9A698D44BC14}" type="slidenum">
              <a:rPr lang="en-US"/>
              <a:pPr>
                <a:defRPr/>
              </a:pPr>
              <a:t>‹#›</a:t>
            </a:fld>
            <a:endParaRPr lang="en-US" dirty="0"/>
          </a:p>
        </p:txBody>
      </p:sp>
    </p:spTree>
    <p:extLst>
      <p:ext uri="{BB962C8B-B14F-4D97-AF65-F5344CB8AC3E}">
        <p14:creationId xmlns:p14="http://schemas.microsoft.com/office/powerpoint/2010/main" val="3005124002"/>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4003408-C78B-A744-95BB-DFA2B5FC9814}" type="datetime1">
              <a:rPr lang="en-US"/>
              <a:pPr>
                <a:defRPr/>
              </a:pPr>
              <a:t>7/9/12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8AF078-3CEC-4B41-A281-A3B5BDA38A04}" type="slidenum">
              <a:rPr lang="en-US"/>
              <a:pPr>
                <a:defRPr/>
              </a:pPr>
              <a:t>‹#›</a:t>
            </a:fld>
            <a:endParaRPr lang="en-US" dirty="0"/>
          </a:p>
        </p:txBody>
      </p:sp>
    </p:spTree>
    <p:extLst>
      <p:ext uri="{BB962C8B-B14F-4D97-AF65-F5344CB8AC3E}">
        <p14:creationId xmlns:p14="http://schemas.microsoft.com/office/powerpoint/2010/main" val="1457398365"/>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fld id="{91BB174D-08A6-5D46-8A2C-436364BE672A}" type="datetime1">
              <a:rPr lang="en-US" smtClean="0"/>
              <a:pPr>
                <a:defRPr/>
              </a:pPr>
              <a:t>7/9/12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B41FE362-6884-9D41-BA35-5B523768670A}"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ransition xmlns:p14="http://schemas.microsoft.com/office/powerpoint/2010/main" spd="slow"/>
  <p:timing>
    <p:tnLst>
      <p:par>
        <p:cTn xmlns:p14="http://schemas.microsoft.com/office/powerpoint/2010/mai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6.emf"/><Relationship Id="rId5" Type="http://schemas.openxmlformats.org/officeDocument/2006/relationships/oleObject" Target="../embeddings/oleObject4.bin"/><Relationship Id="rId6"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8.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1.emf"/><Relationship Id="rId5" Type="http://schemas.openxmlformats.org/officeDocument/2006/relationships/oleObject" Target="../embeddings/oleObject7.bin"/><Relationship Id="rId6" Type="http://schemas.openxmlformats.org/officeDocument/2006/relationships/image" Target="../media/image12.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emf"/></Relationships>
</file>

<file path=ppt/slides/_rels/slide34.xml.rels><?xml version="1.0" encoding="UTF-8" standalone="yes"?>
<Relationships xmlns="http://schemas.openxmlformats.org/package/2006/relationships"><Relationship Id="rId3" Type="http://schemas.openxmlformats.org/officeDocument/2006/relationships/hyperlink" Target="http://walch.com/ei/CAU1L3S1BallVelocity" TargetMode="External"/><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e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7.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18.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hyperlink" Target="http://walch.com/ei/CAU1L3S1AirplaneFuel" TargetMode="External"/><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pPr eaLnBrk="1" fontAlgn="auto" hangingPunct="1">
              <a:spcAft>
                <a:spcPts val="0"/>
              </a:spcAft>
              <a:defRPr/>
            </a:pPr>
            <a:r>
              <a:rPr lang="en-US" dirty="0">
                <a:ea typeface="+mn-ea"/>
              </a:rPr>
              <a:t>Many relationships can be represented by linear equations. Linear equations in two variables can be written in the form </a:t>
            </a:r>
            <a:r>
              <a:rPr lang="en-US" i="1" dirty="0">
                <a:ea typeface="+mn-ea"/>
              </a:rPr>
              <a:t>y</a:t>
            </a:r>
            <a:r>
              <a:rPr lang="en-US" dirty="0">
                <a:ea typeface="+mn-ea"/>
              </a:rPr>
              <a:t> = </a:t>
            </a:r>
            <a:r>
              <a:rPr lang="en-US" i="1" dirty="0">
                <a:ea typeface="+mn-ea"/>
              </a:rPr>
              <a:t>mx</a:t>
            </a:r>
            <a:r>
              <a:rPr lang="en-US" dirty="0">
                <a:ea typeface="+mn-ea"/>
              </a:rPr>
              <a:t> + </a:t>
            </a:r>
            <a:r>
              <a:rPr lang="en-US" i="1" dirty="0">
                <a:ea typeface="+mn-ea"/>
              </a:rPr>
              <a:t>b</a:t>
            </a:r>
            <a:r>
              <a:rPr lang="en-US" dirty="0">
                <a:ea typeface="+mn-ea"/>
              </a:rPr>
              <a:t>, where </a:t>
            </a:r>
            <a:r>
              <a:rPr lang="en-US" i="1" dirty="0">
                <a:ea typeface="+mn-ea"/>
              </a:rPr>
              <a:t>m</a:t>
            </a:r>
            <a:r>
              <a:rPr lang="en-US" dirty="0">
                <a:ea typeface="+mn-ea"/>
              </a:rPr>
              <a:t> is the slope and </a:t>
            </a:r>
            <a:r>
              <a:rPr lang="en-US" i="1" dirty="0">
                <a:ea typeface="+mn-ea"/>
              </a:rPr>
              <a:t>b</a:t>
            </a:r>
            <a:r>
              <a:rPr lang="en-US" dirty="0">
                <a:ea typeface="+mn-ea"/>
              </a:rPr>
              <a:t> is the </a:t>
            </a:r>
            <a:r>
              <a:rPr lang="en-US" i="1" dirty="0">
                <a:ea typeface="+mn-ea"/>
              </a:rPr>
              <a:t>y</a:t>
            </a:r>
            <a:r>
              <a:rPr lang="en-US" dirty="0">
                <a:ea typeface="+mn-ea"/>
              </a:rPr>
              <a:t>-intercept. The slope of a linear graph is a measure of the rate of change of one variable with respect to another variable. The </a:t>
            </a:r>
            <a:r>
              <a:rPr lang="en-US" i="1" dirty="0">
                <a:ea typeface="+mn-ea"/>
              </a:rPr>
              <a:t>y</a:t>
            </a:r>
            <a:r>
              <a:rPr lang="en-US" dirty="0">
                <a:ea typeface="+mn-ea"/>
              </a:rPr>
              <a:t>-intercept of the equation is the point at which the graph crosses the </a:t>
            </a:r>
            <a:endParaRPr lang="en-US" dirty="0" smtClean="0">
              <a:ea typeface="+mn-ea"/>
            </a:endParaRPr>
          </a:p>
          <a:p>
            <a:pPr eaLnBrk="1" fontAlgn="auto" hangingPunct="1">
              <a:spcBef>
                <a:spcPts val="0"/>
              </a:spcBef>
              <a:spcAft>
                <a:spcPts val="0"/>
              </a:spcAft>
              <a:defRPr/>
            </a:pPr>
            <a:r>
              <a:rPr lang="en-US" i="1" dirty="0" smtClean="0">
                <a:ea typeface="+mn-ea"/>
              </a:rPr>
              <a:t>y</a:t>
            </a:r>
            <a:r>
              <a:rPr lang="en-US" dirty="0">
                <a:ea typeface="+mn-ea"/>
              </a:rPr>
              <a:t>-axis and the value of </a:t>
            </a:r>
            <a:r>
              <a:rPr lang="en-US" i="1" dirty="0">
                <a:ea typeface="+mn-ea"/>
              </a:rPr>
              <a:t>x</a:t>
            </a:r>
            <a:r>
              <a:rPr lang="en-US" dirty="0">
                <a:ea typeface="+mn-ea"/>
              </a:rPr>
              <a:t> is zero.</a:t>
            </a:r>
          </a:p>
          <a:p>
            <a:pPr eaLnBrk="1" fontAlgn="auto" hangingPunct="1">
              <a:spcAft>
                <a:spcPts val="0"/>
              </a:spcAft>
              <a:defRPr/>
            </a:pPr>
            <a:endParaRPr lang="en-US" dirty="0">
              <a:ea typeface="+mn-ea"/>
            </a:endParaRPr>
          </a:p>
        </p:txBody>
      </p:sp>
      <p:sp>
        <p:nvSpPr>
          <p:cNvPr id="13314" name="Text Placeholder 3"/>
          <p:cNvSpPr>
            <a:spLocks noGrp="1"/>
          </p:cNvSpPr>
          <p:nvPr>
            <p:ph type="body" sz="quarter" idx="10"/>
          </p:nvPr>
        </p:nvSpPr>
        <p:spPr>
          <a:xfrm>
            <a:off x="1016000" y="6246813"/>
            <a:ext cx="5867400" cy="265112"/>
          </a:xfrm>
        </p:spPr>
        <p:txBody>
          <a:bodyPr/>
          <a:lstStyle/>
          <a:p>
            <a:pPr eaLnBrk="1" hangingPunct="1">
              <a:spcBef>
                <a:spcPct val="0"/>
              </a:spcBef>
              <a:defRPr/>
            </a:pPr>
            <a:r>
              <a:rPr lang="en-US" sz="1600" dirty="0"/>
              <a:t>1.3.1: Creating and Graphing Linear Equations in Two Variables </a:t>
            </a:r>
          </a:p>
        </p:txBody>
      </p:sp>
      <p:sp>
        <p:nvSpPr>
          <p:cNvPr id="2" name="Slide Number Placeholder 1"/>
          <p:cNvSpPr>
            <a:spLocks noGrp="1"/>
          </p:cNvSpPr>
          <p:nvPr>
            <p:ph type="sldNum" sz="quarter" idx="11"/>
          </p:nvPr>
        </p:nvSpPr>
        <p:spPr/>
        <p:txBody>
          <a:bodyPr/>
          <a:lstStyle/>
          <a:p>
            <a:pPr>
              <a:defRPr/>
            </a:pPr>
            <a:fld id="{8A626516-C1D4-4E44-97A6-43F0A499216B}" type="slidenum">
              <a:rPr lang="en-US" smtClean="0"/>
              <a:pPr>
                <a:defRPr/>
              </a:pPr>
              <a:t>1</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000" b="1" i="1" dirty="0"/>
          </a:p>
          <a:p>
            <a:pPr marL="342900" indent="-342900" eaLnBrk="1" hangingPunct="1">
              <a:buFont typeface="Arial"/>
              <a:buChar char="•"/>
              <a:defRPr/>
            </a:pPr>
            <a:r>
              <a:rPr lang="en-US" dirty="0"/>
              <a:t>Only use </a:t>
            </a:r>
            <a:r>
              <a:rPr lang="en-US" i="1" dirty="0"/>
              <a:t>x</a:t>
            </a:r>
            <a:r>
              <a:rPr lang="en-US" dirty="0"/>
              <a:t>- and </a:t>
            </a:r>
            <a:r>
              <a:rPr lang="en-US" i="1" dirty="0"/>
              <a:t>y</a:t>
            </a:r>
            <a:r>
              <a:rPr lang="en-US" dirty="0"/>
              <a:t>-values that make sense for the context of the problem. Ask yourself if negative values make sense for the </a:t>
            </a:r>
            <a:r>
              <a:rPr lang="en-US" i="1" dirty="0"/>
              <a:t>x-</a:t>
            </a:r>
            <a:r>
              <a:rPr lang="en-US" dirty="0"/>
              <a:t>axis and </a:t>
            </a:r>
            <a:r>
              <a:rPr lang="en-US" i="1" dirty="0"/>
              <a:t>y</a:t>
            </a:r>
            <a:r>
              <a:rPr lang="en-US" dirty="0"/>
              <a:t>-axis labels in terms of the context. If negative values don’t make sense (for example, time and distance can’t have negative values), only use positive values</a:t>
            </a:r>
            <a:r>
              <a:rPr lang="en-US" dirty="0" smtClean="0"/>
              <a:t>.</a:t>
            </a:r>
          </a:p>
          <a:p>
            <a:pPr marL="342900" indent="-342900" eaLnBrk="1" hangingPunct="1">
              <a:buFont typeface="Arial"/>
              <a:buChar char="•"/>
              <a:defRPr/>
            </a:pPr>
            <a:endParaRPr lang="en-US" dirty="0"/>
          </a:p>
        </p:txBody>
      </p:sp>
      <p:sp>
        <p:nvSpPr>
          <p:cNvPr id="16386" name="Text Placeholder 2"/>
          <p:cNvSpPr>
            <a:spLocks noGrp="1"/>
          </p:cNvSpPr>
          <p:nvPr>
            <p:ph type="body" sz="quarter" idx="10"/>
          </p:nvPr>
        </p:nvSpPr>
        <p:spPr>
          <a:xfrm>
            <a:off x="1016000" y="6246813"/>
            <a:ext cx="59690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DDBB09FE-80C7-7947-92C3-035E924B8656}" type="slidenum">
              <a:rPr lang="en-US" smtClean="0"/>
              <a:pPr>
                <a:defRPr/>
              </a:pPr>
              <a:t>10</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000" b="1" i="1" dirty="0"/>
          </a:p>
          <a:p>
            <a:pPr marL="342900" indent="-342900" eaLnBrk="1" hangingPunct="1">
              <a:buFont typeface="Arial"/>
              <a:buChar char="•"/>
              <a:defRPr/>
            </a:pPr>
            <a:r>
              <a:rPr lang="en-US" dirty="0"/>
              <a:t>Determine the independent and dependent variables</a:t>
            </a:r>
            <a:r>
              <a:rPr lang="en-US" dirty="0" smtClean="0"/>
              <a:t>.</a:t>
            </a:r>
          </a:p>
          <a:p>
            <a:pPr eaLnBrk="1" hangingPunct="1">
              <a:defRPr/>
            </a:pPr>
            <a:r>
              <a:rPr lang="en-US" dirty="0" smtClean="0"/>
              <a:t> </a:t>
            </a:r>
            <a:endParaRPr lang="en-US" dirty="0"/>
          </a:p>
          <a:p>
            <a:pPr marL="342900" indent="-342900" eaLnBrk="1" hangingPunct="1">
              <a:buFont typeface="Arial"/>
              <a:buChar char="•"/>
              <a:defRPr/>
            </a:pPr>
            <a:r>
              <a:rPr lang="en-US" dirty="0" smtClean="0"/>
              <a:t>The </a:t>
            </a:r>
            <a:r>
              <a:rPr lang="en-US" dirty="0"/>
              <a:t>independent variable will be labeled on the </a:t>
            </a:r>
            <a:r>
              <a:rPr lang="en-US" i="1" dirty="0"/>
              <a:t>x</a:t>
            </a:r>
            <a:r>
              <a:rPr lang="en-US" dirty="0"/>
              <a:t>-axis. The </a:t>
            </a:r>
            <a:r>
              <a:rPr lang="en-US" b="1" dirty="0"/>
              <a:t>independent variable</a:t>
            </a:r>
            <a:r>
              <a:rPr lang="en-US" dirty="0"/>
              <a:t> is the quantity that changes based on values you choose</a:t>
            </a:r>
            <a:r>
              <a:rPr lang="en-US" dirty="0" smtClean="0"/>
              <a:t>.</a:t>
            </a:r>
          </a:p>
          <a:p>
            <a:pPr marL="342900" indent="-342900" eaLnBrk="1" hangingPunct="1">
              <a:buFont typeface="Arial"/>
              <a:buChar char="•"/>
              <a:defRPr/>
            </a:pPr>
            <a:endParaRPr lang="en-US" dirty="0"/>
          </a:p>
          <a:p>
            <a:pPr marL="342900" indent="-342900" eaLnBrk="1" hangingPunct="1">
              <a:buFont typeface="Arial"/>
              <a:buChar char="•"/>
              <a:defRPr/>
            </a:pPr>
            <a:r>
              <a:rPr lang="en-US" dirty="0" smtClean="0"/>
              <a:t>The </a:t>
            </a:r>
            <a:r>
              <a:rPr lang="en-US" dirty="0"/>
              <a:t>dependent variable will be labeled on the </a:t>
            </a:r>
            <a:r>
              <a:rPr lang="en-US" i="1" dirty="0"/>
              <a:t>y</a:t>
            </a:r>
            <a:r>
              <a:rPr lang="en-US" dirty="0"/>
              <a:t>-axis. The </a:t>
            </a:r>
            <a:r>
              <a:rPr lang="en-US" b="1" dirty="0"/>
              <a:t>dependent variable</a:t>
            </a:r>
            <a:r>
              <a:rPr lang="en-US" dirty="0"/>
              <a:t> is the quantity that is based on the input values of the independent variable.</a:t>
            </a:r>
          </a:p>
        </p:txBody>
      </p:sp>
      <p:sp>
        <p:nvSpPr>
          <p:cNvPr id="16386" name="Text Placeholder 2"/>
          <p:cNvSpPr>
            <a:spLocks noGrp="1"/>
          </p:cNvSpPr>
          <p:nvPr>
            <p:ph type="body" sz="quarter" idx="10"/>
          </p:nvPr>
        </p:nvSpPr>
        <p:spPr>
          <a:xfrm>
            <a:off x="1016000" y="6246813"/>
            <a:ext cx="58166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BC844F7F-A9FF-7141-933B-CFD570152BE0}" type="slidenum">
              <a:rPr lang="en-US" smtClean="0"/>
              <a:pPr>
                <a:defRPr/>
              </a:pPr>
              <a:t>11</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5994400" cy="265112"/>
          </a:xfrm>
        </p:spPr>
        <p:txBody>
          <a:bodyPr/>
          <a:lstStyle/>
          <a:p>
            <a:pPr eaLnBrk="1" hangingPunct="1">
              <a:spcBef>
                <a:spcPct val="0"/>
              </a:spcBef>
              <a:defRPr/>
            </a:pPr>
            <a:r>
              <a:rPr lang="en-US" sz="1600" dirty="0"/>
              <a:t>1.3.1: Creating and Graphing Linear Equations in Two Variables </a:t>
            </a:r>
          </a:p>
          <a:p>
            <a:pPr eaLnBrk="1" hangingPunct="1">
              <a:spcBef>
                <a:spcPct val="0"/>
              </a:spcBef>
              <a:defRPr/>
            </a:pP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3923BE1B-2BC2-E043-AD05-30C892162F30}" type="slidenum">
              <a:rPr lang="en-US" smtClean="0"/>
              <a:pPr>
                <a:defRPr/>
              </a:pPr>
              <a:t>12</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226445244"/>
              </p:ext>
            </p:extLst>
          </p:nvPr>
        </p:nvGraphicFramePr>
        <p:xfrm>
          <a:off x="762000" y="1304925"/>
          <a:ext cx="7720013" cy="3567257"/>
        </p:xfrm>
        <a:graphic>
          <a:graphicData uri="http://schemas.openxmlformats.org/drawingml/2006/table">
            <a:tbl>
              <a:tblPr firstRow="1" bandRow="1">
                <a:tableStyleId>{5940675A-B579-460E-94D1-54222C63F5DA}</a:tableStyleId>
              </a:tblPr>
              <a:tblGrid>
                <a:gridCol w="7720013"/>
              </a:tblGrid>
              <a:tr h="457141">
                <a:tc>
                  <a:txBody>
                    <a:bodyPr/>
                    <a:lstStyle/>
                    <a:p>
                      <a:pPr algn="l"/>
                      <a:r>
                        <a:rPr lang="en-US" sz="2400" b="1" dirty="0" smtClean="0">
                          <a:latin typeface="Arial"/>
                          <a:cs typeface="Arial"/>
                        </a:rPr>
                        <a:t>Graphing Equations Using a Table of Values</a:t>
                      </a:r>
                    </a:p>
                  </a:txBody>
                  <a:tcPr marL="182895" marR="91448" marT="45703" marB="45703" anchor="ctr">
                    <a:solidFill>
                      <a:schemeClr val="bg1">
                        <a:lumMod val="85000"/>
                      </a:schemeClr>
                    </a:solidFill>
                  </a:tcPr>
                </a:tc>
              </a:tr>
              <a:tr h="3110091">
                <a:tc>
                  <a:txBody>
                    <a:bodyPr/>
                    <a:lstStyle/>
                    <a:p>
                      <a:pPr rtl="0"/>
                      <a:r>
                        <a:rPr lang="en-US" sz="2400" b="0" i="0" u="none" strike="noStrike" kern="1200" baseline="0" dirty="0" smtClean="0">
                          <a:solidFill>
                            <a:schemeClr val="tx1"/>
                          </a:solidFill>
                          <a:latin typeface="Arial"/>
                          <a:ea typeface="+mn-ea"/>
                          <a:cs typeface="Arial"/>
                        </a:rPr>
                        <a:t>Using a table of values works for any equation when graphing. </a:t>
                      </a:r>
                    </a:p>
                    <a:p>
                      <a:pPr marL="640080" indent="-457200" rtl="0">
                        <a:buFont typeface="+mj-lt"/>
                        <a:buAutoNum type="arabicPeriod"/>
                      </a:pPr>
                      <a:r>
                        <a:rPr lang="en-US" sz="2400" b="0" i="0" u="none" strike="noStrike" kern="1200" baseline="0" dirty="0" smtClean="0">
                          <a:solidFill>
                            <a:schemeClr val="tx1"/>
                          </a:solidFill>
                          <a:latin typeface="Arial"/>
                          <a:ea typeface="+mn-ea"/>
                          <a:cs typeface="Arial"/>
                        </a:rPr>
                        <a:t>Choose inputs or values of </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a:t>
                      </a:r>
                    </a:p>
                    <a:p>
                      <a:pPr marL="640080" indent="-457200" rtl="0">
                        <a:buFont typeface="+mj-lt"/>
                        <a:buAutoNum type="arabicPeriod"/>
                      </a:pPr>
                      <a:r>
                        <a:rPr lang="en-US" sz="2400" b="0" i="0" u="none" strike="noStrike" kern="1200" baseline="0" dirty="0" smtClean="0">
                          <a:solidFill>
                            <a:schemeClr val="tx1"/>
                          </a:solidFill>
                          <a:latin typeface="Arial"/>
                          <a:ea typeface="+mn-ea"/>
                          <a:cs typeface="Arial"/>
                        </a:rPr>
                        <a:t>Substitute those values in for </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and solve for </a:t>
                      </a:r>
                      <a:r>
                        <a:rPr lang="en-US" sz="2400" b="0" i="1" u="none" strike="noStrike" kern="1200" baseline="0" dirty="0" smtClean="0">
                          <a:solidFill>
                            <a:schemeClr val="tx1"/>
                          </a:solidFill>
                          <a:latin typeface="Arial"/>
                          <a:ea typeface="+mn-ea"/>
                          <a:cs typeface="Arial"/>
                        </a:rPr>
                        <a:t>y</a:t>
                      </a:r>
                      <a:r>
                        <a:rPr lang="en-US" sz="2400" b="0" i="0" u="none" strike="noStrike" kern="1200" baseline="0" dirty="0" smtClean="0">
                          <a:solidFill>
                            <a:schemeClr val="tx1"/>
                          </a:solidFill>
                          <a:latin typeface="Arial"/>
                          <a:ea typeface="+mn-ea"/>
                          <a:cs typeface="Arial"/>
                        </a:rPr>
                        <a:t>.</a:t>
                      </a:r>
                    </a:p>
                    <a:p>
                      <a:pPr marL="640080" indent="-457200" rtl="0">
                        <a:buFont typeface="+mj-lt"/>
                        <a:buAutoNum type="arabicPeriod"/>
                      </a:pPr>
                      <a:r>
                        <a:rPr lang="en-US" sz="2400" b="0" i="0" u="none" strike="noStrike" kern="1200" baseline="0" dirty="0" smtClean="0">
                          <a:solidFill>
                            <a:schemeClr val="tx1"/>
                          </a:solidFill>
                          <a:latin typeface="Arial"/>
                          <a:ea typeface="+mn-ea"/>
                          <a:cs typeface="Arial"/>
                        </a:rPr>
                        <a:t>The result is an ordered pair (</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a:t>
                      </a:r>
                      <a:r>
                        <a:rPr lang="en-US" sz="2400" b="0" i="1" u="none" strike="noStrike" kern="1200" baseline="0" dirty="0" smtClean="0">
                          <a:solidFill>
                            <a:schemeClr val="tx1"/>
                          </a:solidFill>
                          <a:latin typeface="Arial"/>
                          <a:ea typeface="+mn-ea"/>
                          <a:cs typeface="Arial"/>
                        </a:rPr>
                        <a:t>y</a:t>
                      </a:r>
                      <a:r>
                        <a:rPr lang="en-US" sz="2400" b="0" i="0" u="none" strike="noStrike" kern="1200" baseline="0" dirty="0" smtClean="0">
                          <a:solidFill>
                            <a:schemeClr val="tx1"/>
                          </a:solidFill>
                          <a:latin typeface="Arial"/>
                          <a:ea typeface="+mn-ea"/>
                          <a:cs typeface="Arial"/>
                        </a:rPr>
                        <a:t>) that can be plotted on the coordinate plane.</a:t>
                      </a:r>
                    </a:p>
                    <a:p>
                      <a:pPr marL="640080" indent="-457200" rtl="0">
                        <a:buFont typeface="+mj-lt"/>
                        <a:buAutoNum type="arabicPeriod"/>
                      </a:pPr>
                      <a:r>
                        <a:rPr lang="en-US" sz="2400" b="0" i="0" u="none" strike="noStrike" kern="1200" baseline="0" dirty="0" smtClean="0">
                          <a:solidFill>
                            <a:schemeClr val="tx1"/>
                          </a:solidFill>
                          <a:latin typeface="Arial"/>
                          <a:ea typeface="+mn-ea"/>
                          <a:cs typeface="Arial"/>
                        </a:rPr>
                        <a:t>Plot at least 3 ordered pairs on the line.</a:t>
                      </a:r>
                    </a:p>
                    <a:p>
                      <a:pPr marL="0" indent="0" algn="r" rtl="0">
                        <a:buFont typeface="+mj-lt"/>
                        <a:buNone/>
                      </a:pPr>
                      <a:r>
                        <a:rPr lang="en-US" sz="1600" b="0" i="0" u="none" strike="noStrike" kern="1200" baseline="0" dirty="0" smtClean="0">
                          <a:solidFill>
                            <a:schemeClr val="tx1"/>
                          </a:solidFill>
                          <a:latin typeface="Arial"/>
                          <a:ea typeface="+mn-ea"/>
                          <a:cs typeface="Arial"/>
                        </a:rPr>
                        <a:t>(</a:t>
                      </a:r>
                      <a:r>
                        <a:rPr lang="en-US" sz="1600" b="0" i="1" u="none" strike="noStrike" kern="1200" baseline="0" dirty="0" smtClean="0">
                          <a:solidFill>
                            <a:schemeClr val="tx1"/>
                          </a:solidFill>
                          <a:latin typeface="Arial"/>
                          <a:ea typeface="+mn-ea"/>
                          <a:cs typeface="Arial"/>
                        </a:rPr>
                        <a:t>continued</a:t>
                      </a:r>
                      <a:r>
                        <a:rPr lang="en-US" sz="1600" b="0" i="0" u="none" strike="noStrike" kern="1200" baseline="0" dirty="0" smtClean="0">
                          <a:solidFill>
                            <a:schemeClr val="tx1"/>
                          </a:solidFill>
                          <a:latin typeface="Arial"/>
                          <a:ea typeface="+mn-ea"/>
                          <a:cs typeface="Arial"/>
                        </a:rPr>
                        <a:t>)</a:t>
                      </a:r>
                    </a:p>
                  </a:txBody>
                  <a:tcPr marL="182895" marR="91448" marT="45703" marB="45703" anchor="ct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6400800" cy="265112"/>
          </a:xfrm>
        </p:spPr>
        <p:txBody>
          <a:bodyPr/>
          <a:lstStyle/>
          <a:p>
            <a:pPr eaLnBrk="1" hangingPunct="1">
              <a:spcBef>
                <a:spcPct val="0"/>
              </a:spcBef>
              <a:defRPr/>
            </a:pPr>
            <a:r>
              <a:rPr lang="en-US" sz="1600" dirty="0" smtClean="0"/>
              <a:t>1.3.1: Creating and Graphing Linear Equations in Two Variables </a:t>
            </a:r>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BC1104B8-5056-BC46-9FD7-E7A82CFF98A8}" type="slidenum">
              <a:rPr lang="en-US" smtClean="0"/>
              <a:pPr>
                <a:defRPr/>
              </a:pPr>
              <a:t>13</a:t>
            </a:fld>
            <a:endParaRPr lang="en-US" dirty="0"/>
          </a:p>
        </p:txBody>
      </p:sp>
      <p:graphicFrame>
        <p:nvGraphicFramePr>
          <p:cNvPr id="8" name="Table 7"/>
          <p:cNvGraphicFramePr>
            <a:graphicFrameLocks noGrp="1"/>
          </p:cNvGraphicFramePr>
          <p:nvPr/>
        </p:nvGraphicFramePr>
        <p:xfrm>
          <a:off x="762000" y="1304925"/>
          <a:ext cx="7720013" cy="2651738"/>
        </p:xfrm>
        <a:graphic>
          <a:graphicData uri="http://schemas.openxmlformats.org/drawingml/2006/table">
            <a:tbl>
              <a:tblPr firstRow="1" bandRow="1">
                <a:tableStyleId>{5940675A-B579-460E-94D1-54222C63F5DA}</a:tableStyleId>
              </a:tblPr>
              <a:tblGrid>
                <a:gridCol w="7720013"/>
              </a:tblGrid>
              <a:tr h="2651125">
                <a:tc>
                  <a:txBody>
                    <a:bodyPr/>
                    <a:lstStyle/>
                    <a:p>
                      <a:pPr marL="640080" indent="-457200" rtl="0">
                        <a:buFont typeface="+mj-lt"/>
                        <a:buAutoNum type="arabicPeriod" startAt="5"/>
                      </a:pPr>
                      <a:r>
                        <a:rPr lang="en-US" sz="2400" b="0" i="0" u="none" strike="noStrike" kern="1200" baseline="0" dirty="0" smtClean="0">
                          <a:solidFill>
                            <a:schemeClr val="tx1"/>
                          </a:solidFill>
                          <a:latin typeface="Arial"/>
                          <a:ea typeface="+mn-ea"/>
                          <a:cs typeface="Arial"/>
                        </a:rPr>
                        <a:t>Connect the points, making sure that they lie in a straight line.</a:t>
                      </a:r>
                    </a:p>
                    <a:p>
                      <a:pPr marL="640080" indent="-457200" rtl="0">
                        <a:buFont typeface="+mj-lt"/>
                        <a:buAutoNum type="arabicPeriod" startAt="5"/>
                      </a:pPr>
                      <a:r>
                        <a:rPr lang="en-US" sz="2400" b="0" i="0" u="none" strike="noStrike" kern="1200" baseline="0" dirty="0" smtClean="0">
                          <a:solidFill>
                            <a:schemeClr val="tx1"/>
                          </a:solidFill>
                          <a:latin typeface="Arial"/>
                          <a:ea typeface="+mn-ea"/>
                          <a:cs typeface="Arial"/>
                        </a:rPr>
                        <a:t>Add arrows to the end(s) of the line to show when the line continues infinitely (if continuing infinitely makes sense in terms of the context of the problem). </a:t>
                      </a:r>
                    </a:p>
                    <a:p>
                      <a:pPr marL="640080" indent="-457200" rtl="0">
                        <a:buFont typeface="+mj-lt"/>
                        <a:buAutoNum type="arabicPeriod" startAt="5"/>
                      </a:pPr>
                      <a:r>
                        <a:rPr lang="en-US" sz="2400" b="0" i="0" u="none" strike="noStrike" kern="1200" baseline="0" dirty="0" smtClean="0">
                          <a:solidFill>
                            <a:schemeClr val="tx1"/>
                          </a:solidFill>
                          <a:latin typeface="Arial"/>
                          <a:ea typeface="+mn-ea"/>
                          <a:cs typeface="Arial"/>
                        </a:rPr>
                        <a:t>Label the line with the equation.</a:t>
                      </a:r>
                    </a:p>
                  </a:txBody>
                  <a:tcPr marL="182895" marR="91448" marT="45709" marB="45709" anchor="ct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62230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8A3D5B94-2AF8-0E47-AD87-DEA30AAE8D11}" type="slidenum">
              <a:rPr lang="en-US" smtClean="0"/>
              <a:pPr>
                <a:defRPr/>
              </a:pPr>
              <a:t>14</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00630386"/>
              </p:ext>
            </p:extLst>
          </p:nvPr>
        </p:nvGraphicFramePr>
        <p:xfrm>
          <a:off x="641350" y="1304925"/>
          <a:ext cx="7996238" cy="3108325"/>
        </p:xfrm>
        <a:graphic>
          <a:graphicData uri="http://schemas.openxmlformats.org/drawingml/2006/table">
            <a:tbl>
              <a:tblPr firstRow="1" bandRow="1">
                <a:tableStyleId>{5940675A-B579-460E-94D1-54222C63F5DA}</a:tableStyleId>
              </a:tblPr>
              <a:tblGrid>
                <a:gridCol w="7996238"/>
              </a:tblGrid>
              <a:tr h="457006">
                <a:tc>
                  <a:txBody>
                    <a:bodyPr/>
                    <a:lstStyle/>
                    <a:p>
                      <a:pPr algn="l"/>
                      <a:r>
                        <a:rPr lang="en-US" sz="2300" b="1" dirty="0" smtClean="0">
                          <a:latin typeface="Arial"/>
                          <a:cs typeface="Arial"/>
                        </a:rPr>
                        <a:t>Graphing Equations Using the Slope and </a:t>
                      </a:r>
                      <a:r>
                        <a:rPr lang="en-US" sz="2300" b="1" i="1" dirty="0" smtClean="0">
                          <a:latin typeface="Arial"/>
                          <a:cs typeface="Arial"/>
                        </a:rPr>
                        <a:t>y</a:t>
                      </a:r>
                      <a:r>
                        <a:rPr lang="en-US" sz="2300" b="1" dirty="0" smtClean="0">
                          <a:latin typeface="Arial"/>
                          <a:cs typeface="Arial"/>
                        </a:rPr>
                        <a:t>-intercept</a:t>
                      </a:r>
                    </a:p>
                  </a:txBody>
                  <a:tcPr marL="182895" marR="91448" marT="45680" marB="45680" anchor="ctr">
                    <a:solidFill>
                      <a:schemeClr val="bg1">
                        <a:lumMod val="85000"/>
                      </a:schemeClr>
                    </a:solidFill>
                  </a:tcPr>
                </a:tc>
              </a:tr>
              <a:tr h="2651319">
                <a:tc>
                  <a:txBody>
                    <a:bodyPr/>
                    <a:lstStyle/>
                    <a:p>
                      <a:pPr marL="640080" indent="-457200" rtl="0">
                        <a:buFont typeface="+mj-lt"/>
                        <a:buAutoNum type="arabicPeriod"/>
                      </a:pPr>
                      <a:r>
                        <a:rPr lang="en-US" sz="2400" b="0" i="0" u="none" strike="noStrike" kern="1200" baseline="0" dirty="0" smtClean="0">
                          <a:solidFill>
                            <a:schemeClr val="tx1"/>
                          </a:solidFill>
                          <a:latin typeface="Arial"/>
                          <a:ea typeface="+mn-ea"/>
                          <a:cs typeface="Arial"/>
                        </a:rPr>
                        <a:t>Plot the </a:t>
                      </a:r>
                      <a:r>
                        <a:rPr lang="en-US" sz="2400" b="0" i="1" u="none" strike="noStrike" kern="1200" baseline="0" dirty="0" smtClean="0">
                          <a:solidFill>
                            <a:schemeClr val="tx1"/>
                          </a:solidFill>
                          <a:latin typeface="Arial"/>
                          <a:ea typeface="+mn-ea"/>
                          <a:cs typeface="Arial"/>
                        </a:rPr>
                        <a:t>y</a:t>
                      </a:r>
                      <a:r>
                        <a:rPr lang="en-US" sz="2400" b="0" i="0" u="none" strike="noStrike" kern="1200" baseline="0" dirty="0" smtClean="0">
                          <a:solidFill>
                            <a:schemeClr val="tx1"/>
                          </a:solidFill>
                          <a:latin typeface="Arial"/>
                          <a:ea typeface="+mn-ea"/>
                          <a:cs typeface="Arial"/>
                        </a:rPr>
                        <a:t>-intercept first. The </a:t>
                      </a:r>
                      <a:r>
                        <a:rPr lang="en-US" sz="2400" b="0" i="1" u="none" strike="noStrike" kern="1200" baseline="0" dirty="0" smtClean="0">
                          <a:solidFill>
                            <a:schemeClr val="tx1"/>
                          </a:solidFill>
                          <a:latin typeface="Arial"/>
                          <a:ea typeface="+mn-ea"/>
                          <a:cs typeface="Arial"/>
                        </a:rPr>
                        <a:t>y</a:t>
                      </a:r>
                      <a:r>
                        <a:rPr lang="en-US" sz="2400" b="0" i="0" u="none" strike="noStrike" kern="1200" baseline="0" dirty="0" smtClean="0">
                          <a:solidFill>
                            <a:schemeClr val="tx1"/>
                          </a:solidFill>
                          <a:latin typeface="Arial"/>
                          <a:ea typeface="+mn-ea"/>
                          <a:cs typeface="Arial"/>
                        </a:rPr>
                        <a:t>-intercept will be on the </a:t>
                      </a:r>
                      <a:r>
                        <a:rPr lang="en-US" sz="2400" b="0" i="1" u="none" strike="noStrike" kern="1200" baseline="0" dirty="0" smtClean="0">
                          <a:solidFill>
                            <a:schemeClr val="tx1"/>
                          </a:solidFill>
                          <a:latin typeface="Arial"/>
                          <a:ea typeface="+mn-ea"/>
                          <a:cs typeface="Arial"/>
                        </a:rPr>
                        <a:t>y</a:t>
                      </a:r>
                      <a:r>
                        <a:rPr lang="en-US" sz="2400" b="0" i="0" u="none" strike="noStrike" kern="1200" baseline="0" dirty="0" smtClean="0">
                          <a:solidFill>
                            <a:schemeClr val="tx1"/>
                          </a:solidFill>
                          <a:latin typeface="Arial"/>
                          <a:ea typeface="+mn-ea"/>
                          <a:cs typeface="Arial"/>
                        </a:rPr>
                        <a:t>-axis.</a:t>
                      </a:r>
                    </a:p>
                    <a:p>
                      <a:pPr marL="640080" indent="-457200" rtl="0">
                        <a:lnSpc>
                          <a:spcPct val="150000"/>
                        </a:lnSpc>
                        <a:buFont typeface="+mj-lt"/>
                        <a:buAutoNum type="arabicPeriod"/>
                      </a:pPr>
                      <a:r>
                        <a:rPr lang="en-US" sz="2400" b="0" i="0" u="none" strike="noStrike" kern="1200" baseline="0" dirty="0" smtClean="0">
                          <a:solidFill>
                            <a:schemeClr val="tx1"/>
                          </a:solidFill>
                          <a:latin typeface="Arial"/>
                          <a:ea typeface="+mn-ea"/>
                          <a:cs typeface="Arial"/>
                        </a:rPr>
                        <a:t>Recall that slope is       . Change the slope into a fraction if you need to.</a:t>
                      </a:r>
                    </a:p>
                    <a:p>
                      <a:pPr marL="0" indent="0" algn="r" rtl="0">
                        <a:buFont typeface="+mj-lt"/>
                        <a:buNone/>
                      </a:pPr>
                      <a:r>
                        <a:rPr lang="en-US" sz="1600" b="0" i="0" u="none" strike="noStrike" kern="1200" baseline="0" dirty="0" smtClean="0">
                          <a:solidFill>
                            <a:schemeClr val="tx1"/>
                          </a:solidFill>
                          <a:latin typeface="Arial"/>
                          <a:ea typeface="+mn-ea"/>
                          <a:cs typeface="Arial"/>
                        </a:rPr>
                        <a:t>(</a:t>
                      </a:r>
                      <a:r>
                        <a:rPr lang="en-US" sz="1600" b="0" i="1" u="none" strike="noStrike" kern="1200" baseline="0" dirty="0" smtClean="0">
                          <a:solidFill>
                            <a:schemeClr val="tx1"/>
                          </a:solidFill>
                          <a:latin typeface="Arial"/>
                          <a:ea typeface="+mn-ea"/>
                          <a:cs typeface="Arial"/>
                        </a:rPr>
                        <a:t>continued</a:t>
                      </a:r>
                      <a:r>
                        <a:rPr lang="en-US" sz="1600" b="0" i="0" u="none" strike="noStrike" kern="1200" baseline="0" dirty="0" smtClean="0">
                          <a:solidFill>
                            <a:schemeClr val="tx1"/>
                          </a:solidFill>
                          <a:latin typeface="Arial"/>
                          <a:ea typeface="+mn-ea"/>
                          <a:cs typeface="Arial"/>
                        </a:rPr>
                        <a:t>)</a:t>
                      </a:r>
                    </a:p>
                  </a:txBody>
                  <a:tcPr marL="182895" marR="91448" marT="45680" marB="45680" anchor="ctr">
                    <a:solidFill>
                      <a:schemeClr val="bg1"/>
                    </a:solidFill>
                  </a:tcPr>
                </a:tc>
              </a:tr>
            </a:tbl>
          </a:graphicData>
        </a:graphic>
      </p:graphicFrame>
      <p:graphicFrame>
        <p:nvGraphicFramePr>
          <p:cNvPr id="28684" name="Object 2"/>
          <p:cNvGraphicFramePr>
            <a:graphicFrameLocks noChangeAspect="1"/>
          </p:cNvGraphicFramePr>
          <p:nvPr>
            <p:extLst>
              <p:ext uri="{D42A27DB-BD31-4B8C-83A1-F6EECF244321}">
                <p14:modId xmlns:p14="http://schemas.microsoft.com/office/powerpoint/2010/main" val="1290744994"/>
              </p:ext>
            </p:extLst>
          </p:nvPr>
        </p:nvGraphicFramePr>
        <p:xfrm>
          <a:off x="4098925" y="2659648"/>
          <a:ext cx="533400" cy="800100"/>
        </p:xfrm>
        <a:graphic>
          <a:graphicData uri="http://schemas.openxmlformats.org/presentationml/2006/ole">
            <mc:AlternateContent xmlns:mc="http://schemas.openxmlformats.org/markup-compatibility/2006">
              <mc:Choice xmlns:v="urn:schemas-microsoft-com:vml" Requires="v">
                <p:oleObj spid="_x0000_s28726" name="Equation" r:id="rId3" imgW="533400" imgH="800100" progId="Equation.DSMT4">
                  <p:embed/>
                </p:oleObj>
              </mc:Choice>
              <mc:Fallback>
                <p:oleObj name="Equation" r:id="rId3" imgW="533400" imgH="800100" progId="Equation.DSMT4">
                  <p:embed/>
                  <p:pic>
                    <p:nvPicPr>
                      <p:cNvPr id="0" name="Object 2"/>
                      <p:cNvPicPr>
                        <a:picLocks noChangeAspect="1" noChangeArrowheads="1"/>
                      </p:cNvPicPr>
                      <p:nvPr/>
                    </p:nvPicPr>
                    <p:blipFill>
                      <a:blip r:embed="rId4"/>
                      <a:srcRect/>
                      <a:stretch>
                        <a:fillRect/>
                      </a:stretch>
                    </p:blipFill>
                    <p:spPr bwMode="auto">
                      <a:xfrm>
                        <a:off x="4098925" y="2659648"/>
                        <a:ext cx="5334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62738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D2A146A8-FC06-B944-B7B3-EF93826960AB}" type="slidenum">
              <a:rPr lang="en-US" smtClean="0"/>
              <a:pPr>
                <a:defRPr/>
              </a:pPr>
              <a:t>15</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425263814"/>
              </p:ext>
            </p:extLst>
          </p:nvPr>
        </p:nvGraphicFramePr>
        <p:xfrm>
          <a:off x="762000" y="1164334"/>
          <a:ext cx="7720013" cy="4500563"/>
        </p:xfrm>
        <a:graphic>
          <a:graphicData uri="http://schemas.openxmlformats.org/drawingml/2006/table">
            <a:tbl>
              <a:tblPr firstRow="1" bandRow="1">
                <a:tableStyleId>{5940675A-B579-460E-94D1-54222C63F5DA}</a:tableStyleId>
              </a:tblPr>
              <a:tblGrid>
                <a:gridCol w="7720013"/>
              </a:tblGrid>
              <a:tr h="4500563">
                <a:tc>
                  <a:txBody>
                    <a:bodyPr/>
                    <a:lstStyle/>
                    <a:p>
                      <a:pPr marL="640080" indent="-457200" rtl="0">
                        <a:lnSpc>
                          <a:spcPct val="140000"/>
                        </a:lnSpc>
                        <a:buFont typeface="+mj-lt"/>
                        <a:buAutoNum type="arabicPeriod" startAt="3"/>
                      </a:pPr>
                      <a:r>
                        <a:rPr lang="en-US" sz="2400" b="0" i="0" u="none" strike="noStrike" kern="1200" baseline="0" dirty="0" smtClean="0">
                          <a:solidFill>
                            <a:schemeClr val="tx1"/>
                          </a:solidFill>
                          <a:latin typeface="Arial"/>
                          <a:ea typeface="+mn-ea"/>
                          <a:cs typeface="Arial"/>
                        </a:rPr>
                        <a:t>To find the rise when the slope is positive, count up the number of units on your coordinate plane the same number of units in your rise. (So, if your slope is    , you count up 3 on the </a:t>
                      </a:r>
                      <a:r>
                        <a:rPr lang="en-US" sz="2400" b="0" i="1" u="none" strike="noStrike" kern="1200" baseline="0" dirty="0" smtClean="0">
                          <a:solidFill>
                            <a:schemeClr val="tx1"/>
                          </a:solidFill>
                          <a:latin typeface="Arial"/>
                          <a:ea typeface="+mn-ea"/>
                          <a:cs typeface="Arial"/>
                        </a:rPr>
                        <a:t>y</a:t>
                      </a:r>
                      <a:r>
                        <a:rPr lang="en-US" sz="2400" b="0" i="0" u="none" strike="noStrike" kern="1200" baseline="0" dirty="0" smtClean="0">
                          <a:solidFill>
                            <a:schemeClr val="tx1"/>
                          </a:solidFill>
                          <a:latin typeface="Arial"/>
                          <a:ea typeface="+mn-ea"/>
                          <a:cs typeface="Arial"/>
                        </a:rPr>
                        <a:t>-axis.)</a:t>
                      </a:r>
                    </a:p>
                    <a:p>
                      <a:pPr marL="640080" indent="-457200" rtl="0">
                        <a:lnSpc>
                          <a:spcPct val="140000"/>
                        </a:lnSpc>
                        <a:buFont typeface="+mj-lt"/>
                        <a:buAutoNum type="arabicPeriod" startAt="3"/>
                      </a:pPr>
                      <a:r>
                        <a:rPr lang="en-US" sz="2400" b="0" i="0" u="none" strike="noStrike" kern="1200" baseline="0" dirty="0" smtClean="0">
                          <a:solidFill>
                            <a:schemeClr val="tx1"/>
                          </a:solidFill>
                          <a:latin typeface="Arial"/>
                          <a:ea typeface="+mn-ea"/>
                          <a:cs typeface="Arial"/>
                        </a:rPr>
                        <a:t>For the run, count over to the right the same number of units on your coordinate plane in your run, and plot the second point. (For the slope</a:t>
                      </a:r>
                      <a:r>
                        <a:rPr lang="en-US" sz="2400" b="0" i="0" u="none" strike="noStrike" kern="1200" spc="300" baseline="0" dirty="0" smtClean="0">
                          <a:solidFill>
                            <a:schemeClr val="tx1"/>
                          </a:solidFill>
                          <a:latin typeface="Arial"/>
                          <a:ea typeface="+mn-ea"/>
                          <a:cs typeface="Arial"/>
                        </a:rPr>
                        <a:t> </a:t>
                      </a:r>
                      <a:r>
                        <a:rPr lang="en-US" sz="2400" b="0" i="0" u="none" strike="noStrike" kern="1200" baseline="0" dirty="0" smtClean="0">
                          <a:solidFill>
                            <a:schemeClr val="tx1"/>
                          </a:solidFill>
                          <a:latin typeface="Arial"/>
                          <a:ea typeface="+mn-ea"/>
                          <a:cs typeface="Arial"/>
                        </a:rPr>
                        <a:t>  , count 5 to the right and plot your point.)                         </a:t>
                      </a:r>
                    </a:p>
                    <a:p>
                      <a:pPr marL="0" indent="0" algn="r" rtl="0">
                        <a:lnSpc>
                          <a:spcPct val="100000"/>
                        </a:lnSpc>
                        <a:buFont typeface="+mj-lt"/>
                        <a:buNone/>
                      </a:pPr>
                      <a:r>
                        <a:rPr lang="en-US" sz="1600" b="0" i="0" u="none" strike="noStrike" kern="1200" baseline="0" dirty="0" smtClean="0">
                          <a:solidFill>
                            <a:schemeClr val="tx1"/>
                          </a:solidFill>
                          <a:latin typeface="Arial"/>
                          <a:ea typeface="+mn-ea"/>
                          <a:cs typeface="Arial"/>
                        </a:rPr>
                        <a:t>(</a:t>
                      </a:r>
                      <a:r>
                        <a:rPr lang="en-US" sz="1600" b="0" i="1" u="none" strike="noStrike" kern="1200" baseline="0" dirty="0" smtClean="0">
                          <a:solidFill>
                            <a:schemeClr val="tx1"/>
                          </a:solidFill>
                          <a:latin typeface="Arial"/>
                          <a:ea typeface="+mn-ea"/>
                          <a:cs typeface="Arial"/>
                        </a:rPr>
                        <a:t>continued</a:t>
                      </a:r>
                      <a:r>
                        <a:rPr lang="en-US" sz="1600" b="0" i="0" u="none" strike="noStrike" kern="1200" baseline="0" dirty="0" smtClean="0">
                          <a:solidFill>
                            <a:schemeClr val="tx1"/>
                          </a:solidFill>
                          <a:latin typeface="Arial"/>
                          <a:ea typeface="+mn-ea"/>
                          <a:cs typeface="Arial"/>
                        </a:rPr>
                        <a:t>)</a:t>
                      </a:r>
                    </a:p>
                  </a:txBody>
                  <a:tcPr marL="182895" marR="91448" marT="45722" marB="45722" anchor="ctr">
                    <a:solidFill>
                      <a:schemeClr val="bg1"/>
                    </a:solidFill>
                  </a:tcPr>
                </a:tc>
              </a:tr>
            </a:tbl>
          </a:graphicData>
        </a:graphic>
      </p:graphicFrame>
      <p:graphicFrame>
        <p:nvGraphicFramePr>
          <p:cNvPr id="29706" name="Object 5"/>
          <p:cNvGraphicFramePr>
            <a:graphicFrameLocks noChangeAspect="1"/>
          </p:cNvGraphicFramePr>
          <p:nvPr>
            <p:extLst>
              <p:ext uri="{D42A27DB-BD31-4B8C-83A1-F6EECF244321}">
                <p14:modId xmlns:p14="http://schemas.microsoft.com/office/powerpoint/2010/main" val="1418673787"/>
              </p:ext>
            </p:extLst>
          </p:nvPr>
        </p:nvGraphicFramePr>
        <p:xfrm>
          <a:off x="2713038" y="2628900"/>
          <a:ext cx="228600" cy="800100"/>
        </p:xfrm>
        <a:graphic>
          <a:graphicData uri="http://schemas.openxmlformats.org/presentationml/2006/ole">
            <mc:AlternateContent xmlns:mc="http://schemas.openxmlformats.org/markup-compatibility/2006">
              <mc:Choice xmlns:v="urn:schemas-microsoft-com:vml" Requires="v">
                <p:oleObj spid="_x0000_s29777" name="Equation" r:id="rId3" imgW="228600" imgH="800100" progId="Equation.DSMT4">
                  <p:embed/>
                </p:oleObj>
              </mc:Choice>
              <mc:Fallback>
                <p:oleObj name="Equation" r:id="rId3" imgW="228600" imgH="800100" progId="Equation.DSMT4">
                  <p:embed/>
                  <p:pic>
                    <p:nvPicPr>
                      <p:cNvPr id="0" name="Object 5"/>
                      <p:cNvPicPr>
                        <a:picLocks noChangeAspect="1" noChangeArrowheads="1"/>
                      </p:cNvPicPr>
                      <p:nvPr/>
                    </p:nvPicPr>
                    <p:blipFill>
                      <a:blip r:embed="rId4"/>
                      <a:srcRect/>
                      <a:stretch>
                        <a:fillRect/>
                      </a:stretch>
                    </p:blipFill>
                    <p:spPr bwMode="auto">
                      <a:xfrm>
                        <a:off x="2713038" y="2628900"/>
                        <a:ext cx="228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707" name="Object 5"/>
          <p:cNvGraphicFramePr>
            <a:graphicFrameLocks noChangeAspect="1"/>
          </p:cNvGraphicFramePr>
          <p:nvPr>
            <p:extLst>
              <p:ext uri="{D42A27DB-BD31-4B8C-83A1-F6EECF244321}">
                <p14:modId xmlns:p14="http://schemas.microsoft.com/office/powerpoint/2010/main" val="3989369826"/>
              </p:ext>
            </p:extLst>
          </p:nvPr>
        </p:nvGraphicFramePr>
        <p:xfrm>
          <a:off x="7714921" y="4182422"/>
          <a:ext cx="228600" cy="800100"/>
        </p:xfrm>
        <a:graphic>
          <a:graphicData uri="http://schemas.openxmlformats.org/presentationml/2006/ole">
            <mc:AlternateContent xmlns:mc="http://schemas.openxmlformats.org/markup-compatibility/2006">
              <mc:Choice xmlns:v="urn:schemas-microsoft-com:vml" Requires="v">
                <p:oleObj spid="_x0000_s29778" name="Equation" r:id="rId5" imgW="228600" imgH="800100" progId="Equation.DSMT4">
                  <p:embed/>
                </p:oleObj>
              </mc:Choice>
              <mc:Fallback>
                <p:oleObj name="Equation" r:id="rId5" imgW="228600" imgH="800100" progId="Equation.DSMT4">
                  <p:embed/>
                  <p:pic>
                    <p:nvPicPr>
                      <p:cNvPr id="0" name="Object 5"/>
                      <p:cNvPicPr>
                        <a:picLocks noChangeAspect="1" noChangeArrowheads="1"/>
                      </p:cNvPicPr>
                      <p:nvPr/>
                    </p:nvPicPr>
                    <p:blipFill>
                      <a:blip r:embed="rId6"/>
                      <a:srcRect/>
                      <a:stretch>
                        <a:fillRect/>
                      </a:stretch>
                    </p:blipFill>
                    <p:spPr bwMode="auto">
                      <a:xfrm>
                        <a:off x="7714921" y="4182422"/>
                        <a:ext cx="228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67056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7C63FF4B-159B-5C43-8422-F54EDB69CF46}" type="slidenum">
              <a:rPr lang="en-US" smtClean="0"/>
              <a:pPr>
                <a:defRPr/>
              </a:pPr>
              <a:t>16</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788796281"/>
              </p:ext>
            </p:extLst>
          </p:nvPr>
        </p:nvGraphicFramePr>
        <p:xfrm>
          <a:off x="762000" y="1279525"/>
          <a:ext cx="7720013" cy="4297660"/>
        </p:xfrm>
        <a:graphic>
          <a:graphicData uri="http://schemas.openxmlformats.org/drawingml/2006/table">
            <a:tbl>
              <a:tblPr firstRow="1" bandRow="1">
                <a:tableStyleId>{5940675A-B579-460E-94D1-54222C63F5DA}</a:tableStyleId>
              </a:tblPr>
              <a:tblGrid>
                <a:gridCol w="7720013"/>
              </a:tblGrid>
              <a:tr h="4224338">
                <a:tc>
                  <a:txBody>
                    <a:bodyPr/>
                    <a:lstStyle/>
                    <a:p>
                      <a:pPr marL="640080" indent="-457200" rtl="0">
                        <a:lnSpc>
                          <a:spcPct val="150000"/>
                        </a:lnSpc>
                        <a:buFont typeface="+mj-lt"/>
                        <a:buAutoNum type="arabicPeriod" startAt="5"/>
                      </a:pPr>
                      <a:r>
                        <a:rPr lang="en-US" sz="2400" b="0" i="0" u="none" strike="noStrike" kern="1200" baseline="0" dirty="0" smtClean="0">
                          <a:solidFill>
                            <a:schemeClr val="tx1"/>
                          </a:solidFill>
                          <a:latin typeface="Arial"/>
                          <a:ea typeface="+mn-ea"/>
                          <a:cs typeface="Arial"/>
                        </a:rPr>
                        <a:t>To find the rise when the slope is negative, count down the number of units on your coordinate plane the same number of units in your rise. For the run, you still count over to the right the same number of units on your coordinate plane and plot the second point. (For a slope of      , count down 4, right 7, and plot your point.)</a:t>
                      </a:r>
                    </a:p>
                    <a:p>
                      <a:pPr marL="182880" indent="0" algn="r" rtl="0">
                        <a:lnSpc>
                          <a:spcPct val="100000"/>
                        </a:lnSpc>
                        <a:buFont typeface="+mj-lt"/>
                        <a:buNone/>
                      </a:pPr>
                      <a:r>
                        <a:rPr lang="en-US" sz="2400" b="0" i="0" u="none" strike="noStrike" kern="1200" baseline="0" dirty="0" smtClean="0">
                          <a:solidFill>
                            <a:schemeClr val="tx1"/>
                          </a:solidFill>
                          <a:latin typeface="Arial"/>
                          <a:ea typeface="+mn-ea"/>
                          <a:cs typeface="Arial"/>
                        </a:rPr>
                        <a:t>                       </a:t>
                      </a:r>
                      <a:r>
                        <a:rPr lang="en-US" sz="1600" b="0" i="0" u="none" strike="noStrike" kern="1200" baseline="0" dirty="0" smtClean="0">
                          <a:solidFill>
                            <a:schemeClr val="tx1"/>
                          </a:solidFill>
                          <a:latin typeface="Arial"/>
                          <a:ea typeface="+mn-ea"/>
                          <a:cs typeface="Arial"/>
                        </a:rPr>
                        <a:t>  (</a:t>
                      </a:r>
                      <a:r>
                        <a:rPr lang="en-US" sz="1600" b="0" i="1" u="none" strike="noStrike" kern="1200" baseline="0" dirty="0" smtClean="0">
                          <a:solidFill>
                            <a:schemeClr val="tx1"/>
                          </a:solidFill>
                          <a:latin typeface="Arial"/>
                          <a:ea typeface="+mn-ea"/>
                          <a:cs typeface="Arial"/>
                        </a:rPr>
                        <a:t>continued</a:t>
                      </a:r>
                      <a:r>
                        <a:rPr lang="en-US" sz="1600" b="0" i="0" u="none" strike="noStrike" kern="1200" baseline="0" dirty="0" smtClean="0">
                          <a:solidFill>
                            <a:schemeClr val="tx1"/>
                          </a:solidFill>
                          <a:latin typeface="Arial"/>
                          <a:ea typeface="+mn-ea"/>
                          <a:cs typeface="Arial"/>
                        </a:rPr>
                        <a:t>)</a:t>
                      </a:r>
                    </a:p>
                  </a:txBody>
                  <a:tcPr marL="182895" marR="91448" marT="45710" marB="45710" anchor="ctr">
                    <a:solidFill>
                      <a:schemeClr val="bg1"/>
                    </a:solidFill>
                  </a:tcPr>
                </a:tc>
              </a:tr>
            </a:tbl>
          </a:graphicData>
        </a:graphic>
      </p:graphicFrame>
      <p:graphicFrame>
        <p:nvGraphicFramePr>
          <p:cNvPr id="30730" name="Object 5"/>
          <p:cNvGraphicFramePr>
            <a:graphicFrameLocks noChangeAspect="1"/>
          </p:cNvGraphicFramePr>
          <p:nvPr>
            <p:extLst>
              <p:ext uri="{D42A27DB-BD31-4B8C-83A1-F6EECF244321}">
                <p14:modId xmlns:p14="http://schemas.microsoft.com/office/powerpoint/2010/main" val="532928326"/>
              </p:ext>
            </p:extLst>
          </p:nvPr>
        </p:nvGraphicFramePr>
        <p:xfrm>
          <a:off x="6021881" y="3952174"/>
          <a:ext cx="431800" cy="800100"/>
        </p:xfrm>
        <a:graphic>
          <a:graphicData uri="http://schemas.openxmlformats.org/presentationml/2006/ole">
            <mc:AlternateContent xmlns:mc="http://schemas.openxmlformats.org/markup-compatibility/2006">
              <mc:Choice xmlns:v="urn:schemas-microsoft-com:vml" Requires="v">
                <p:oleObj spid="_x0000_s30771" name="Equation" r:id="rId3" imgW="431800" imgH="800100" progId="Equation.DSMT4">
                  <p:embed/>
                </p:oleObj>
              </mc:Choice>
              <mc:Fallback>
                <p:oleObj name="Equation" r:id="rId3" imgW="431800" imgH="800100" progId="Equation.DSMT4">
                  <p:embed/>
                  <p:pic>
                    <p:nvPicPr>
                      <p:cNvPr id="0" name="Object 5"/>
                      <p:cNvPicPr>
                        <a:picLocks noChangeAspect="1" noChangeArrowheads="1"/>
                      </p:cNvPicPr>
                      <p:nvPr/>
                    </p:nvPicPr>
                    <p:blipFill>
                      <a:blip r:embed="rId4"/>
                      <a:srcRect/>
                      <a:stretch>
                        <a:fillRect/>
                      </a:stretch>
                    </p:blipFill>
                    <p:spPr bwMode="auto">
                      <a:xfrm>
                        <a:off x="6021881" y="3952174"/>
                        <a:ext cx="4318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60833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7FBA78A3-40DC-B24D-8697-3515868F5E70}" type="slidenum">
              <a:rPr lang="en-US" smtClean="0"/>
              <a:pPr>
                <a:defRPr/>
              </a:pPr>
              <a:t>17</a:t>
            </a:fld>
            <a:endParaRPr lang="en-US" dirty="0"/>
          </a:p>
        </p:txBody>
      </p:sp>
      <p:graphicFrame>
        <p:nvGraphicFramePr>
          <p:cNvPr id="8" name="Table 7"/>
          <p:cNvGraphicFramePr>
            <a:graphicFrameLocks noGrp="1"/>
          </p:cNvGraphicFramePr>
          <p:nvPr/>
        </p:nvGraphicFramePr>
        <p:xfrm>
          <a:off x="762000" y="1279525"/>
          <a:ext cx="7720013" cy="2276475"/>
        </p:xfrm>
        <a:graphic>
          <a:graphicData uri="http://schemas.openxmlformats.org/drawingml/2006/table">
            <a:tbl>
              <a:tblPr firstRow="1" bandRow="1">
                <a:tableStyleId>{5940675A-B579-460E-94D1-54222C63F5DA}</a:tableStyleId>
              </a:tblPr>
              <a:tblGrid>
                <a:gridCol w="7720013"/>
              </a:tblGrid>
              <a:tr h="2276475">
                <a:tc>
                  <a:txBody>
                    <a:bodyPr/>
                    <a:lstStyle/>
                    <a:p>
                      <a:pPr marL="640080" indent="-457200" rtl="0">
                        <a:lnSpc>
                          <a:spcPct val="140000"/>
                        </a:lnSpc>
                        <a:buFont typeface="+mj-lt"/>
                        <a:buAutoNum type="arabicPeriod" startAt="6"/>
                      </a:pPr>
                      <a:r>
                        <a:rPr lang="en-US" sz="2400" b="0" i="0" u="none" strike="noStrike" kern="1200" baseline="0" dirty="0" smtClean="0">
                          <a:solidFill>
                            <a:schemeClr val="tx1"/>
                          </a:solidFill>
                          <a:latin typeface="Arial"/>
                          <a:ea typeface="+mn-ea"/>
                          <a:cs typeface="Arial"/>
                        </a:rPr>
                        <a:t>Connect the points and place arrows at one or both ends of the line when it makes sense to have arrows within the context of the problem.</a:t>
                      </a:r>
                    </a:p>
                    <a:p>
                      <a:pPr marL="640080" indent="-457200" rtl="0">
                        <a:lnSpc>
                          <a:spcPct val="140000"/>
                        </a:lnSpc>
                        <a:buFont typeface="+mj-lt"/>
                        <a:buAutoNum type="arabicPeriod" startAt="6"/>
                      </a:pPr>
                      <a:r>
                        <a:rPr lang="en-US" sz="2400" b="0" i="0" u="none" strike="noStrike" kern="1200" baseline="0" dirty="0" smtClean="0">
                          <a:solidFill>
                            <a:schemeClr val="tx1"/>
                          </a:solidFill>
                          <a:latin typeface="Arial"/>
                          <a:ea typeface="+mn-ea"/>
                          <a:cs typeface="Arial"/>
                        </a:rPr>
                        <a:t>Label the line with the equation.</a:t>
                      </a:r>
                    </a:p>
                  </a:txBody>
                  <a:tcPr marL="182895" marR="91448" marT="45717" marB="45717">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ubtitle 1"/>
          <p:cNvSpPr>
            <a:spLocks noGrp="1"/>
          </p:cNvSpPr>
          <p:nvPr>
            <p:ph type="subTitle" idx="1"/>
          </p:nvPr>
        </p:nvSpPr>
        <p:spPr>
          <a:xfrm>
            <a:off x="641350" y="641350"/>
            <a:ext cx="7854950" cy="4997450"/>
          </a:xfrm>
        </p:spPr>
        <p:txBody>
          <a:bodyPr/>
          <a:lstStyle/>
          <a:p>
            <a:pPr eaLnBrk="1" hangingPunct="1"/>
            <a:r>
              <a:rPr lang="en-US" sz="2800" b="1" dirty="0">
                <a:latin typeface="Arial" charset="0"/>
                <a:cs typeface="Arial" charset="0"/>
              </a:rPr>
              <a:t>Key Concepts, </a:t>
            </a:r>
            <a:r>
              <a:rPr lang="en-US" sz="2800" b="1" i="1" dirty="0" smtClean="0">
                <a:latin typeface="Arial" charset="0"/>
                <a:cs typeface="Arial" charset="0"/>
              </a:rPr>
              <a:t>continued</a:t>
            </a:r>
            <a:endParaRPr lang="en-US" sz="2000" b="1" i="1" dirty="0">
              <a:latin typeface="Arial" charset="0"/>
              <a:cs typeface="Arial" charset="0"/>
            </a:endParaRPr>
          </a:p>
          <a:p>
            <a:pPr eaLnBrk="1" hangingPunct="1"/>
            <a:r>
              <a:rPr lang="en-US" b="1" dirty="0">
                <a:latin typeface="Arial" charset="0"/>
                <a:cs typeface="Arial" charset="0"/>
              </a:rPr>
              <a:t>Graphing Equations Using a TI-83/84:</a:t>
            </a:r>
          </a:p>
          <a:p>
            <a:pPr marL="1371600" lvl="1" indent="-1069848" algn="l" eaLnBrk="1" hangingPunct="1"/>
            <a:r>
              <a:rPr lang="en-US" sz="2400" b="1" dirty="0">
                <a:solidFill>
                  <a:srgbClr val="000000"/>
                </a:solidFill>
                <a:latin typeface="Arial" charset="0"/>
                <a:cs typeface="Arial" charset="0"/>
              </a:rPr>
              <a:t>Step 1: </a:t>
            </a:r>
            <a:r>
              <a:rPr lang="en-US" sz="2400" dirty="0">
                <a:solidFill>
                  <a:srgbClr val="000000"/>
                </a:solidFill>
                <a:latin typeface="Arial" charset="0"/>
                <a:cs typeface="Arial" charset="0"/>
              </a:rPr>
              <a:t>Press [Y=] and key in the equation using </a:t>
            </a:r>
            <a:br>
              <a:rPr lang="en-US" sz="2400" dirty="0">
                <a:solidFill>
                  <a:srgbClr val="000000"/>
                </a:solidFill>
                <a:latin typeface="Arial" charset="0"/>
                <a:cs typeface="Arial" charset="0"/>
              </a:rPr>
            </a:br>
            <a:r>
              <a:rPr lang="en-US" sz="2400" dirty="0">
                <a:solidFill>
                  <a:srgbClr val="000000"/>
                </a:solidFill>
                <a:latin typeface="Arial" charset="0"/>
                <a:cs typeface="Arial" charset="0"/>
              </a:rPr>
              <a:t>[X, T, Θ, </a:t>
            </a:r>
            <a:r>
              <a:rPr lang="en-US" sz="2400" i="1" dirty="0">
                <a:solidFill>
                  <a:srgbClr val="000000"/>
                </a:solidFill>
                <a:latin typeface="Arial" charset="0"/>
                <a:cs typeface="Arial" charset="0"/>
              </a:rPr>
              <a:t>n</a:t>
            </a:r>
            <a:r>
              <a:rPr lang="en-US" sz="2400" dirty="0">
                <a:solidFill>
                  <a:srgbClr val="000000"/>
                </a:solidFill>
                <a:latin typeface="Arial" charset="0"/>
                <a:cs typeface="Arial" charset="0"/>
              </a:rPr>
              <a:t>] for </a:t>
            </a:r>
            <a:r>
              <a:rPr lang="en-US" sz="2400" i="1" dirty="0">
                <a:solidFill>
                  <a:srgbClr val="000000"/>
                </a:solidFill>
                <a:latin typeface="Arial" charset="0"/>
                <a:cs typeface="Arial" charset="0"/>
              </a:rPr>
              <a:t>x</a:t>
            </a:r>
            <a:r>
              <a:rPr lang="en-US" sz="2400" dirty="0">
                <a:solidFill>
                  <a:srgbClr val="000000"/>
                </a:solidFill>
                <a:latin typeface="Arial" charset="0"/>
                <a:cs typeface="Arial" charset="0"/>
              </a:rPr>
              <a:t>.</a:t>
            </a:r>
          </a:p>
          <a:p>
            <a:pPr marL="1371600" lvl="1" indent="-1069848" algn="l" eaLnBrk="1" hangingPunct="1"/>
            <a:r>
              <a:rPr lang="en-US" sz="2400" b="1" dirty="0">
                <a:solidFill>
                  <a:srgbClr val="000000"/>
                </a:solidFill>
                <a:latin typeface="Arial" charset="0"/>
                <a:cs typeface="Arial" charset="0"/>
              </a:rPr>
              <a:t>Step 2: </a:t>
            </a:r>
            <a:r>
              <a:rPr lang="en-US" sz="2400" dirty="0">
                <a:solidFill>
                  <a:srgbClr val="000000"/>
                </a:solidFill>
                <a:latin typeface="Arial" charset="0"/>
                <a:cs typeface="Arial" charset="0"/>
              </a:rPr>
              <a:t>Press [WINDOW] to change the viewing window, if necessary.</a:t>
            </a:r>
          </a:p>
          <a:p>
            <a:pPr marL="1371600" lvl="1" indent="-1069848" algn="l" eaLnBrk="1" hangingPunct="1"/>
            <a:r>
              <a:rPr lang="en-US" sz="2400" b="1" dirty="0">
                <a:solidFill>
                  <a:srgbClr val="000000"/>
                </a:solidFill>
                <a:latin typeface="Arial" charset="0"/>
                <a:cs typeface="Arial" charset="0"/>
              </a:rPr>
              <a:t>Step 3: </a:t>
            </a:r>
            <a:r>
              <a:rPr lang="en-US" sz="2400" dirty="0">
                <a:solidFill>
                  <a:srgbClr val="000000"/>
                </a:solidFill>
                <a:latin typeface="Arial" charset="0"/>
                <a:cs typeface="Arial" charset="0"/>
              </a:rPr>
              <a:t>Enter in appropriate values for Xmin, Xmax, Xscl, Ymin, Ymax, and Yscl, using the arrow keys to navigate.</a:t>
            </a:r>
          </a:p>
          <a:p>
            <a:pPr marL="1371600" lvl="1" indent="-1069848" algn="l" eaLnBrk="1" hangingPunct="1"/>
            <a:r>
              <a:rPr lang="en-US" sz="2400" b="1" dirty="0">
                <a:solidFill>
                  <a:srgbClr val="000000"/>
                </a:solidFill>
                <a:latin typeface="Arial" charset="0"/>
                <a:cs typeface="Arial" charset="0"/>
              </a:rPr>
              <a:t>Step 4: </a:t>
            </a:r>
            <a:r>
              <a:rPr lang="en-US" sz="2400" dirty="0">
                <a:solidFill>
                  <a:srgbClr val="000000"/>
                </a:solidFill>
                <a:latin typeface="Arial" charset="0"/>
                <a:cs typeface="Arial" charset="0"/>
              </a:rPr>
              <a:t>Press [GRAPH].	</a:t>
            </a:r>
          </a:p>
          <a:p>
            <a:pPr eaLnBrk="1" hangingPunct="1"/>
            <a:endParaRPr lang="en-US" dirty="0">
              <a:latin typeface="Arial" charset="0"/>
              <a:cs typeface="Arial" charset="0"/>
            </a:endParaRPr>
          </a:p>
        </p:txBody>
      </p:sp>
      <p:sp>
        <p:nvSpPr>
          <p:cNvPr id="16386" name="Text Placeholder 2"/>
          <p:cNvSpPr>
            <a:spLocks noGrp="1"/>
          </p:cNvSpPr>
          <p:nvPr>
            <p:ph type="body" sz="quarter" idx="10"/>
          </p:nvPr>
        </p:nvSpPr>
        <p:spPr>
          <a:xfrm>
            <a:off x="1016000" y="6246813"/>
            <a:ext cx="61595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455585B9-19C9-EE4E-A1F6-50CB0E86D306}" type="slidenum">
              <a:rPr lang="en-US" smtClean="0"/>
              <a:pPr>
                <a:defRPr/>
              </a:pPr>
              <a:t>18</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ubtitle 1"/>
          <p:cNvSpPr>
            <a:spLocks noGrp="1"/>
          </p:cNvSpPr>
          <p:nvPr>
            <p:ph type="subTitle" idx="1"/>
          </p:nvPr>
        </p:nvSpPr>
        <p:spPr>
          <a:xfrm>
            <a:off x="641350" y="641350"/>
            <a:ext cx="7941584" cy="4997450"/>
          </a:xfrm>
        </p:spPr>
        <p:txBody>
          <a:bodyPr/>
          <a:lstStyle/>
          <a:p>
            <a:pPr eaLnBrk="1" hangingPunct="1"/>
            <a:r>
              <a:rPr lang="en-US" sz="2800" b="1" dirty="0">
                <a:latin typeface="Arial" charset="0"/>
                <a:cs typeface="Arial" charset="0"/>
              </a:rPr>
              <a:t>Key Concepts, </a:t>
            </a:r>
            <a:r>
              <a:rPr lang="en-US" sz="2800" b="1" i="1" dirty="0" smtClean="0">
                <a:latin typeface="Arial" charset="0"/>
                <a:cs typeface="Arial" charset="0"/>
              </a:rPr>
              <a:t>continued</a:t>
            </a:r>
            <a:endParaRPr lang="en-US" sz="1800" b="1" i="1" dirty="0">
              <a:latin typeface="Arial" charset="0"/>
              <a:cs typeface="Arial" charset="0"/>
            </a:endParaRPr>
          </a:p>
          <a:p>
            <a:pPr eaLnBrk="1" hangingPunct="1"/>
            <a:r>
              <a:rPr lang="en-US" b="1" dirty="0">
                <a:latin typeface="Arial" charset="0"/>
                <a:cs typeface="Arial" charset="0"/>
              </a:rPr>
              <a:t>Graphing Equations Using a TI-Nspire:</a:t>
            </a:r>
          </a:p>
          <a:p>
            <a:pPr marL="1371600" lvl="1" indent="-1069848" algn="l" eaLnBrk="1" hangingPunct="1"/>
            <a:r>
              <a:rPr lang="en-US" sz="2400" b="1" dirty="0">
                <a:solidFill>
                  <a:srgbClr val="000000"/>
                </a:solidFill>
                <a:latin typeface="Arial" charset="0"/>
                <a:cs typeface="Arial" charset="0"/>
              </a:rPr>
              <a:t>Step 1: </a:t>
            </a:r>
            <a:r>
              <a:rPr lang="en-US" sz="2400" dirty="0">
                <a:solidFill>
                  <a:srgbClr val="000000"/>
                </a:solidFill>
                <a:latin typeface="Arial" charset="0"/>
                <a:cs typeface="Arial" charset="0"/>
              </a:rPr>
              <a:t>Press the home key.</a:t>
            </a:r>
          </a:p>
          <a:p>
            <a:pPr marL="1371600" lvl="1" indent="-1069848" algn="l" eaLnBrk="1" hangingPunct="1"/>
            <a:r>
              <a:rPr lang="en-US" sz="2400" b="1" dirty="0">
                <a:solidFill>
                  <a:srgbClr val="000000"/>
                </a:solidFill>
                <a:latin typeface="Arial" charset="0"/>
                <a:cs typeface="Arial" charset="0"/>
              </a:rPr>
              <a:t>Step 2: </a:t>
            </a:r>
            <a:r>
              <a:rPr lang="en-US" sz="2400" dirty="0">
                <a:solidFill>
                  <a:srgbClr val="000000"/>
                </a:solidFill>
                <a:latin typeface="Arial" charset="0"/>
                <a:cs typeface="Arial" charset="0"/>
              </a:rPr>
              <a:t>Arrow over to the graphing icon (the picture of the parabola or the U-shaped curve) and press [enter].</a:t>
            </a:r>
          </a:p>
          <a:p>
            <a:pPr marL="1371600" lvl="1" indent="-1069848" algn="l" eaLnBrk="1" hangingPunct="1"/>
            <a:r>
              <a:rPr lang="en-US" sz="2400" b="1" dirty="0">
                <a:solidFill>
                  <a:srgbClr val="000000"/>
                </a:solidFill>
                <a:latin typeface="Arial" charset="0"/>
                <a:cs typeface="Arial" charset="0"/>
              </a:rPr>
              <a:t>Step 3: </a:t>
            </a:r>
            <a:r>
              <a:rPr lang="en-US" sz="2400" dirty="0">
                <a:solidFill>
                  <a:srgbClr val="000000"/>
                </a:solidFill>
                <a:latin typeface="Arial" charset="0"/>
                <a:cs typeface="Arial" charset="0"/>
              </a:rPr>
              <a:t>At the blinking cursor at the bottom of the screen, enter in the equation and press [enter].</a:t>
            </a:r>
          </a:p>
          <a:p>
            <a:pPr marL="1371600" lvl="1" indent="-1069848" algn="l" eaLnBrk="1" hangingPunct="1"/>
            <a:r>
              <a:rPr lang="en-US" sz="2400" b="1" dirty="0">
                <a:solidFill>
                  <a:srgbClr val="000000"/>
                </a:solidFill>
                <a:latin typeface="Arial" charset="0"/>
                <a:cs typeface="Arial" charset="0"/>
              </a:rPr>
              <a:t>Step 4: </a:t>
            </a:r>
            <a:r>
              <a:rPr lang="en-US" sz="2400" dirty="0">
                <a:solidFill>
                  <a:srgbClr val="000000"/>
                </a:solidFill>
                <a:latin typeface="Arial" charset="0"/>
                <a:cs typeface="Arial" charset="0"/>
              </a:rPr>
              <a:t>To change the viewing window: press [menu], arrow down to number 4: Window/Zoom, and click the center button of the navigation pad.</a:t>
            </a:r>
          </a:p>
        </p:txBody>
      </p:sp>
      <p:sp>
        <p:nvSpPr>
          <p:cNvPr id="16386" name="Text Placeholder 2"/>
          <p:cNvSpPr>
            <a:spLocks noGrp="1"/>
          </p:cNvSpPr>
          <p:nvPr>
            <p:ph type="body" sz="quarter" idx="10"/>
          </p:nvPr>
        </p:nvSpPr>
        <p:spPr>
          <a:xfrm>
            <a:off x="1016000" y="6246813"/>
            <a:ext cx="58674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3CF61101-9839-F643-8E5E-B3ECED5B5064}" type="slidenum">
              <a:rPr lang="en-US" smtClean="0"/>
              <a:pPr>
                <a:defRPr/>
              </a:pPr>
              <a:t>19</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Placeholder 3"/>
          <p:cNvSpPr>
            <a:spLocks noGrp="1"/>
          </p:cNvSpPr>
          <p:nvPr>
            <p:ph type="body" sz="quarter" idx="10"/>
          </p:nvPr>
        </p:nvSpPr>
        <p:spPr>
          <a:xfrm>
            <a:off x="1016000" y="6246813"/>
            <a:ext cx="5867400" cy="265112"/>
          </a:xfrm>
        </p:spPr>
        <p:txBody>
          <a:bodyPr/>
          <a:lstStyle/>
          <a:p>
            <a:pPr eaLnBrk="1" hangingPunct="1">
              <a:spcBef>
                <a:spcPct val="0"/>
              </a:spcBef>
              <a:defRPr/>
            </a:pPr>
            <a:r>
              <a:rPr lang="en-US" sz="1600" dirty="0"/>
              <a:t>1.3.1: Creating and Graphing Linear Equations in Two Variables </a:t>
            </a:r>
          </a:p>
        </p:txBody>
      </p:sp>
      <p:sp>
        <p:nvSpPr>
          <p:cNvPr id="16386" name="Subtitle 1"/>
          <p:cNvSpPr>
            <a:spLocks noGrp="1"/>
          </p:cNvSpPr>
          <p:nvPr/>
        </p:nvSpPr>
        <p:spPr bwMode="auto">
          <a:xfrm>
            <a:off x="627063" y="641350"/>
            <a:ext cx="4656137"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0" hangingPunct="0">
              <a:spcBef>
                <a:spcPct val="20000"/>
              </a:spcBef>
              <a:buFont typeface="Arial" charset="0"/>
              <a:buNone/>
            </a:pPr>
            <a:r>
              <a:rPr lang="en-US" sz="2800" b="1">
                <a:latin typeface="Arial" charset="0"/>
              </a:rPr>
              <a:t>Introduction, </a:t>
            </a:r>
            <a:r>
              <a:rPr lang="en-US" sz="2800" b="1" i="1">
                <a:latin typeface="Arial" charset="0"/>
              </a:rPr>
              <a:t>continued</a:t>
            </a:r>
          </a:p>
          <a:p>
            <a:pPr eaLnBrk="0" hangingPunct="0">
              <a:spcBef>
                <a:spcPct val="20000"/>
              </a:spcBef>
              <a:buFont typeface="Arial" charset="0"/>
              <a:buNone/>
            </a:pPr>
            <a:r>
              <a:rPr lang="en-US">
                <a:latin typeface="Arial" charset="0"/>
                <a:cs typeface="Arial" charset="0"/>
              </a:rPr>
              <a:t>Creating a linear equation in two variables from context follows the same procedure at first for creating an equation in one variable. Start by reading the problem carefully. Once you have created the equation, the equation can be graphed on the coordinate plane. The </a:t>
            </a:r>
            <a:r>
              <a:rPr lang="en-US" b="1">
                <a:latin typeface="Arial" charset="0"/>
                <a:cs typeface="Arial" charset="0"/>
              </a:rPr>
              <a:t>coordinate plane </a:t>
            </a:r>
            <a:r>
              <a:rPr lang="en-US">
                <a:latin typeface="Arial" charset="0"/>
                <a:cs typeface="Arial" charset="0"/>
              </a:rPr>
              <a:t>is a set of two number lines, called the axes, that intersect at right angles.</a:t>
            </a:r>
          </a:p>
          <a:p>
            <a:pPr algn="ctr" eaLnBrk="0" hangingPunct="0">
              <a:spcBef>
                <a:spcPct val="20000"/>
              </a:spcBef>
              <a:buFont typeface="Arial" charset="0"/>
              <a:buNone/>
            </a:pPr>
            <a:endParaRPr lang="en-US">
              <a:latin typeface="Arial" charset="0"/>
              <a:cs typeface="Arial" charset="0"/>
            </a:endParaRPr>
          </a:p>
        </p:txBody>
      </p:sp>
      <p:sp>
        <p:nvSpPr>
          <p:cNvPr id="2" name="Slide Number Placeholder 1"/>
          <p:cNvSpPr>
            <a:spLocks noGrp="1"/>
          </p:cNvSpPr>
          <p:nvPr>
            <p:ph type="sldNum" sz="quarter" idx="11"/>
          </p:nvPr>
        </p:nvSpPr>
        <p:spPr/>
        <p:txBody>
          <a:bodyPr/>
          <a:lstStyle/>
          <a:p>
            <a:pPr>
              <a:defRPr/>
            </a:pPr>
            <a:fld id="{DDD98B7E-F82A-8643-98D3-349F303E7971}" type="slidenum">
              <a:rPr lang="en-US" smtClean="0"/>
              <a:pPr>
                <a:defRPr/>
              </a:pPr>
              <a:t>2</a:t>
            </a:fld>
            <a:endParaRPr lang="en-US" dirty="0"/>
          </a:p>
        </p:txBody>
      </p:sp>
      <p:pic>
        <p:nvPicPr>
          <p:cNvPr id="16388" name="Picture 2" descr="blank_coordinate_plane.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1568450"/>
            <a:ext cx="3111500" cy="321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000" b="1" i="1" dirty="0" smtClean="0"/>
          </a:p>
          <a:p>
            <a:pPr marL="1371600" lvl="1" indent="-1069848" algn="l" eaLnBrk="1" hangingPunct="1">
              <a:defRPr/>
            </a:pPr>
            <a:r>
              <a:rPr lang="en-US" sz="2400" b="1" dirty="0" smtClean="0">
                <a:solidFill>
                  <a:srgbClr val="000000"/>
                </a:solidFill>
                <a:latin typeface="Arial"/>
                <a:cs typeface="Arial"/>
              </a:rPr>
              <a:t>Step </a:t>
            </a:r>
            <a:r>
              <a:rPr lang="en-US" sz="2400" b="1" dirty="0">
                <a:solidFill>
                  <a:srgbClr val="000000"/>
                </a:solidFill>
                <a:latin typeface="Arial"/>
                <a:cs typeface="Arial"/>
              </a:rPr>
              <a:t>5: </a:t>
            </a:r>
            <a:r>
              <a:rPr lang="en-US" sz="2400" dirty="0">
                <a:solidFill>
                  <a:srgbClr val="000000"/>
                </a:solidFill>
                <a:latin typeface="Arial"/>
                <a:cs typeface="Arial"/>
              </a:rPr>
              <a:t>Choose 1: Window settings by pressing the center button.</a:t>
            </a:r>
          </a:p>
          <a:p>
            <a:pPr marL="1371600" lvl="1" indent="-1069848" algn="l" eaLnBrk="1" hangingPunct="1">
              <a:defRPr/>
            </a:pPr>
            <a:r>
              <a:rPr lang="en-US" sz="2400" b="1" dirty="0">
                <a:solidFill>
                  <a:srgbClr val="000000"/>
                </a:solidFill>
                <a:latin typeface="Arial"/>
                <a:cs typeface="Arial"/>
              </a:rPr>
              <a:t>Step 6: </a:t>
            </a:r>
            <a:r>
              <a:rPr lang="en-US" sz="2400" dirty="0">
                <a:solidFill>
                  <a:srgbClr val="000000"/>
                </a:solidFill>
                <a:latin typeface="Arial"/>
                <a:cs typeface="Arial"/>
              </a:rPr>
              <a:t>Enter in the appropriate XMin, XMax, YMin, and YMax fields.</a:t>
            </a:r>
          </a:p>
          <a:p>
            <a:pPr marL="1371600" lvl="1" indent="-1069848" algn="l" eaLnBrk="1" hangingPunct="1">
              <a:defRPr/>
            </a:pPr>
            <a:r>
              <a:rPr lang="en-US" sz="2400" b="1" dirty="0">
                <a:solidFill>
                  <a:srgbClr val="000000"/>
                </a:solidFill>
                <a:latin typeface="Arial"/>
                <a:cs typeface="Arial"/>
              </a:rPr>
              <a:t>Step 7: </a:t>
            </a:r>
            <a:r>
              <a:rPr lang="en-US" sz="2400" dirty="0">
                <a:solidFill>
                  <a:srgbClr val="000000"/>
                </a:solidFill>
                <a:latin typeface="Arial"/>
                <a:cs typeface="Arial"/>
              </a:rPr>
              <a:t>Leave the XScale and YScale set to auto.</a:t>
            </a:r>
          </a:p>
          <a:p>
            <a:pPr marL="1371600" lvl="1" indent="-1069848" algn="l" eaLnBrk="1" hangingPunct="1">
              <a:defRPr/>
            </a:pPr>
            <a:r>
              <a:rPr lang="en-US" sz="2400" b="1" dirty="0">
                <a:solidFill>
                  <a:srgbClr val="000000"/>
                </a:solidFill>
                <a:latin typeface="Arial"/>
                <a:cs typeface="Arial"/>
              </a:rPr>
              <a:t>Step 8: </a:t>
            </a:r>
            <a:r>
              <a:rPr lang="en-US" sz="2400" dirty="0">
                <a:solidFill>
                  <a:srgbClr val="000000"/>
                </a:solidFill>
                <a:latin typeface="Arial"/>
                <a:cs typeface="Arial"/>
              </a:rPr>
              <a:t>Use [tab] to navigate among the fields.</a:t>
            </a:r>
          </a:p>
          <a:p>
            <a:pPr marL="1371600" lvl="1" indent="-1069848" algn="l" eaLnBrk="1" hangingPunct="1">
              <a:defRPr/>
            </a:pPr>
            <a:r>
              <a:rPr lang="en-US" sz="2400" b="1" dirty="0">
                <a:solidFill>
                  <a:srgbClr val="000000"/>
                </a:solidFill>
                <a:latin typeface="Arial"/>
                <a:cs typeface="Arial"/>
              </a:rPr>
              <a:t>Step 9: </a:t>
            </a:r>
            <a:r>
              <a:rPr lang="en-US" sz="2400" dirty="0">
                <a:solidFill>
                  <a:srgbClr val="000000"/>
                </a:solidFill>
                <a:latin typeface="Arial"/>
                <a:cs typeface="Arial"/>
              </a:rPr>
              <a:t>Press [tab] to “OK” when done and press [enter].</a:t>
            </a:r>
            <a:endParaRPr lang="en-US" dirty="0" smtClean="0"/>
          </a:p>
        </p:txBody>
      </p:sp>
      <p:sp>
        <p:nvSpPr>
          <p:cNvPr id="16386" name="Text Placeholder 2"/>
          <p:cNvSpPr>
            <a:spLocks noGrp="1"/>
          </p:cNvSpPr>
          <p:nvPr>
            <p:ph type="body" sz="quarter" idx="10"/>
          </p:nvPr>
        </p:nvSpPr>
        <p:spPr>
          <a:xfrm>
            <a:off x="1016000" y="6246813"/>
            <a:ext cx="60071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5B174406-0DD8-A34B-811E-CDC744192A85}" type="slidenum">
              <a:rPr lang="en-US" smtClean="0"/>
              <a:pPr>
                <a:defRPr/>
              </a:pPr>
              <a:t>20</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baseline="30000" dirty="0" smtClean="0">
              <a:ea typeface="+mn-ea"/>
            </a:endParaRPr>
          </a:p>
          <a:p>
            <a:pPr marL="342900" indent="-342900" eaLnBrk="1" hangingPunct="1">
              <a:buFont typeface="Arial"/>
              <a:buChar char="•"/>
              <a:defRPr/>
            </a:pPr>
            <a:r>
              <a:rPr lang="en-US" dirty="0"/>
              <a:t>switching the slope and </a:t>
            </a:r>
            <a:r>
              <a:rPr lang="en-US" i="1" dirty="0"/>
              <a:t>y</a:t>
            </a:r>
            <a:r>
              <a:rPr lang="en-US" dirty="0"/>
              <a:t>-intercept when creating the equation from </a:t>
            </a:r>
            <a:r>
              <a:rPr lang="en-US" dirty="0" smtClean="0"/>
              <a:t>context</a:t>
            </a:r>
            <a:br>
              <a:rPr lang="en-US" dirty="0" smtClean="0"/>
            </a:br>
            <a:endParaRPr lang="en-US" dirty="0"/>
          </a:p>
          <a:p>
            <a:pPr marL="342900" indent="-342900" eaLnBrk="1" hangingPunct="1">
              <a:buFont typeface="Arial"/>
              <a:buChar char="•"/>
              <a:defRPr/>
            </a:pPr>
            <a:r>
              <a:rPr lang="en-US" dirty="0"/>
              <a:t>switching the </a:t>
            </a:r>
            <a:r>
              <a:rPr lang="en-US" i="1" dirty="0"/>
              <a:t>x</a:t>
            </a:r>
            <a:r>
              <a:rPr lang="en-US" dirty="0"/>
              <a:t>- and </a:t>
            </a:r>
            <a:r>
              <a:rPr lang="en-US" i="1" dirty="0"/>
              <a:t>y</a:t>
            </a:r>
            <a:r>
              <a:rPr lang="en-US" dirty="0"/>
              <a:t>-axis </a:t>
            </a:r>
            <a:r>
              <a:rPr lang="en-US" dirty="0" smtClean="0"/>
              <a:t>labels</a:t>
            </a:r>
            <a:br>
              <a:rPr lang="en-US" dirty="0" smtClean="0"/>
            </a:br>
            <a:endParaRPr lang="en-US" dirty="0"/>
          </a:p>
          <a:p>
            <a:pPr marL="342900" indent="-342900" eaLnBrk="1" hangingPunct="1">
              <a:buFont typeface="Arial"/>
              <a:buChar char="•"/>
              <a:defRPr/>
            </a:pPr>
            <a:r>
              <a:rPr lang="en-US" dirty="0"/>
              <a:t>incorrectly graphing the line with the wrong </a:t>
            </a:r>
            <a:r>
              <a:rPr lang="en-US" i="1" dirty="0"/>
              <a:t>y</a:t>
            </a:r>
            <a:r>
              <a:rPr lang="en-US" dirty="0"/>
              <a:t>-intercept or the wrong slope</a:t>
            </a:r>
            <a:endParaRPr lang="en-US" dirty="0" smtClean="0"/>
          </a:p>
          <a:p>
            <a:pPr marL="457200" indent="-457200" eaLnBrk="1" fontAlgn="auto" hangingPunct="1">
              <a:spcAft>
                <a:spcPts val="0"/>
              </a:spcAft>
              <a:buSzPct val="100000"/>
              <a:buFont typeface="Arial"/>
              <a:buChar char="•"/>
              <a:defRPr/>
            </a:pPr>
            <a:endParaRPr lang="en-US" dirty="0"/>
          </a:p>
        </p:txBody>
      </p:sp>
      <p:sp>
        <p:nvSpPr>
          <p:cNvPr id="35842"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005CB8-DAD8-2344-B430-3A87C16B275B}" type="slidenum">
              <a:rPr lang="en-US" sz="1800">
                <a:solidFill>
                  <a:srgbClr val="000000"/>
                </a:solidFill>
                <a:latin typeface="Arial"/>
                <a:cs typeface="Arial"/>
              </a:rPr>
              <a:pPr eaLnBrk="1" fontAlgn="base" hangingPunct="1">
                <a:spcBef>
                  <a:spcPct val="0"/>
                </a:spcBef>
                <a:spcAft>
                  <a:spcPct val="0"/>
                </a:spcAft>
              </a:pPr>
              <a:t>21</a:t>
            </a:fld>
            <a:endParaRPr lang="en-US" sz="1800" dirty="0">
              <a:solidFill>
                <a:srgbClr val="000000"/>
              </a:solidFill>
              <a:latin typeface="Arial"/>
              <a:cs typeface="Arial"/>
            </a:endParaRPr>
          </a:p>
        </p:txBody>
      </p:sp>
      <p:sp>
        <p:nvSpPr>
          <p:cNvPr id="21507" name="Text Placeholder 4"/>
          <p:cNvSpPr>
            <a:spLocks noGrp="1"/>
          </p:cNvSpPr>
          <p:nvPr>
            <p:ph type="body" sz="quarter" idx="10"/>
          </p:nvPr>
        </p:nvSpPr>
        <p:spPr>
          <a:xfrm>
            <a:off x="1016000" y="6245225"/>
            <a:ext cx="5892800" cy="265113"/>
          </a:xfrm>
        </p:spPr>
        <p:txBody>
          <a:bodyPr/>
          <a:lstStyle/>
          <a:p>
            <a:pPr eaLnBrk="1" hangingPunct="1">
              <a:spcBef>
                <a:spcPct val="0"/>
              </a:spcBef>
              <a:defRPr/>
            </a:pPr>
            <a:r>
              <a:rPr lang="en-US" sz="1600" dirty="0" smtClean="0"/>
              <a:t>1.3.1: Creating and Graphing Linear Equations in Two Variables</a:t>
            </a:r>
            <a:endParaRPr lang="en-US" sz="1600"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a:spLocks noGrp="1"/>
          </p:cNvSpPr>
          <p:nvPr>
            <p:ph type="subTitle" idx="1"/>
          </p:nvPr>
        </p:nvSpPr>
        <p:spPr>
          <a:xfrm>
            <a:off x="641350" y="641350"/>
            <a:ext cx="7854950" cy="4997450"/>
          </a:xfrm>
        </p:spPr>
        <p:txBody>
          <a:bodyPr>
            <a:normAutofit fontScale="92500" lnSpcReduction="10000"/>
          </a:bodyPr>
          <a:lstStyle/>
          <a:p>
            <a:pPr eaLnBrk="1" hangingPunct="1">
              <a:defRPr/>
            </a:pPr>
            <a:r>
              <a:rPr lang="en-US" sz="3000" b="1" dirty="0"/>
              <a:t>Guided </a:t>
            </a:r>
            <a:r>
              <a:rPr lang="en-US" sz="3000" b="1" dirty="0" smtClean="0"/>
              <a:t>Practice</a:t>
            </a:r>
            <a:endParaRPr lang="en-US" sz="2200" b="1" dirty="0">
              <a:solidFill>
                <a:srgbClr val="000090"/>
              </a:solidFill>
            </a:endParaRPr>
          </a:p>
          <a:p>
            <a:pPr eaLnBrk="1" hangingPunct="1">
              <a:defRPr/>
            </a:pPr>
            <a:r>
              <a:rPr lang="en-US" sz="3000" b="1" dirty="0" smtClean="0">
                <a:solidFill>
                  <a:srgbClr val="000090"/>
                </a:solidFill>
              </a:rPr>
              <a:t>Example 4</a:t>
            </a:r>
            <a:endParaRPr lang="en-US" sz="3000" baseline="30000" dirty="0">
              <a:solidFill>
                <a:srgbClr val="000090"/>
              </a:solidFill>
            </a:endParaRPr>
          </a:p>
          <a:p>
            <a:pPr eaLnBrk="1" hangingPunct="1">
              <a:defRPr/>
            </a:pPr>
            <a:r>
              <a:rPr lang="en-US" sz="2600" dirty="0"/>
              <a:t>The velocity (or speed) of a ball thrown directly upward can be modeled with the following equation:</a:t>
            </a:r>
          </a:p>
          <a:p>
            <a:pPr lvl="1" algn="l" eaLnBrk="1" hangingPunct="1">
              <a:defRPr/>
            </a:pPr>
            <a:r>
              <a:rPr lang="en-US" sz="2600" i="1" dirty="0">
                <a:solidFill>
                  <a:srgbClr val="000000"/>
                </a:solidFill>
                <a:latin typeface="Arial"/>
                <a:cs typeface="Arial"/>
              </a:rPr>
              <a:t>v</a:t>
            </a:r>
            <a:r>
              <a:rPr lang="en-US" sz="2600" dirty="0">
                <a:solidFill>
                  <a:srgbClr val="000000"/>
                </a:solidFill>
                <a:latin typeface="Arial"/>
                <a:cs typeface="Arial"/>
              </a:rPr>
              <a:t> = –</a:t>
            </a:r>
            <a:r>
              <a:rPr lang="en-US" sz="2600" i="1" dirty="0" err="1">
                <a:solidFill>
                  <a:srgbClr val="000000"/>
                </a:solidFill>
                <a:latin typeface="Arial"/>
                <a:cs typeface="Arial"/>
              </a:rPr>
              <a:t>gt</a:t>
            </a:r>
            <a:r>
              <a:rPr lang="en-US" sz="2600" dirty="0">
                <a:solidFill>
                  <a:srgbClr val="000000"/>
                </a:solidFill>
                <a:latin typeface="Arial"/>
                <a:cs typeface="Arial"/>
              </a:rPr>
              <a:t> + </a:t>
            </a:r>
            <a:r>
              <a:rPr lang="en-US" sz="2600" i="1" dirty="0" smtClean="0">
                <a:solidFill>
                  <a:srgbClr val="000000"/>
                </a:solidFill>
                <a:latin typeface="Arial"/>
                <a:cs typeface="Arial"/>
              </a:rPr>
              <a:t>v</a:t>
            </a:r>
            <a:r>
              <a:rPr lang="en-US" sz="2600" baseline="-25000" dirty="0" smtClean="0">
                <a:solidFill>
                  <a:srgbClr val="000000"/>
                </a:solidFill>
                <a:latin typeface="Arial"/>
                <a:cs typeface="Arial"/>
              </a:rPr>
              <a:t>0</a:t>
            </a:r>
          </a:p>
          <a:p>
            <a:pPr eaLnBrk="1" hangingPunct="1">
              <a:defRPr/>
            </a:pPr>
            <a:r>
              <a:rPr lang="en-US" sz="2600" dirty="0" smtClean="0"/>
              <a:t>Here, </a:t>
            </a:r>
            <a:r>
              <a:rPr lang="en-US" sz="2600" i="1" dirty="0" smtClean="0"/>
              <a:t>v</a:t>
            </a:r>
            <a:r>
              <a:rPr lang="en-US" sz="2600" dirty="0" smtClean="0"/>
              <a:t> </a:t>
            </a:r>
            <a:r>
              <a:rPr lang="en-US" sz="2600" dirty="0"/>
              <a:t>is the speed, </a:t>
            </a:r>
            <a:r>
              <a:rPr lang="en-US" sz="2600" i="1" dirty="0"/>
              <a:t>g</a:t>
            </a:r>
            <a:r>
              <a:rPr lang="en-US" sz="2600" dirty="0"/>
              <a:t> is the force of gravity, </a:t>
            </a:r>
            <a:r>
              <a:rPr lang="en-US" sz="2600" i="1" dirty="0"/>
              <a:t>t </a:t>
            </a:r>
            <a:r>
              <a:rPr lang="en-US" sz="2600" dirty="0"/>
              <a:t>is the elapsed time, and </a:t>
            </a:r>
            <a:r>
              <a:rPr lang="en-US" sz="2600" i="1" dirty="0"/>
              <a:t>v</a:t>
            </a:r>
            <a:r>
              <a:rPr lang="en-US" sz="2600" baseline="-25000" dirty="0"/>
              <a:t>0</a:t>
            </a:r>
            <a:r>
              <a:rPr lang="en-US" sz="2600" dirty="0"/>
              <a:t> is the </a:t>
            </a:r>
            <a:r>
              <a:rPr lang="en-US" sz="2600" dirty="0" smtClean="0"/>
              <a:t>initial velocity </a:t>
            </a:r>
            <a:r>
              <a:rPr lang="en-US" sz="2600" dirty="0"/>
              <a:t>at time 0. </a:t>
            </a:r>
            <a:endParaRPr lang="en-US" sz="2600" dirty="0" smtClean="0"/>
          </a:p>
          <a:p>
            <a:pPr eaLnBrk="1" hangingPunct="1">
              <a:defRPr/>
            </a:pPr>
            <a:endParaRPr lang="en-US" sz="1500" dirty="0"/>
          </a:p>
          <a:p>
            <a:pPr eaLnBrk="1" hangingPunct="1">
              <a:defRPr/>
            </a:pPr>
            <a:r>
              <a:rPr lang="en-US" sz="2600" dirty="0" smtClean="0"/>
              <a:t>If </a:t>
            </a:r>
            <a:r>
              <a:rPr lang="en-US" sz="2600" dirty="0"/>
              <a:t>the force of gravity is equal to 32 feet per second, and the initial velocity </a:t>
            </a:r>
            <a:r>
              <a:rPr lang="en-US" sz="2600" dirty="0" smtClean="0"/>
              <a:t>of the </a:t>
            </a:r>
            <a:r>
              <a:rPr lang="en-US" sz="2600" dirty="0"/>
              <a:t>ball is 96 feet per second, what is the equation that represents the velocity of the ball? </a:t>
            </a:r>
            <a:r>
              <a:rPr lang="en-US" sz="2600" dirty="0" smtClean="0"/>
              <a:t>Graph the </a:t>
            </a:r>
            <a:r>
              <a:rPr lang="en-US" sz="2600" dirty="0"/>
              <a:t>equation.</a:t>
            </a:r>
          </a:p>
        </p:txBody>
      </p:sp>
      <p:sp>
        <p:nvSpPr>
          <p:cNvPr id="19458"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2" name="Slide Number Placeholder 1"/>
          <p:cNvSpPr>
            <a:spLocks noGrp="1"/>
          </p:cNvSpPr>
          <p:nvPr>
            <p:ph type="sldNum" sz="quarter" idx="11"/>
          </p:nvPr>
        </p:nvSpPr>
        <p:spPr/>
        <p:txBody>
          <a:bodyPr/>
          <a:lstStyle/>
          <a:p>
            <a:pPr>
              <a:defRPr/>
            </a:pPr>
            <a:fld id="{40007851-A5CB-5149-ABED-031876F43142}" type="slidenum">
              <a:rPr lang="en-US" smtClean="0"/>
              <a:pPr>
                <a:defRPr/>
              </a:pPr>
              <a:t>22</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4,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57784" eaLnBrk="1" hangingPunct="1">
              <a:buFont typeface="+mj-lt"/>
              <a:buAutoNum type="arabicPeriod"/>
              <a:defRPr/>
            </a:pPr>
            <a:r>
              <a:rPr lang="en-US" sz="2800" b="1" dirty="0" smtClean="0">
                <a:solidFill>
                  <a:srgbClr val="660066"/>
                </a:solidFill>
              </a:rPr>
              <a:t>Read </a:t>
            </a:r>
            <a:r>
              <a:rPr lang="en-US" sz="2800" b="1" dirty="0">
                <a:solidFill>
                  <a:srgbClr val="660066"/>
                </a:solidFill>
              </a:rPr>
              <a:t>the problem and then reread the problem, determining the known quantities.</a:t>
            </a:r>
          </a:p>
          <a:p>
            <a:pPr lvl="2" algn="l" eaLnBrk="1" hangingPunct="1">
              <a:defRPr/>
            </a:pPr>
            <a:r>
              <a:rPr lang="en-US" dirty="0">
                <a:solidFill>
                  <a:schemeClr val="tx1"/>
                </a:solidFill>
                <a:latin typeface="Arial"/>
                <a:cs typeface="Arial"/>
              </a:rPr>
              <a:t>Initial velocity: 96 </a:t>
            </a:r>
            <a:r>
              <a:rPr lang="en-US" dirty="0" err="1">
                <a:solidFill>
                  <a:schemeClr val="tx1"/>
                </a:solidFill>
                <a:latin typeface="Arial"/>
                <a:cs typeface="Arial"/>
              </a:rPr>
              <a:t>ft</a:t>
            </a:r>
            <a:r>
              <a:rPr lang="en-US" dirty="0">
                <a:solidFill>
                  <a:schemeClr val="tx1"/>
                </a:solidFill>
                <a:latin typeface="Arial"/>
                <a:cs typeface="Arial"/>
              </a:rPr>
              <a:t>/s</a:t>
            </a:r>
          </a:p>
          <a:p>
            <a:pPr lvl="2" algn="l" eaLnBrk="1" hangingPunct="1">
              <a:defRPr/>
            </a:pPr>
            <a:r>
              <a:rPr lang="en-US" dirty="0">
                <a:solidFill>
                  <a:schemeClr val="tx1"/>
                </a:solidFill>
                <a:latin typeface="Arial"/>
                <a:cs typeface="Arial"/>
              </a:rPr>
              <a:t>Force of gravity: 32 </a:t>
            </a:r>
            <a:r>
              <a:rPr lang="en-US" dirty="0" err="1">
                <a:solidFill>
                  <a:schemeClr val="tx1"/>
                </a:solidFill>
                <a:latin typeface="Arial"/>
                <a:cs typeface="Arial"/>
              </a:rPr>
              <a:t>ft</a:t>
            </a:r>
            <a:r>
              <a:rPr lang="en-US" dirty="0">
                <a:solidFill>
                  <a:schemeClr val="tx1"/>
                </a:solidFill>
                <a:latin typeface="Arial"/>
                <a:cs typeface="Arial"/>
              </a:rPr>
              <a:t>/</a:t>
            </a:r>
            <a:r>
              <a:rPr lang="en-US" dirty="0" smtClean="0">
                <a:solidFill>
                  <a:schemeClr val="tx1"/>
                </a:solidFill>
                <a:latin typeface="Arial"/>
                <a:cs typeface="Arial"/>
              </a:rPr>
              <a:t>s</a:t>
            </a:r>
          </a:p>
          <a:p>
            <a:pPr lvl="1" algn="l" eaLnBrk="1" hangingPunct="1">
              <a:defRPr/>
            </a:pPr>
            <a:endParaRPr lang="en-US" sz="1400" dirty="0" smtClean="0">
              <a:solidFill>
                <a:srgbClr val="000000"/>
              </a:solidFill>
              <a:latin typeface="Arial"/>
              <a:cs typeface="Arial"/>
            </a:endParaRPr>
          </a:p>
          <a:p>
            <a:pPr lvl="1" algn="l" eaLnBrk="1" hangingPunct="1">
              <a:defRPr/>
            </a:pPr>
            <a:r>
              <a:rPr lang="en-US" sz="2400" dirty="0" smtClean="0">
                <a:solidFill>
                  <a:srgbClr val="000000"/>
                </a:solidFill>
                <a:latin typeface="Arial"/>
                <a:cs typeface="Arial"/>
              </a:rPr>
              <a:t>Notice </a:t>
            </a:r>
            <a:r>
              <a:rPr lang="en-US" sz="2400" dirty="0">
                <a:solidFill>
                  <a:srgbClr val="000000"/>
                </a:solidFill>
                <a:latin typeface="Arial"/>
                <a:cs typeface="Arial"/>
              </a:rPr>
              <a:t>that in the given equation, the force of gravity is negative. This </a:t>
            </a:r>
            <a:r>
              <a:rPr lang="en-US" sz="2400" dirty="0" smtClean="0">
                <a:solidFill>
                  <a:srgbClr val="000000"/>
                </a:solidFill>
                <a:latin typeface="Arial"/>
                <a:cs typeface="Arial"/>
              </a:rPr>
              <a:t>is due </a:t>
            </a:r>
            <a:r>
              <a:rPr lang="en-US" sz="2400" dirty="0">
                <a:solidFill>
                  <a:srgbClr val="000000"/>
                </a:solidFill>
                <a:latin typeface="Arial"/>
                <a:cs typeface="Arial"/>
              </a:rPr>
              <a:t>to gravity acting on the </a:t>
            </a:r>
            <a:r>
              <a:rPr lang="en-US" sz="2400" dirty="0" smtClean="0">
                <a:solidFill>
                  <a:srgbClr val="000000"/>
                </a:solidFill>
                <a:latin typeface="Arial"/>
                <a:cs typeface="Arial"/>
              </a:rPr>
              <a:t>ball, </a:t>
            </a:r>
            <a:r>
              <a:rPr lang="en-US" sz="2400" dirty="0">
                <a:solidFill>
                  <a:srgbClr val="000000"/>
                </a:solidFill>
                <a:latin typeface="Arial"/>
                <a:cs typeface="Arial"/>
              </a:rPr>
              <a:t>pulling it back to Earth and slowing </a:t>
            </a:r>
            <a:r>
              <a:rPr lang="en-US" sz="2400" dirty="0" smtClean="0">
                <a:solidFill>
                  <a:srgbClr val="000000"/>
                </a:solidFill>
                <a:latin typeface="Arial"/>
                <a:cs typeface="Arial"/>
              </a:rPr>
              <a:t>the ball </a:t>
            </a:r>
            <a:r>
              <a:rPr lang="en-US" sz="2400" dirty="0">
                <a:solidFill>
                  <a:srgbClr val="000000"/>
                </a:solidFill>
                <a:latin typeface="Arial"/>
                <a:cs typeface="Arial"/>
              </a:rPr>
              <a:t>down from its initial velocity.</a:t>
            </a:r>
            <a:endParaRPr lang="en-US" sz="2400" dirty="0" smtClean="0">
              <a:solidFill>
                <a:srgbClr val="000000"/>
              </a:solidFill>
              <a:latin typeface="Arial"/>
              <a:cs typeface="Arial"/>
            </a:endParaRPr>
          </a:p>
          <a:p>
            <a:pPr lvl="1" algn="l" eaLnBrk="1" hangingPunct="1">
              <a:defRPr/>
            </a:pPr>
            <a:endParaRPr lang="en-US" sz="2400" dirty="0">
              <a:solidFill>
                <a:schemeClr val="tx1"/>
              </a:solidFill>
              <a:latin typeface="Arial"/>
              <a:cs typeface="Arial"/>
            </a:endParaRPr>
          </a:p>
          <a:p>
            <a:pPr lvl="1" algn="l" eaLnBrk="1" hangingPunct="1">
              <a:defRPr/>
            </a:pPr>
            <a:endParaRPr lang="en-US" dirty="0">
              <a:latin typeface="Arial"/>
              <a:cs typeface="Arial"/>
            </a:endParaRPr>
          </a:p>
        </p:txBody>
      </p:sp>
      <p:sp>
        <p:nvSpPr>
          <p:cNvPr id="2048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C7E1D4C5-8DB0-0E43-B956-CE91E4133DA5}" type="slidenum">
              <a:rPr lang="en-US" smtClean="0"/>
              <a:pPr>
                <a:defRPr/>
              </a:pPr>
              <a:t>23</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978775"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2"/>
              <a:defRPr/>
            </a:pPr>
            <a:r>
              <a:rPr lang="en-US" sz="2800" b="1" dirty="0">
                <a:solidFill>
                  <a:srgbClr val="660066"/>
                </a:solidFill>
              </a:rPr>
              <a:t>Identify the slope and the </a:t>
            </a:r>
            <a:r>
              <a:rPr lang="en-US" sz="2800" b="1" i="1" dirty="0">
                <a:solidFill>
                  <a:srgbClr val="660066"/>
                </a:solidFill>
              </a:rPr>
              <a:t>y</a:t>
            </a:r>
            <a:r>
              <a:rPr lang="en-US" sz="2800" b="1" dirty="0">
                <a:solidFill>
                  <a:srgbClr val="660066"/>
                </a:solidFill>
              </a:rPr>
              <a:t>-intercept.</a:t>
            </a:r>
          </a:p>
          <a:p>
            <a:pPr lvl="1" algn="l" eaLnBrk="1" fontAlgn="auto" hangingPunct="1">
              <a:spcAft>
                <a:spcPts val="0"/>
              </a:spcAft>
              <a:defRPr/>
            </a:pPr>
            <a:r>
              <a:rPr lang="en-US" sz="2400" dirty="0">
                <a:solidFill>
                  <a:srgbClr val="000000"/>
                </a:solidFill>
                <a:latin typeface="Arial"/>
                <a:cs typeface="Arial"/>
              </a:rPr>
              <a:t>Notice the form of the given equation for velocity is the same form </a:t>
            </a:r>
            <a:r>
              <a:rPr lang="en-US" sz="2400" dirty="0" smtClean="0">
                <a:solidFill>
                  <a:srgbClr val="000000"/>
                </a:solidFill>
                <a:latin typeface="Arial"/>
                <a:cs typeface="Arial"/>
              </a:rPr>
              <a:t>as </a:t>
            </a:r>
            <a:r>
              <a:rPr lang="en-US" sz="2400" i="1" dirty="0" smtClean="0">
                <a:solidFill>
                  <a:srgbClr val="000000"/>
                </a:solidFill>
                <a:latin typeface="Arial"/>
                <a:cs typeface="Arial"/>
              </a:rPr>
              <a:t>y</a:t>
            </a:r>
            <a:r>
              <a:rPr lang="en-US" sz="2400" dirty="0" smtClean="0">
                <a:solidFill>
                  <a:srgbClr val="000000"/>
                </a:solidFill>
                <a:latin typeface="Arial"/>
                <a:cs typeface="Arial"/>
              </a:rPr>
              <a:t> </a:t>
            </a:r>
            <a:r>
              <a:rPr lang="en-US" sz="2400" dirty="0">
                <a:solidFill>
                  <a:srgbClr val="000000"/>
                </a:solidFill>
                <a:latin typeface="Arial"/>
                <a:cs typeface="Arial"/>
              </a:rPr>
              <a:t>= </a:t>
            </a:r>
            <a:r>
              <a:rPr lang="en-US" sz="2400" i="1" dirty="0">
                <a:solidFill>
                  <a:srgbClr val="000000"/>
                </a:solidFill>
                <a:latin typeface="Arial"/>
                <a:cs typeface="Arial"/>
              </a:rPr>
              <a:t>mx</a:t>
            </a:r>
            <a:r>
              <a:rPr lang="en-US" sz="2400" dirty="0">
                <a:solidFill>
                  <a:srgbClr val="000000"/>
                </a:solidFill>
                <a:latin typeface="Arial"/>
                <a:cs typeface="Arial"/>
              </a:rPr>
              <a:t> + </a:t>
            </a:r>
            <a:r>
              <a:rPr lang="en-US" sz="2400" i="1" dirty="0">
                <a:solidFill>
                  <a:srgbClr val="000000"/>
                </a:solidFill>
                <a:latin typeface="Arial"/>
                <a:cs typeface="Arial"/>
              </a:rPr>
              <a:t>b</a:t>
            </a:r>
            <a:r>
              <a:rPr lang="en-US" sz="2400" dirty="0">
                <a:solidFill>
                  <a:srgbClr val="000000"/>
                </a:solidFill>
                <a:latin typeface="Arial"/>
                <a:cs typeface="Arial"/>
              </a:rPr>
              <a:t>, where </a:t>
            </a:r>
            <a:r>
              <a:rPr lang="en-US" sz="2400" i="1" dirty="0">
                <a:solidFill>
                  <a:srgbClr val="000000"/>
                </a:solidFill>
                <a:latin typeface="Arial"/>
                <a:cs typeface="Arial"/>
              </a:rPr>
              <a:t>y</a:t>
            </a:r>
            <a:r>
              <a:rPr lang="en-US" sz="2400" dirty="0">
                <a:solidFill>
                  <a:srgbClr val="000000"/>
                </a:solidFill>
                <a:latin typeface="Arial"/>
                <a:cs typeface="Arial"/>
              </a:rPr>
              <a:t> = </a:t>
            </a:r>
            <a:r>
              <a:rPr lang="en-US" sz="2400" i="1" dirty="0">
                <a:solidFill>
                  <a:srgbClr val="000000"/>
                </a:solidFill>
                <a:latin typeface="Arial"/>
                <a:cs typeface="Arial"/>
              </a:rPr>
              <a:t>v</a:t>
            </a:r>
            <a:r>
              <a:rPr lang="en-US" sz="2400" dirty="0">
                <a:solidFill>
                  <a:srgbClr val="000000"/>
                </a:solidFill>
                <a:latin typeface="Arial"/>
                <a:cs typeface="Arial"/>
              </a:rPr>
              <a:t>, </a:t>
            </a:r>
            <a:r>
              <a:rPr lang="en-US" sz="2400" i="1" dirty="0">
                <a:solidFill>
                  <a:srgbClr val="000000"/>
                </a:solidFill>
                <a:latin typeface="Arial"/>
                <a:cs typeface="Arial"/>
              </a:rPr>
              <a:t>m</a:t>
            </a:r>
            <a:r>
              <a:rPr lang="en-US" sz="2400" dirty="0">
                <a:solidFill>
                  <a:srgbClr val="000000"/>
                </a:solidFill>
                <a:latin typeface="Arial"/>
                <a:cs typeface="Arial"/>
              </a:rPr>
              <a:t> = –</a:t>
            </a:r>
            <a:r>
              <a:rPr lang="en-US" sz="2400" i="1" dirty="0">
                <a:solidFill>
                  <a:srgbClr val="000000"/>
                </a:solidFill>
                <a:latin typeface="Arial"/>
                <a:cs typeface="Arial"/>
              </a:rPr>
              <a:t>g</a:t>
            </a:r>
            <a:r>
              <a:rPr lang="en-US" sz="2400" dirty="0">
                <a:solidFill>
                  <a:srgbClr val="000000"/>
                </a:solidFill>
                <a:latin typeface="Arial"/>
                <a:cs typeface="Arial"/>
              </a:rPr>
              <a:t>, </a:t>
            </a:r>
            <a:r>
              <a:rPr lang="en-US" sz="2400" i="1" dirty="0">
                <a:solidFill>
                  <a:srgbClr val="000000"/>
                </a:solidFill>
                <a:latin typeface="Arial"/>
                <a:cs typeface="Arial"/>
              </a:rPr>
              <a:t>x</a:t>
            </a:r>
            <a:r>
              <a:rPr lang="en-US" sz="2400" dirty="0">
                <a:solidFill>
                  <a:srgbClr val="000000"/>
                </a:solidFill>
                <a:latin typeface="Arial"/>
                <a:cs typeface="Arial"/>
              </a:rPr>
              <a:t> = </a:t>
            </a:r>
            <a:r>
              <a:rPr lang="en-US" sz="2400" i="1" dirty="0">
                <a:solidFill>
                  <a:srgbClr val="000000"/>
                </a:solidFill>
                <a:latin typeface="Arial"/>
                <a:cs typeface="Arial"/>
              </a:rPr>
              <a:t>t</a:t>
            </a:r>
            <a:r>
              <a:rPr lang="en-US" sz="2400" dirty="0">
                <a:solidFill>
                  <a:srgbClr val="000000"/>
                </a:solidFill>
                <a:latin typeface="Arial"/>
                <a:cs typeface="Arial"/>
              </a:rPr>
              <a:t>, and </a:t>
            </a:r>
            <a:r>
              <a:rPr lang="en-US" sz="2400" i="1" dirty="0" smtClean="0">
                <a:solidFill>
                  <a:srgbClr val="000000"/>
                </a:solidFill>
                <a:latin typeface="Arial"/>
                <a:cs typeface="Arial"/>
              </a:rPr>
              <a:t>b</a:t>
            </a:r>
            <a:r>
              <a:rPr lang="en-US" sz="2400" dirty="0" smtClean="0">
                <a:solidFill>
                  <a:srgbClr val="000000"/>
                </a:solidFill>
                <a:latin typeface="Arial"/>
                <a:cs typeface="Arial"/>
              </a:rPr>
              <a:t> </a:t>
            </a:r>
            <a:r>
              <a:rPr lang="en-US" sz="2400" dirty="0">
                <a:solidFill>
                  <a:srgbClr val="000000"/>
                </a:solidFill>
                <a:latin typeface="Arial"/>
                <a:cs typeface="Arial"/>
              </a:rPr>
              <a:t>= </a:t>
            </a:r>
            <a:r>
              <a:rPr lang="en-US" sz="2400" i="1" dirty="0">
                <a:solidFill>
                  <a:srgbClr val="000000"/>
                </a:solidFill>
                <a:latin typeface="Arial"/>
                <a:cs typeface="Arial"/>
              </a:rPr>
              <a:t>v</a:t>
            </a:r>
            <a:r>
              <a:rPr lang="en-US" sz="2400" baseline="-25000" dirty="0">
                <a:solidFill>
                  <a:srgbClr val="000000"/>
                </a:solidFill>
                <a:latin typeface="Arial"/>
                <a:cs typeface="Arial"/>
              </a:rPr>
              <a:t>0</a:t>
            </a:r>
            <a:r>
              <a:rPr lang="en-US" sz="2400" dirty="0">
                <a:solidFill>
                  <a:srgbClr val="000000"/>
                </a:solidFill>
                <a:latin typeface="Arial"/>
                <a:cs typeface="Arial"/>
              </a:rPr>
              <a:t>. Therefore, </a:t>
            </a:r>
            <a:r>
              <a:rPr lang="en-US" sz="2400" dirty="0" smtClean="0">
                <a:solidFill>
                  <a:srgbClr val="000000"/>
                </a:solidFill>
                <a:latin typeface="Arial"/>
                <a:cs typeface="Arial"/>
              </a:rPr>
              <a:t>the slope </a:t>
            </a:r>
            <a:r>
              <a:rPr lang="en-US" sz="2400" dirty="0">
                <a:solidFill>
                  <a:srgbClr val="000000"/>
                </a:solidFill>
                <a:latin typeface="Arial"/>
                <a:cs typeface="Arial"/>
              </a:rPr>
              <a:t>= –32 and the </a:t>
            </a:r>
            <a:r>
              <a:rPr lang="en-US" sz="2400" i="1" dirty="0">
                <a:solidFill>
                  <a:srgbClr val="000000"/>
                </a:solidFill>
                <a:latin typeface="Arial"/>
                <a:cs typeface="Arial"/>
              </a:rPr>
              <a:t>y</a:t>
            </a:r>
            <a:r>
              <a:rPr lang="en-US" sz="2400" dirty="0">
                <a:solidFill>
                  <a:srgbClr val="000000"/>
                </a:solidFill>
                <a:latin typeface="Arial"/>
                <a:cs typeface="Arial"/>
              </a:rPr>
              <a:t>-intercept = 96.</a:t>
            </a:r>
            <a:endParaRPr lang="en-US" dirty="0">
              <a:solidFill>
                <a:srgbClr val="000000"/>
              </a:solidFill>
              <a:latin typeface="Arial"/>
              <a:cs typeface="Arial"/>
            </a:endParaRPr>
          </a:p>
        </p:txBody>
      </p:sp>
      <p:sp>
        <p:nvSpPr>
          <p:cNvPr id="22530"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2" name="Slide Number Placeholder 1"/>
          <p:cNvSpPr>
            <a:spLocks noGrp="1"/>
          </p:cNvSpPr>
          <p:nvPr>
            <p:ph type="sldNum" sz="quarter" idx="11"/>
          </p:nvPr>
        </p:nvSpPr>
        <p:spPr/>
        <p:txBody>
          <a:bodyPr/>
          <a:lstStyle/>
          <a:p>
            <a:pPr>
              <a:defRPr/>
            </a:pPr>
            <a:fld id="{0DC374F2-5592-8D46-BCC8-B114B8672763}" type="slidenum">
              <a:rPr lang="en-US" smtClean="0"/>
              <a:pPr>
                <a:defRPr/>
              </a:pPr>
              <a:t>24</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a:solidFill>
                  <a:srgbClr val="000090"/>
                </a:solidFill>
              </a:rPr>
              <a:t>continued</a:t>
            </a:r>
          </a:p>
          <a:p>
            <a:pPr eaLnBrk="1" hangingPunct="1">
              <a:defRPr/>
            </a:pPr>
            <a:endParaRPr lang="en-US" sz="1100" baseline="30000" dirty="0"/>
          </a:p>
          <a:p>
            <a:pPr marL="514350" indent="-557784" eaLnBrk="1" hangingPunct="1">
              <a:buFont typeface="+mj-lt"/>
              <a:buAutoNum type="arabicPeriod" startAt="3"/>
              <a:defRPr/>
            </a:pPr>
            <a:r>
              <a:rPr lang="en-US" sz="2800" b="1" dirty="0">
                <a:solidFill>
                  <a:srgbClr val="660066"/>
                </a:solidFill>
              </a:rPr>
              <a:t>Substitute the slope and </a:t>
            </a:r>
            <a:r>
              <a:rPr lang="en-US" sz="2800" b="1" i="1" dirty="0">
                <a:solidFill>
                  <a:srgbClr val="660066"/>
                </a:solidFill>
              </a:rPr>
              <a:t>y</a:t>
            </a:r>
            <a:r>
              <a:rPr lang="en-US" sz="2800" b="1" dirty="0">
                <a:solidFill>
                  <a:srgbClr val="660066"/>
                </a:solidFill>
              </a:rPr>
              <a:t>-intercept into the equation </a:t>
            </a:r>
            <a:r>
              <a:rPr lang="en-US" sz="2800" b="1" i="1" dirty="0">
                <a:solidFill>
                  <a:srgbClr val="660066"/>
                </a:solidFill>
              </a:rPr>
              <a:t>y</a:t>
            </a:r>
            <a:r>
              <a:rPr lang="en-US" sz="2800" b="1" dirty="0">
                <a:solidFill>
                  <a:srgbClr val="660066"/>
                </a:solidFill>
              </a:rPr>
              <a:t> = </a:t>
            </a:r>
            <a:r>
              <a:rPr lang="en-US" sz="2800" b="1" i="1" dirty="0">
                <a:solidFill>
                  <a:srgbClr val="660066"/>
                </a:solidFill>
              </a:rPr>
              <a:t>mx</a:t>
            </a:r>
            <a:r>
              <a:rPr lang="en-US" sz="2800" b="1" dirty="0">
                <a:solidFill>
                  <a:srgbClr val="660066"/>
                </a:solidFill>
              </a:rPr>
              <a:t> + </a:t>
            </a:r>
            <a:r>
              <a:rPr lang="en-US" sz="2800" b="1" i="1" dirty="0">
                <a:solidFill>
                  <a:srgbClr val="660066"/>
                </a:solidFill>
              </a:rPr>
              <a:t>b</a:t>
            </a:r>
            <a:r>
              <a:rPr lang="en-US" sz="2800" b="1" dirty="0">
                <a:solidFill>
                  <a:srgbClr val="660066"/>
                </a:solidFill>
              </a:rPr>
              <a:t>, </a:t>
            </a:r>
            <a:r>
              <a:rPr lang="en-US" sz="2800" b="1" dirty="0" smtClean="0">
                <a:solidFill>
                  <a:srgbClr val="660066"/>
                </a:solidFill>
              </a:rPr>
              <a:t>where </a:t>
            </a:r>
            <a:r>
              <a:rPr lang="en-US" sz="2800" b="1" i="1" dirty="0" smtClean="0">
                <a:solidFill>
                  <a:srgbClr val="660066"/>
                </a:solidFill>
              </a:rPr>
              <a:t>m</a:t>
            </a:r>
            <a:r>
              <a:rPr lang="en-US" sz="2800" b="1" dirty="0" smtClean="0">
                <a:solidFill>
                  <a:srgbClr val="660066"/>
                </a:solidFill>
              </a:rPr>
              <a:t> </a:t>
            </a:r>
            <a:r>
              <a:rPr lang="en-US" sz="2800" b="1" dirty="0">
                <a:solidFill>
                  <a:srgbClr val="660066"/>
                </a:solidFill>
              </a:rPr>
              <a:t>is the slope and </a:t>
            </a:r>
            <a:r>
              <a:rPr lang="en-US" sz="2800" b="1" i="1" dirty="0">
                <a:solidFill>
                  <a:srgbClr val="660066"/>
                </a:solidFill>
              </a:rPr>
              <a:t>b</a:t>
            </a:r>
            <a:r>
              <a:rPr lang="en-US" sz="2800" b="1" dirty="0">
                <a:solidFill>
                  <a:srgbClr val="660066"/>
                </a:solidFill>
              </a:rPr>
              <a:t> is the </a:t>
            </a:r>
            <a:r>
              <a:rPr lang="en-US" sz="2800" b="1" i="1" dirty="0">
                <a:solidFill>
                  <a:srgbClr val="660066"/>
                </a:solidFill>
              </a:rPr>
              <a:t>y</a:t>
            </a:r>
            <a:r>
              <a:rPr lang="en-US" sz="2800" b="1" dirty="0">
                <a:solidFill>
                  <a:srgbClr val="660066"/>
                </a:solidFill>
              </a:rPr>
              <a:t>-</a:t>
            </a:r>
            <a:r>
              <a:rPr lang="en-US" sz="2800" b="1" dirty="0" smtClean="0">
                <a:solidFill>
                  <a:srgbClr val="660066"/>
                </a:solidFill>
              </a:rPr>
              <a:t>intercept.</a:t>
            </a:r>
            <a:endParaRPr lang="en-US" sz="2800" b="1" dirty="0">
              <a:solidFill>
                <a:srgbClr val="660066"/>
              </a:solidFill>
            </a:endParaRPr>
          </a:p>
          <a:p>
            <a:pPr lvl="2" algn="l" eaLnBrk="1" hangingPunct="1">
              <a:defRPr/>
            </a:pPr>
            <a:r>
              <a:rPr lang="fr-FR" i="1" dirty="0">
                <a:solidFill>
                  <a:srgbClr val="000000"/>
                </a:solidFill>
                <a:latin typeface="Arial"/>
                <a:cs typeface="Arial"/>
              </a:rPr>
              <a:t>m</a:t>
            </a:r>
            <a:r>
              <a:rPr lang="fr-FR" dirty="0">
                <a:solidFill>
                  <a:srgbClr val="000000"/>
                </a:solidFill>
                <a:latin typeface="Arial"/>
                <a:cs typeface="Arial"/>
              </a:rPr>
              <a:t> </a:t>
            </a:r>
            <a:r>
              <a:rPr lang="fr-FR" dirty="0" smtClean="0">
                <a:solidFill>
                  <a:srgbClr val="000000"/>
                </a:solidFill>
                <a:latin typeface="Arial"/>
                <a:cs typeface="Arial"/>
              </a:rPr>
              <a:t>= –</a:t>
            </a:r>
            <a:r>
              <a:rPr lang="fr-FR" i="1" dirty="0" smtClean="0">
                <a:solidFill>
                  <a:srgbClr val="000000"/>
                </a:solidFill>
                <a:latin typeface="Arial"/>
                <a:cs typeface="Arial"/>
              </a:rPr>
              <a:t>g</a:t>
            </a:r>
            <a:r>
              <a:rPr lang="fr-FR" dirty="0" smtClean="0">
                <a:solidFill>
                  <a:srgbClr val="000000"/>
                </a:solidFill>
                <a:latin typeface="Arial"/>
                <a:cs typeface="Arial"/>
              </a:rPr>
              <a:t> </a:t>
            </a:r>
            <a:r>
              <a:rPr lang="fr-FR" dirty="0">
                <a:solidFill>
                  <a:srgbClr val="000000"/>
                </a:solidFill>
                <a:latin typeface="Arial"/>
                <a:cs typeface="Arial"/>
              </a:rPr>
              <a:t>= –32</a:t>
            </a:r>
          </a:p>
          <a:p>
            <a:pPr lvl="2" algn="l" eaLnBrk="1" hangingPunct="1">
              <a:defRPr/>
            </a:pPr>
            <a:r>
              <a:rPr lang="fr-FR" i="1" dirty="0">
                <a:solidFill>
                  <a:srgbClr val="000000"/>
                </a:solidFill>
                <a:latin typeface="Arial"/>
                <a:cs typeface="Arial"/>
              </a:rPr>
              <a:t>b</a:t>
            </a:r>
            <a:r>
              <a:rPr lang="fr-FR" dirty="0">
                <a:solidFill>
                  <a:srgbClr val="000000"/>
                </a:solidFill>
                <a:latin typeface="Arial"/>
                <a:cs typeface="Arial"/>
              </a:rPr>
              <a:t> = </a:t>
            </a:r>
            <a:r>
              <a:rPr lang="en-US" i="1" dirty="0" smtClean="0">
                <a:solidFill>
                  <a:srgbClr val="000000"/>
                </a:solidFill>
                <a:latin typeface="Arial"/>
                <a:cs typeface="Arial"/>
              </a:rPr>
              <a:t>v</a:t>
            </a:r>
            <a:r>
              <a:rPr lang="en-US" baseline="-25000" dirty="0" smtClean="0">
                <a:solidFill>
                  <a:srgbClr val="000000"/>
                </a:solidFill>
                <a:latin typeface="Arial"/>
                <a:cs typeface="Arial"/>
              </a:rPr>
              <a:t>0 </a:t>
            </a:r>
            <a:r>
              <a:rPr lang="en-US" dirty="0" smtClean="0">
                <a:solidFill>
                  <a:srgbClr val="000000"/>
                </a:solidFill>
                <a:latin typeface="Arial"/>
                <a:cs typeface="Arial"/>
              </a:rPr>
              <a:t>= 96</a:t>
            </a:r>
            <a:endParaRPr lang="fr-FR" dirty="0">
              <a:solidFill>
                <a:srgbClr val="000000"/>
              </a:solidFill>
              <a:latin typeface="Arial"/>
              <a:cs typeface="Arial"/>
            </a:endParaRPr>
          </a:p>
          <a:p>
            <a:pPr lvl="2" algn="l" eaLnBrk="1" hangingPunct="1">
              <a:defRPr/>
            </a:pPr>
            <a:r>
              <a:rPr lang="fr-FR" i="1" dirty="0">
                <a:solidFill>
                  <a:srgbClr val="000000"/>
                </a:solidFill>
                <a:latin typeface="Arial"/>
                <a:cs typeface="Arial"/>
              </a:rPr>
              <a:t>y </a:t>
            </a:r>
            <a:r>
              <a:rPr lang="fr-FR" dirty="0">
                <a:solidFill>
                  <a:srgbClr val="000000"/>
                </a:solidFill>
                <a:latin typeface="Arial"/>
                <a:cs typeface="Arial"/>
              </a:rPr>
              <a:t>= </a:t>
            </a:r>
            <a:r>
              <a:rPr lang="fr-FR" dirty="0" smtClean="0">
                <a:solidFill>
                  <a:srgbClr val="000000"/>
                </a:solidFill>
                <a:latin typeface="Arial"/>
                <a:cs typeface="Arial"/>
              </a:rPr>
              <a:t>–32</a:t>
            </a:r>
            <a:r>
              <a:rPr lang="fr-FR" i="1" dirty="0" smtClean="0">
                <a:solidFill>
                  <a:srgbClr val="000000"/>
                </a:solidFill>
                <a:latin typeface="Arial"/>
                <a:cs typeface="Arial"/>
              </a:rPr>
              <a:t>x</a:t>
            </a:r>
            <a:r>
              <a:rPr lang="fr-FR" dirty="0" smtClean="0">
                <a:solidFill>
                  <a:srgbClr val="000000"/>
                </a:solidFill>
                <a:latin typeface="Arial"/>
                <a:cs typeface="Arial"/>
              </a:rPr>
              <a:t> + 96</a:t>
            </a:r>
            <a:endParaRPr lang="en-US" dirty="0">
              <a:solidFill>
                <a:srgbClr val="000000"/>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945BB88A-4279-E649-9883-179CEE3C3785}" type="slidenum">
              <a:rPr lang="en-US" smtClean="0"/>
              <a:pPr>
                <a:defRPr/>
              </a:pPr>
              <a:t>25</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570788"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4"/>
              <a:defRPr/>
            </a:pPr>
            <a:r>
              <a:rPr lang="en-US" sz="2800" b="1" dirty="0">
                <a:solidFill>
                  <a:srgbClr val="660066"/>
                </a:solidFill>
              </a:rPr>
              <a:t>Set up the coordinate </a:t>
            </a:r>
            <a:r>
              <a:rPr lang="en-US" sz="2800" b="1" dirty="0" smtClean="0">
                <a:solidFill>
                  <a:srgbClr val="660066"/>
                </a:solidFill>
              </a:rPr>
              <a:t>plane.</a:t>
            </a:r>
          </a:p>
          <a:p>
            <a:pPr lvl="1" algn="l" eaLnBrk="1" hangingPunct="1">
              <a:defRPr/>
            </a:pPr>
            <a:r>
              <a:rPr lang="en-US" sz="2400" dirty="0">
                <a:solidFill>
                  <a:srgbClr val="000000"/>
                </a:solidFill>
                <a:latin typeface="Arial"/>
                <a:cs typeface="Arial"/>
              </a:rPr>
              <a:t>In this scenario, </a:t>
            </a:r>
            <a:r>
              <a:rPr lang="en-US" sz="2400" i="1" dirty="0">
                <a:solidFill>
                  <a:srgbClr val="000000"/>
                </a:solidFill>
                <a:latin typeface="Arial"/>
                <a:cs typeface="Arial"/>
              </a:rPr>
              <a:t>x</a:t>
            </a:r>
            <a:r>
              <a:rPr lang="en-US" sz="2400" dirty="0">
                <a:solidFill>
                  <a:srgbClr val="000000"/>
                </a:solidFill>
                <a:latin typeface="Arial"/>
                <a:cs typeface="Arial"/>
              </a:rPr>
              <a:t> represents the time passing after the ball </a:t>
            </a:r>
            <a:r>
              <a:rPr lang="en-US" sz="2400" dirty="0" smtClean="0">
                <a:solidFill>
                  <a:srgbClr val="000000"/>
                </a:solidFill>
                <a:latin typeface="Arial"/>
                <a:cs typeface="Arial"/>
              </a:rPr>
              <a:t>was dropped</a:t>
            </a:r>
            <a:r>
              <a:rPr lang="en-US" sz="2400" dirty="0">
                <a:solidFill>
                  <a:srgbClr val="000000"/>
                </a:solidFill>
                <a:latin typeface="Arial"/>
                <a:cs typeface="Arial"/>
              </a:rPr>
              <a:t>. The </a:t>
            </a:r>
            <a:r>
              <a:rPr lang="en-US" sz="2400" i="1" dirty="0">
                <a:solidFill>
                  <a:srgbClr val="000000"/>
                </a:solidFill>
                <a:latin typeface="Arial"/>
                <a:cs typeface="Arial"/>
              </a:rPr>
              <a:t>x</a:t>
            </a:r>
            <a:r>
              <a:rPr lang="en-US" sz="2400" dirty="0">
                <a:solidFill>
                  <a:srgbClr val="000000"/>
                </a:solidFill>
                <a:latin typeface="Arial"/>
                <a:cs typeface="Arial"/>
              </a:rPr>
              <a:t>-axis label is “Time in seconds.”</a:t>
            </a:r>
            <a:endParaRPr lang="en-US" sz="4000" dirty="0">
              <a:solidFill>
                <a:srgbClr val="000000"/>
              </a:solidFill>
              <a:latin typeface="Arial"/>
              <a:cs typeface="Arial"/>
            </a:endParaRPr>
          </a:p>
          <a:p>
            <a:pPr lvl="1" algn="l" eaLnBrk="1" hangingPunct="1">
              <a:defRPr/>
            </a:pPr>
            <a:r>
              <a:rPr lang="en-US" sz="2400" dirty="0">
                <a:solidFill>
                  <a:srgbClr val="000000"/>
                </a:solidFill>
                <a:latin typeface="Arial"/>
                <a:cs typeface="Arial"/>
              </a:rPr>
              <a:t>The dependent variable, </a:t>
            </a:r>
            <a:r>
              <a:rPr lang="en-US" sz="2400" i="1" dirty="0">
                <a:solidFill>
                  <a:srgbClr val="000000"/>
                </a:solidFill>
                <a:latin typeface="Arial"/>
                <a:cs typeface="Arial"/>
              </a:rPr>
              <a:t>y</a:t>
            </a:r>
            <a:r>
              <a:rPr lang="en-US" sz="2400" dirty="0">
                <a:solidFill>
                  <a:srgbClr val="000000"/>
                </a:solidFill>
                <a:latin typeface="Arial"/>
                <a:cs typeface="Arial"/>
              </a:rPr>
              <a:t>, represents the </a:t>
            </a:r>
            <a:r>
              <a:rPr lang="en-US" sz="2400" dirty="0" smtClean="0">
                <a:solidFill>
                  <a:srgbClr val="000000"/>
                </a:solidFill>
                <a:latin typeface="Arial"/>
                <a:cs typeface="Arial"/>
              </a:rPr>
              <a:t>velocity</a:t>
            </a:r>
            <a:r>
              <a:rPr lang="en-US" sz="2400" dirty="0">
                <a:solidFill>
                  <a:srgbClr val="000000"/>
                </a:solidFill>
                <a:latin typeface="Arial"/>
                <a:cs typeface="Arial"/>
              </a:rPr>
              <a:t>, or speed, of the </a:t>
            </a:r>
            <a:r>
              <a:rPr lang="en-US" sz="2400" dirty="0" smtClean="0">
                <a:solidFill>
                  <a:srgbClr val="000000"/>
                </a:solidFill>
                <a:latin typeface="Arial"/>
                <a:cs typeface="Arial"/>
              </a:rPr>
              <a:t>ball. The </a:t>
            </a:r>
            <a:r>
              <a:rPr lang="en-US" sz="2400" i="1" dirty="0">
                <a:solidFill>
                  <a:srgbClr val="000000"/>
                </a:solidFill>
                <a:latin typeface="Arial"/>
                <a:cs typeface="Arial"/>
              </a:rPr>
              <a:t>y</a:t>
            </a:r>
            <a:r>
              <a:rPr lang="en-US" sz="2400" dirty="0">
                <a:solidFill>
                  <a:srgbClr val="000000"/>
                </a:solidFill>
                <a:latin typeface="Arial"/>
                <a:cs typeface="Arial"/>
              </a:rPr>
              <a:t>-axis label is “Velocity in </a:t>
            </a:r>
            <a:r>
              <a:rPr lang="en-US" sz="2400" dirty="0" err="1">
                <a:solidFill>
                  <a:srgbClr val="000000"/>
                </a:solidFill>
                <a:latin typeface="Arial"/>
                <a:cs typeface="Arial"/>
              </a:rPr>
              <a:t>ft</a:t>
            </a:r>
            <a:r>
              <a:rPr lang="en-US" sz="2400" dirty="0">
                <a:solidFill>
                  <a:srgbClr val="000000"/>
                </a:solidFill>
                <a:latin typeface="Arial"/>
                <a:cs typeface="Arial"/>
              </a:rPr>
              <a:t>/s.”</a:t>
            </a:r>
            <a:endParaRPr lang="en-US" sz="6000" dirty="0">
              <a:solidFill>
                <a:srgbClr val="000000"/>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B07947BB-135A-DD47-9748-B7C98671702A}" type="slidenum">
              <a:rPr lang="en-US" smtClean="0"/>
              <a:pPr>
                <a:defRPr/>
              </a:pPr>
              <a:t>26</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Guided Practice: </a:t>
            </a:r>
            <a:r>
              <a:rPr lang="en-US" sz="2800" b="1">
                <a:solidFill>
                  <a:srgbClr val="000090"/>
                </a:solidFill>
                <a:latin typeface="Arial" charset="0"/>
                <a:cs typeface="Arial" charset="0"/>
              </a:rPr>
              <a:t>Example 4, </a:t>
            </a:r>
            <a:r>
              <a:rPr lang="en-US" sz="2800" b="1" i="1">
                <a:solidFill>
                  <a:srgbClr val="000090"/>
                </a:solidFill>
                <a:latin typeface="Arial" charset="0"/>
                <a:cs typeface="Arial" charset="0"/>
              </a:rPr>
              <a:t>continued</a:t>
            </a:r>
          </a:p>
          <a:p>
            <a:pPr eaLnBrk="1" hangingPunct="1"/>
            <a:endParaRPr lang="en-US" sz="1100" baseline="30000">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2B01EAD1-7884-0E41-A475-12E2E81A4C59}" type="slidenum">
              <a:rPr lang="en-US" smtClean="0"/>
              <a:pPr>
                <a:defRPr/>
              </a:pPr>
              <a:t>27</a:t>
            </a:fld>
            <a:endParaRPr lang="en-US" dirty="0"/>
          </a:p>
        </p:txBody>
      </p:sp>
      <p:sp>
        <p:nvSpPr>
          <p:cNvPr id="84996" name="TextBox 1"/>
          <p:cNvSpPr txBox="1">
            <a:spLocks noChangeArrowheads="1"/>
          </p:cNvSpPr>
          <p:nvPr/>
        </p:nvSpPr>
        <p:spPr bwMode="auto">
          <a:xfrm>
            <a:off x="1016000" y="1181100"/>
            <a:ext cx="4594225"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a:latin typeface="Arial" charset="0"/>
                <a:cs typeface="Arial" charset="0"/>
              </a:rPr>
              <a:t>Determine the scales to be used. The </a:t>
            </a:r>
            <a:r>
              <a:rPr lang="en-US" i="1">
                <a:latin typeface="Arial" charset="0"/>
                <a:cs typeface="Arial" charset="0"/>
              </a:rPr>
              <a:t>y</a:t>
            </a:r>
            <a:r>
              <a:rPr lang="en-US">
                <a:latin typeface="Arial" charset="0"/>
                <a:cs typeface="Arial" charset="0"/>
              </a:rPr>
              <a:t>-intercept is close to 100 and the slope is 32. Notice that 96 (the </a:t>
            </a:r>
            <a:r>
              <a:rPr lang="en-US" i="1">
                <a:latin typeface="Arial" charset="0"/>
                <a:cs typeface="Arial" charset="0"/>
              </a:rPr>
              <a:t>y</a:t>
            </a:r>
            <a:r>
              <a:rPr lang="en-US">
                <a:latin typeface="Arial" charset="0"/>
                <a:cs typeface="Arial" charset="0"/>
              </a:rPr>
              <a:t>-intercept) is a multiple of 32. The </a:t>
            </a:r>
            <a:r>
              <a:rPr lang="en-US" i="1">
                <a:latin typeface="Arial" charset="0"/>
                <a:cs typeface="Arial" charset="0"/>
              </a:rPr>
              <a:t>y</a:t>
            </a:r>
            <a:r>
              <a:rPr lang="en-US">
                <a:latin typeface="Arial" charset="0"/>
                <a:cs typeface="Arial" charset="0"/>
              </a:rPr>
              <a:t>-axis can be labeled in units of 32. Since the </a:t>
            </a:r>
            <a:r>
              <a:rPr lang="en-US" i="1">
                <a:latin typeface="Arial" charset="0"/>
                <a:cs typeface="Arial" charset="0"/>
              </a:rPr>
              <a:t>x</a:t>
            </a:r>
            <a:r>
              <a:rPr lang="en-US">
                <a:latin typeface="Arial" charset="0"/>
                <a:cs typeface="Arial" charset="0"/>
              </a:rPr>
              <a:t>-axis is in seconds, it makes sense that these units are in increments of 1. Since time cannot be negative, use only a positive scale for the </a:t>
            </a:r>
            <a:r>
              <a:rPr lang="en-US" i="1">
                <a:latin typeface="Arial" charset="0"/>
                <a:cs typeface="Arial" charset="0"/>
              </a:rPr>
              <a:t>x</a:t>
            </a:r>
            <a:r>
              <a:rPr lang="en-US">
                <a:latin typeface="Arial" charset="0"/>
                <a:cs typeface="Arial" charset="0"/>
              </a:rPr>
              <a:t>-axis.</a:t>
            </a:r>
          </a:p>
        </p:txBody>
      </p:sp>
      <p:pic>
        <p:nvPicPr>
          <p:cNvPr id="84997" name="Picture 3"/>
          <p:cNvPicPr>
            <a:picLocks noChangeAspect="1"/>
          </p:cNvPicPr>
          <p:nvPr/>
        </p:nvPicPr>
        <p:blipFill>
          <a:blip r:embed="rId2">
            <a:extLst>
              <a:ext uri="{28A0092B-C50C-407E-A947-70E740481C1C}">
                <a14:useLocalDpi xmlns:a14="http://schemas.microsoft.com/office/drawing/2010/main" val="0"/>
              </a:ext>
            </a:extLst>
          </a:blip>
          <a:srcRect l="4646" r="-134"/>
          <a:stretch>
            <a:fillRect/>
          </a:stretch>
        </p:blipFill>
        <p:spPr bwMode="auto">
          <a:xfrm>
            <a:off x="5768975" y="1282700"/>
            <a:ext cx="2436813" cy="448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a:solidFill>
                  <a:srgbClr val="000090"/>
                </a:solidFill>
              </a:rPr>
              <a:t>continued</a:t>
            </a:r>
          </a:p>
          <a:p>
            <a:pPr eaLnBrk="1" hangingPunct="1">
              <a:defRPr/>
            </a:pPr>
            <a:endParaRPr lang="en-US" sz="1100" baseline="30000" dirty="0"/>
          </a:p>
          <a:p>
            <a:pPr marL="514350" indent="-557784" eaLnBrk="1" hangingPunct="1">
              <a:buFont typeface="+mj-lt"/>
              <a:buAutoNum type="arabicPeriod" startAt="5"/>
              <a:defRPr/>
            </a:pPr>
            <a:r>
              <a:rPr lang="en-US" sz="2800" b="1" dirty="0">
                <a:solidFill>
                  <a:srgbClr val="660066"/>
                </a:solidFill>
              </a:rPr>
              <a:t>Graph the equation using the slope and </a:t>
            </a:r>
            <a:r>
              <a:rPr lang="en-US" sz="2800" b="1" dirty="0" smtClean="0">
                <a:solidFill>
                  <a:srgbClr val="660066"/>
                </a:solidFill>
              </a:rPr>
              <a:t/>
            </a:r>
            <a:br>
              <a:rPr lang="en-US" sz="2800" b="1" dirty="0" smtClean="0">
                <a:solidFill>
                  <a:srgbClr val="660066"/>
                </a:solidFill>
              </a:rPr>
            </a:br>
            <a:r>
              <a:rPr lang="en-US" sz="2800" b="1" i="1" dirty="0" smtClean="0">
                <a:solidFill>
                  <a:srgbClr val="660066"/>
                </a:solidFill>
              </a:rPr>
              <a:t>y</a:t>
            </a:r>
            <a:r>
              <a:rPr lang="en-US" sz="2800" b="1" dirty="0">
                <a:solidFill>
                  <a:srgbClr val="660066"/>
                </a:solidFill>
              </a:rPr>
              <a:t>-intercept. Plot the </a:t>
            </a:r>
            <a:r>
              <a:rPr lang="en-US" sz="2800" b="1" i="1" dirty="0">
                <a:solidFill>
                  <a:srgbClr val="660066"/>
                </a:solidFill>
              </a:rPr>
              <a:t>y</a:t>
            </a:r>
            <a:r>
              <a:rPr lang="en-US" sz="2800" b="1" dirty="0">
                <a:solidFill>
                  <a:srgbClr val="660066"/>
                </a:solidFill>
              </a:rPr>
              <a:t>-</a:t>
            </a:r>
            <a:r>
              <a:rPr lang="en-US" sz="2800" b="1" dirty="0" smtClean="0">
                <a:solidFill>
                  <a:srgbClr val="660066"/>
                </a:solidFill>
              </a:rPr>
              <a:t>intercept first.</a:t>
            </a:r>
          </a:p>
          <a:p>
            <a:pPr marL="512064" lvl="1" algn="l" eaLnBrk="1" hangingPunct="1">
              <a:defRPr/>
            </a:pPr>
            <a:r>
              <a:rPr lang="en-US" sz="2400" dirty="0">
                <a:solidFill>
                  <a:srgbClr val="000000"/>
                </a:solidFill>
                <a:latin typeface="Arial"/>
                <a:cs typeface="Arial"/>
              </a:rPr>
              <a:t>The </a:t>
            </a:r>
            <a:r>
              <a:rPr lang="en-US" sz="2400" i="1" dirty="0">
                <a:solidFill>
                  <a:srgbClr val="000000"/>
                </a:solidFill>
                <a:latin typeface="Arial"/>
                <a:cs typeface="Arial"/>
              </a:rPr>
              <a:t>y</a:t>
            </a:r>
            <a:r>
              <a:rPr lang="en-US" sz="2400" dirty="0">
                <a:solidFill>
                  <a:srgbClr val="000000"/>
                </a:solidFill>
                <a:latin typeface="Arial"/>
                <a:cs typeface="Arial"/>
              </a:rPr>
              <a:t>-intercept is </a:t>
            </a:r>
            <a:r>
              <a:rPr lang="en-US" sz="2400" dirty="0" smtClean="0">
                <a:solidFill>
                  <a:srgbClr val="000000"/>
                </a:solidFill>
                <a:latin typeface="Arial"/>
                <a:cs typeface="Arial"/>
              </a:rPr>
              <a:t>96. </a:t>
            </a:r>
            <a:r>
              <a:rPr lang="en-US" sz="2400" dirty="0">
                <a:solidFill>
                  <a:srgbClr val="000000"/>
                </a:solidFill>
                <a:latin typeface="Arial"/>
                <a:cs typeface="Arial"/>
              </a:rPr>
              <a:t>Remember that the </a:t>
            </a:r>
            <a:r>
              <a:rPr lang="en-US" sz="2400" i="1" dirty="0">
                <a:solidFill>
                  <a:srgbClr val="000000"/>
                </a:solidFill>
                <a:latin typeface="Arial"/>
                <a:cs typeface="Arial"/>
              </a:rPr>
              <a:t>y</a:t>
            </a:r>
            <a:r>
              <a:rPr lang="en-US" sz="2400" dirty="0">
                <a:solidFill>
                  <a:srgbClr val="000000"/>
                </a:solidFill>
                <a:latin typeface="Arial"/>
                <a:cs typeface="Arial"/>
              </a:rPr>
              <a:t>-intercept is </a:t>
            </a:r>
            <a:r>
              <a:rPr lang="en-US" sz="2400" dirty="0" smtClean="0">
                <a:solidFill>
                  <a:srgbClr val="000000"/>
                </a:solidFill>
                <a:latin typeface="Arial"/>
                <a:cs typeface="Arial"/>
              </a:rPr>
              <a:t>where the </a:t>
            </a:r>
            <a:r>
              <a:rPr lang="en-US" sz="2400" dirty="0">
                <a:solidFill>
                  <a:srgbClr val="000000"/>
                </a:solidFill>
                <a:latin typeface="Arial"/>
                <a:cs typeface="Arial"/>
              </a:rPr>
              <a:t>graph crosses the </a:t>
            </a:r>
            <a:r>
              <a:rPr lang="en-US" sz="2400" i="1" dirty="0">
                <a:solidFill>
                  <a:srgbClr val="000000"/>
                </a:solidFill>
                <a:latin typeface="Arial"/>
                <a:cs typeface="Arial"/>
              </a:rPr>
              <a:t>y</a:t>
            </a:r>
            <a:r>
              <a:rPr lang="en-US" sz="2400" dirty="0">
                <a:solidFill>
                  <a:srgbClr val="000000"/>
                </a:solidFill>
                <a:latin typeface="Arial"/>
                <a:cs typeface="Arial"/>
              </a:rPr>
              <a:t>-axis and the value of </a:t>
            </a:r>
            <a:r>
              <a:rPr lang="en-US" sz="2400" i="1" dirty="0">
                <a:solidFill>
                  <a:srgbClr val="000000"/>
                </a:solidFill>
                <a:latin typeface="Arial"/>
                <a:cs typeface="Arial"/>
              </a:rPr>
              <a:t>x</a:t>
            </a:r>
            <a:r>
              <a:rPr lang="en-US" sz="2400" dirty="0">
                <a:solidFill>
                  <a:srgbClr val="000000"/>
                </a:solidFill>
                <a:latin typeface="Arial"/>
                <a:cs typeface="Arial"/>
              </a:rPr>
              <a:t> is 0. Therefore, </a:t>
            </a:r>
            <a:r>
              <a:rPr lang="en-US" sz="2400" dirty="0" smtClean="0">
                <a:solidFill>
                  <a:srgbClr val="000000"/>
                </a:solidFill>
                <a:latin typeface="Arial"/>
                <a:cs typeface="Arial"/>
              </a:rPr>
              <a:t>the coordinate </a:t>
            </a:r>
            <a:r>
              <a:rPr lang="en-US" sz="2400" dirty="0">
                <a:solidFill>
                  <a:srgbClr val="000000"/>
                </a:solidFill>
                <a:latin typeface="Arial"/>
                <a:cs typeface="Arial"/>
              </a:rPr>
              <a:t>of the </a:t>
            </a:r>
            <a:r>
              <a:rPr lang="en-US" sz="2400" i="1" dirty="0">
                <a:solidFill>
                  <a:srgbClr val="000000"/>
                </a:solidFill>
                <a:latin typeface="Arial"/>
                <a:cs typeface="Arial"/>
              </a:rPr>
              <a:t>y</a:t>
            </a:r>
            <a:r>
              <a:rPr lang="en-US" sz="2400" dirty="0">
                <a:solidFill>
                  <a:srgbClr val="000000"/>
                </a:solidFill>
                <a:latin typeface="Arial"/>
                <a:cs typeface="Arial"/>
              </a:rPr>
              <a:t>-intercept will always have 0 for </a:t>
            </a:r>
            <a:r>
              <a:rPr lang="en-US" sz="2400" i="1" dirty="0">
                <a:solidFill>
                  <a:srgbClr val="000000"/>
                </a:solidFill>
                <a:latin typeface="Arial"/>
                <a:cs typeface="Arial"/>
              </a:rPr>
              <a:t>x</a:t>
            </a:r>
            <a:r>
              <a:rPr lang="en-US" sz="2400" dirty="0">
                <a:solidFill>
                  <a:srgbClr val="000000"/>
                </a:solidFill>
                <a:latin typeface="Arial"/>
                <a:cs typeface="Arial"/>
              </a:rPr>
              <a:t>. In this case, </a:t>
            </a:r>
            <a:r>
              <a:rPr lang="en-US" sz="2400" dirty="0" smtClean="0">
                <a:solidFill>
                  <a:srgbClr val="000000"/>
                </a:solidFill>
                <a:latin typeface="Arial"/>
                <a:cs typeface="Arial"/>
              </a:rPr>
              <a:t>the coordinate </a:t>
            </a:r>
            <a:r>
              <a:rPr lang="en-US" sz="2400" dirty="0">
                <a:solidFill>
                  <a:srgbClr val="000000"/>
                </a:solidFill>
                <a:latin typeface="Arial"/>
                <a:cs typeface="Arial"/>
              </a:rPr>
              <a:t>of the </a:t>
            </a:r>
            <a:r>
              <a:rPr lang="en-US" sz="2400" i="1" dirty="0">
                <a:solidFill>
                  <a:srgbClr val="000000"/>
                </a:solidFill>
                <a:latin typeface="Arial"/>
                <a:cs typeface="Arial"/>
              </a:rPr>
              <a:t>y</a:t>
            </a:r>
            <a:r>
              <a:rPr lang="en-US" sz="2400" dirty="0">
                <a:solidFill>
                  <a:srgbClr val="000000"/>
                </a:solidFill>
                <a:latin typeface="Arial"/>
                <a:cs typeface="Arial"/>
              </a:rPr>
              <a:t>-intercept is (0, </a:t>
            </a:r>
            <a:r>
              <a:rPr lang="en-US" sz="2400" dirty="0" smtClean="0">
                <a:solidFill>
                  <a:srgbClr val="000000"/>
                </a:solidFill>
                <a:latin typeface="Arial"/>
                <a:cs typeface="Arial"/>
              </a:rPr>
              <a:t>96), as shown in the graph that follows.</a:t>
            </a:r>
            <a:endParaRPr lang="en-US" sz="4000" b="1" dirty="0">
              <a:solidFill>
                <a:srgbClr val="000000"/>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9CA54E9E-8FD1-6944-8E36-8D312C43A350}" type="slidenum">
              <a:rPr lang="en-US" smtClean="0"/>
              <a:pPr>
                <a:defRPr/>
              </a:pPr>
              <a:t>28</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ubtitle 1"/>
          <p:cNvSpPr>
            <a:spLocks noGrp="1"/>
          </p:cNvSpPr>
          <p:nvPr>
            <p:ph type="subTitle" idx="1"/>
          </p:nvPr>
        </p:nvSpPr>
        <p:spPr>
          <a:xfrm>
            <a:off x="641350" y="641350"/>
            <a:ext cx="7854950" cy="4997450"/>
          </a:xfrm>
        </p:spPr>
        <p:txBody>
          <a:bodyPr/>
          <a:lstStyle/>
          <a:p>
            <a:pPr eaLnBrk="1" hangingPunct="1"/>
            <a:r>
              <a:rPr lang="en-US" sz="2800" b="1" dirty="0">
                <a:latin typeface="Arial" charset="0"/>
                <a:cs typeface="Arial" charset="0"/>
              </a:rPr>
              <a:t>Guided Practice: </a:t>
            </a:r>
            <a:r>
              <a:rPr lang="en-US" sz="2800" b="1" dirty="0">
                <a:solidFill>
                  <a:srgbClr val="000090"/>
                </a:solidFill>
                <a:latin typeface="Arial" charset="0"/>
                <a:cs typeface="Arial" charset="0"/>
              </a:rPr>
              <a:t>Example 4, </a:t>
            </a:r>
            <a:r>
              <a:rPr lang="en-US" sz="2800" b="1" i="1" dirty="0">
                <a:solidFill>
                  <a:srgbClr val="000090"/>
                </a:solidFill>
                <a:latin typeface="Arial" charset="0"/>
                <a:cs typeface="Arial" charset="0"/>
              </a:rPr>
              <a:t>continued</a:t>
            </a:r>
          </a:p>
          <a:p>
            <a:pPr eaLnBrk="1" hangingPunct="1"/>
            <a:endParaRPr lang="en-US" sz="1100" baseline="30000" dirty="0">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E785DC79-5442-D948-8078-D2DA274C3DE0}" type="slidenum">
              <a:rPr lang="en-US" smtClean="0"/>
              <a:pPr>
                <a:defRPr/>
              </a:pPr>
              <a:t>29</a:t>
            </a:fld>
            <a:endParaRPr lang="en-US" dirty="0"/>
          </a:p>
        </p:txBody>
      </p:sp>
      <p:pic>
        <p:nvPicPr>
          <p:cNvPr id="87044" name="Picture 5"/>
          <p:cNvPicPr>
            <a:picLocks noChangeAspect="1"/>
          </p:cNvPicPr>
          <p:nvPr/>
        </p:nvPicPr>
        <p:blipFill>
          <a:blip r:embed="rId2">
            <a:extLst>
              <a:ext uri="{28A0092B-C50C-407E-A947-70E740481C1C}">
                <a14:useLocalDpi xmlns:a14="http://schemas.microsoft.com/office/drawing/2010/main" val="0"/>
              </a:ext>
            </a:extLst>
          </a:blip>
          <a:srcRect l="3610" r="3531"/>
          <a:stretch>
            <a:fillRect/>
          </a:stretch>
        </p:blipFill>
        <p:spPr bwMode="auto">
          <a:xfrm>
            <a:off x="3370263" y="1233488"/>
            <a:ext cx="2403475" cy="45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Line Callout 1 1"/>
          <p:cNvSpPr/>
          <p:nvPr/>
        </p:nvSpPr>
        <p:spPr>
          <a:xfrm>
            <a:off x="1533811" y="1450270"/>
            <a:ext cx="1657429" cy="885573"/>
          </a:xfrm>
          <a:prstGeom prst="borderCallout1">
            <a:avLst>
              <a:gd name="adj1" fmla="val 99829"/>
              <a:gd name="adj2" fmla="val 49871"/>
              <a:gd name="adj3" fmla="val 133344"/>
              <a:gd name="adj4" fmla="val 13319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i="1" dirty="0" smtClean="0">
                <a:latin typeface="Arial"/>
                <a:cs typeface="Arial"/>
              </a:rPr>
              <a:t>y</a:t>
            </a:r>
            <a:r>
              <a:rPr lang="en-US" sz="2000" dirty="0" smtClean="0">
                <a:latin typeface="Arial"/>
                <a:cs typeface="Arial"/>
              </a:rPr>
              <a:t>-intercept = (0, 96)</a:t>
            </a:r>
            <a:endParaRPr lang="en-US" sz="2000" dirty="0">
              <a:latin typeface="Arial"/>
              <a:cs typeface="Aria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eaLnBrk="1" fontAlgn="auto" hangingPunct="1">
              <a:spcAft>
                <a:spcPts val="0"/>
              </a:spcAft>
              <a:buSzPct val="100000"/>
              <a:defRPr/>
            </a:pPr>
            <a:r>
              <a:rPr lang="en-US" dirty="0" smtClean="0">
                <a:ea typeface="+mn-ea"/>
              </a:rPr>
              <a:t>Reviewing </a:t>
            </a:r>
            <a:r>
              <a:rPr lang="en-US" dirty="0">
                <a:ea typeface="+mn-ea"/>
              </a:rPr>
              <a:t>Linear Equations:</a:t>
            </a:r>
          </a:p>
          <a:p>
            <a:pPr marL="457200" indent="-457200" eaLnBrk="1" fontAlgn="auto" hangingPunct="1">
              <a:spcAft>
                <a:spcPts val="0"/>
              </a:spcAft>
              <a:buSzPct val="100000"/>
              <a:buFont typeface="Arial"/>
              <a:buChar char="•"/>
              <a:defRPr/>
            </a:pPr>
            <a:r>
              <a:rPr lang="en-US" dirty="0" smtClean="0">
                <a:ea typeface="+mn-ea"/>
              </a:rPr>
              <a:t>The </a:t>
            </a:r>
            <a:r>
              <a:rPr lang="en-US" dirty="0">
                <a:ea typeface="+mn-ea"/>
              </a:rPr>
              <a:t>slope of a linear equation is also defined by the ratio of the rise of the graph compared to the run. Given two points on a line, (</a:t>
            </a:r>
            <a:r>
              <a:rPr lang="en-US" i="1" dirty="0">
                <a:ea typeface="+mn-ea"/>
              </a:rPr>
              <a:t>x</a:t>
            </a:r>
            <a:r>
              <a:rPr lang="en-US" baseline="-25000" dirty="0">
                <a:ea typeface="+mn-ea"/>
              </a:rPr>
              <a:t>1</a:t>
            </a:r>
            <a:r>
              <a:rPr lang="en-US" dirty="0">
                <a:ea typeface="+mn-ea"/>
              </a:rPr>
              <a:t>, </a:t>
            </a:r>
            <a:r>
              <a:rPr lang="en-US" i="1" dirty="0">
                <a:ea typeface="+mn-ea"/>
              </a:rPr>
              <a:t>y</a:t>
            </a:r>
            <a:r>
              <a:rPr lang="en-US" baseline="-25000" dirty="0">
                <a:ea typeface="+mn-ea"/>
              </a:rPr>
              <a:t>1</a:t>
            </a:r>
            <a:r>
              <a:rPr lang="en-US" dirty="0">
                <a:ea typeface="+mn-ea"/>
              </a:rPr>
              <a:t>) and </a:t>
            </a:r>
            <a:r>
              <a:rPr lang="en-US" dirty="0" smtClean="0">
                <a:ea typeface="+mn-ea"/>
              </a:rPr>
              <a:t>(</a:t>
            </a:r>
            <a:r>
              <a:rPr lang="en-US" i="1" dirty="0"/>
              <a:t>x</a:t>
            </a:r>
            <a:r>
              <a:rPr lang="en-US" baseline="-25000" dirty="0" smtClean="0">
                <a:ea typeface="+mn-ea"/>
              </a:rPr>
              <a:t>2</a:t>
            </a:r>
            <a:r>
              <a:rPr lang="en-US" dirty="0">
                <a:ea typeface="+mn-ea"/>
              </a:rPr>
              <a:t>, </a:t>
            </a:r>
            <a:r>
              <a:rPr lang="en-US" i="1" dirty="0">
                <a:ea typeface="+mn-ea"/>
              </a:rPr>
              <a:t>y</a:t>
            </a:r>
            <a:r>
              <a:rPr lang="en-US" baseline="-25000" dirty="0">
                <a:ea typeface="+mn-ea"/>
              </a:rPr>
              <a:t>2</a:t>
            </a:r>
            <a:r>
              <a:rPr lang="en-US" dirty="0">
                <a:ea typeface="+mn-ea"/>
              </a:rPr>
              <a:t>), the slope is the ratio of the change in the </a:t>
            </a:r>
            <a:r>
              <a:rPr lang="en-US" i="1" dirty="0">
                <a:ea typeface="+mn-ea"/>
              </a:rPr>
              <a:t>y</a:t>
            </a:r>
            <a:r>
              <a:rPr lang="en-US" dirty="0">
                <a:ea typeface="+mn-ea"/>
              </a:rPr>
              <a:t>-values of the points (rise) to the change in the corresponding </a:t>
            </a:r>
            <a:r>
              <a:rPr lang="en-US" i="1" dirty="0"/>
              <a:t>x</a:t>
            </a:r>
            <a:r>
              <a:rPr lang="en-US" dirty="0" smtClean="0">
                <a:ea typeface="+mn-ea"/>
              </a:rPr>
              <a:t>-</a:t>
            </a:r>
            <a:r>
              <a:rPr lang="en-US" dirty="0">
                <a:ea typeface="+mn-ea"/>
              </a:rPr>
              <a:t>values of the points (run).</a:t>
            </a:r>
          </a:p>
          <a:p>
            <a:pPr marL="457200" indent="-457200" eaLnBrk="1" fontAlgn="auto" hangingPunct="1">
              <a:spcAft>
                <a:spcPts val="0"/>
              </a:spcAft>
              <a:buSzPct val="100000"/>
              <a:buFont typeface="Arial"/>
              <a:buChar char="•"/>
              <a:defRPr/>
            </a:pPr>
            <a:endParaRPr lang="en-US" dirty="0">
              <a:ea typeface="+mn-ea"/>
            </a:endParaRPr>
          </a:p>
        </p:txBody>
      </p:sp>
      <p:sp>
        <p:nvSpPr>
          <p:cNvPr id="14338" name="Text Placeholder 2"/>
          <p:cNvSpPr>
            <a:spLocks noGrp="1"/>
          </p:cNvSpPr>
          <p:nvPr>
            <p:ph type="body" sz="quarter" idx="10"/>
          </p:nvPr>
        </p:nvSpPr>
        <p:spPr>
          <a:xfrm>
            <a:off x="1016000" y="6246813"/>
            <a:ext cx="5905500" cy="265112"/>
          </a:xfrm>
        </p:spPr>
        <p:txBody>
          <a:bodyPr/>
          <a:lstStyle/>
          <a:p>
            <a:pPr eaLnBrk="1" hangingPunct="1">
              <a:spcBef>
                <a:spcPct val="0"/>
              </a:spcBef>
              <a:defRPr/>
            </a:pPr>
            <a:r>
              <a:rPr lang="en-US" sz="1600" dirty="0" smtClean="0"/>
              <a:t>1.3.1: Creating and Graphing Linear Equations in Two Variables </a:t>
            </a:r>
            <a:endParaRPr lang="en-US" sz="1600" dirty="0"/>
          </a:p>
        </p:txBody>
      </p:sp>
      <p:sp>
        <p:nvSpPr>
          <p:cNvPr id="3" name="Slide Number Placeholder 2"/>
          <p:cNvSpPr>
            <a:spLocks noGrp="1"/>
          </p:cNvSpPr>
          <p:nvPr>
            <p:ph type="sldNum" sz="quarter" idx="11"/>
          </p:nvPr>
        </p:nvSpPr>
        <p:spPr/>
        <p:txBody>
          <a:bodyPr/>
          <a:lstStyle/>
          <a:p>
            <a:pPr>
              <a:defRPr/>
            </a:pPr>
            <a:fld id="{AA1E4ABC-683A-A248-B5F1-061033A0F8BE}" type="slidenum">
              <a:rPr lang="en-US" smtClean="0"/>
              <a:pPr>
                <a:defRPr/>
              </a:pPr>
              <a:t>3</a:t>
            </a:fld>
            <a:endParaRPr lang="en-US" dirty="0"/>
          </a:p>
        </p:txBody>
      </p:sp>
      <p:graphicFrame>
        <p:nvGraphicFramePr>
          <p:cNvPr id="17412" name="Object 3"/>
          <p:cNvGraphicFramePr>
            <a:graphicFrameLocks noChangeAspect="1"/>
          </p:cNvGraphicFramePr>
          <p:nvPr>
            <p:extLst>
              <p:ext uri="{D42A27DB-BD31-4B8C-83A1-F6EECF244321}">
                <p14:modId xmlns:p14="http://schemas.microsoft.com/office/powerpoint/2010/main" val="3536469789"/>
              </p:ext>
            </p:extLst>
          </p:nvPr>
        </p:nvGraphicFramePr>
        <p:xfrm>
          <a:off x="1530350" y="4016563"/>
          <a:ext cx="2705100" cy="901700"/>
        </p:xfrm>
        <a:graphic>
          <a:graphicData uri="http://schemas.openxmlformats.org/presentationml/2006/ole">
            <mc:AlternateContent xmlns:mc="http://schemas.openxmlformats.org/markup-compatibility/2006">
              <mc:Choice xmlns:v="urn:schemas-microsoft-com:vml" Requires="v">
                <p:oleObj spid="_x0000_s17453" name="Equation" r:id="rId3" imgW="2705100" imgH="901700" progId="Equation.DSMT4">
                  <p:embed/>
                </p:oleObj>
              </mc:Choice>
              <mc:Fallback>
                <p:oleObj name="Equation" r:id="rId3" imgW="2705100" imgH="901700" progId="Equation.DSMT4">
                  <p:embed/>
                  <p:pic>
                    <p:nvPicPr>
                      <p:cNvPr id="0" name="Object 3"/>
                      <p:cNvPicPr>
                        <a:picLocks noChangeAspect="1" noChangeArrowheads="1"/>
                      </p:cNvPicPr>
                      <p:nvPr/>
                    </p:nvPicPr>
                    <p:blipFill>
                      <a:blip r:embed="rId4"/>
                      <a:srcRect/>
                      <a:stretch>
                        <a:fillRect/>
                      </a:stretch>
                    </p:blipFill>
                    <p:spPr bwMode="auto">
                      <a:xfrm>
                        <a:off x="1530350" y="4016563"/>
                        <a:ext cx="27051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656513"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a:solidFill>
                  <a:srgbClr val="000090"/>
                </a:solidFill>
              </a:rPr>
              <a:t>continued</a:t>
            </a:r>
          </a:p>
          <a:p>
            <a:pPr eaLnBrk="1" hangingPunct="1">
              <a:defRPr/>
            </a:pPr>
            <a:endParaRPr lang="en-US" sz="1100" baseline="30000" dirty="0"/>
          </a:p>
          <a:p>
            <a:pPr marL="512064" lvl="1" indent="-557784" algn="l" eaLnBrk="1" hangingPunct="1">
              <a:buFont typeface="+mj-lt"/>
              <a:buAutoNum type="arabicPeriod" startAt="6"/>
              <a:defRPr/>
            </a:pPr>
            <a:r>
              <a:rPr lang="en-US" b="1" dirty="0">
                <a:solidFill>
                  <a:srgbClr val="660066"/>
                </a:solidFill>
                <a:latin typeface="Arial"/>
                <a:cs typeface="Arial"/>
              </a:rPr>
              <a:t>Graph the equation using the slope and </a:t>
            </a:r>
            <a:r>
              <a:rPr lang="en-US" b="1" i="1" dirty="0">
                <a:solidFill>
                  <a:srgbClr val="660066"/>
                </a:solidFill>
                <a:latin typeface="Arial"/>
                <a:cs typeface="Arial"/>
              </a:rPr>
              <a:t>y</a:t>
            </a:r>
            <a:r>
              <a:rPr lang="en-US" b="1" dirty="0">
                <a:solidFill>
                  <a:srgbClr val="660066"/>
                </a:solidFill>
                <a:latin typeface="Arial"/>
                <a:cs typeface="Arial"/>
              </a:rPr>
              <a:t>-intercept. Use the slope </a:t>
            </a:r>
            <a:r>
              <a:rPr lang="en-US" b="1" dirty="0" smtClean="0">
                <a:solidFill>
                  <a:srgbClr val="660066"/>
                </a:solidFill>
                <a:latin typeface="Arial"/>
                <a:cs typeface="Arial"/>
              </a:rPr>
              <a:t>to find </a:t>
            </a:r>
            <a:r>
              <a:rPr lang="en-US" b="1" dirty="0">
                <a:solidFill>
                  <a:srgbClr val="660066"/>
                </a:solidFill>
                <a:latin typeface="Arial"/>
                <a:cs typeface="Arial"/>
              </a:rPr>
              <a:t>the second point</a:t>
            </a:r>
            <a:r>
              <a:rPr lang="en-US" b="1" dirty="0" smtClean="0">
                <a:solidFill>
                  <a:srgbClr val="660066"/>
                </a:solidFill>
                <a:latin typeface="Arial"/>
                <a:cs typeface="Arial"/>
              </a:rPr>
              <a:t>.</a:t>
            </a:r>
          </a:p>
          <a:p>
            <a:pPr marL="512064" lvl="1" algn="l" eaLnBrk="1" hangingPunct="1">
              <a:lnSpc>
                <a:spcPct val="150000"/>
              </a:lnSpc>
              <a:defRPr/>
            </a:pPr>
            <a:r>
              <a:rPr lang="en-US" sz="2400" dirty="0">
                <a:solidFill>
                  <a:srgbClr val="000000"/>
                </a:solidFill>
                <a:latin typeface="Arial"/>
                <a:cs typeface="Arial"/>
              </a:rPr>
              <a:t>Remember that the slope </a:t>
            </a:r>
            <a:r>
              <a:rPr lang="en-US" sz="2400" dirty="0" smtClean="0">
                <a:solidFill>
                  <a:srgbClr val="000000"/>
                </a:solidFill>
                <a:latin typeface="Arial"/>
                <a:cs typeface="Arial"/>
              </a:rPr>
              <a:t>is       . </a:t>
            </a:r>
            <a:r>
              <a:rPr lang="en-US" sz="2400" dirty="0">
                <a:solidFill>
                  <a:srgbClr val="000000"/>
                </a:solidFill>
                <a:latin typeface="Arial"/>
                <a:cs typeface="Arial"/>
              </a:rPr>
              <a:t>In this case, the </a:t>
            </a:r>
            <a:r>
              <a:rPr lang="en-US" sz="2400" dirty="0" smtClean="0">
                <a:solidFill>
                  <a:srgbClr val="000000"/>
                </a:solidFill>
                <a:latin typeface="Arial"/>
                <a:cs typeface="Arial"/>
              </a:rPr>
              <a:t>slope is –32. Write –32 as a </a:t>
            </a:r>
            <a:r>
              <a:rPr lang="en-US" sz="2400" dirty="0">
                <a:solidFill>
                  <a:srgbClr val="000000"/>
                </a:solidFill>
                <a:latin typeface="Arial"/>
                <a:cs typeface="Arial"/>
              </a:rPr>
              <a:t>fraction</a:t>
            </a:r>
            <a:r>
              <a:rPr lang="en-US" sz="2400" dirty="0" smtClean="0">
                <a:solidFill>
                  <a:srgbClr val="000000"/>
                </a:solidFill>
                <a:latin typeface="Arial"/>
                <a:cs typeface="Arial"/>
              </a:rPr>
              <a:t>.</a:t>
            </a:r>
          </a:p>
          <a:p>
            <a:pPr lvl="1" algn="l" eaLnBrk="1" hangingPunct="1">
              <a:defRPr/>
            </a:pPr>
            <a:endParaRPr lang="en-US" sz="2400" dirty="0">
              <a:solidFill>
                <a:srgbClr val="000000"/>
              </a:solidFill>
              <a:latin typeface="Arial"/>
              <a:cs typeface="Arial"/>
            </a:endParaRPr>
          </a:p>
          <a:p>
            <a:pPr lvl="1" algn="l" eaLnBrk="1" hangingPunct="1">
              <a:defRPr/>
            </a:pPr>
            <a:endParaRPr lang="en-US" sz="2400" dirty="0" smtClean="0">
              <a:solidFill>
                <a:srgbClr val="000000"/>
              </a:solidFill>
              <a:latin typeface="Arial"/>
              <a:cs typeface="Arial"/>
            </a:endParaRPr>
          </a:p>
          <a:p>
            <a:pPr lvl="1" algn="l" eaLnBrk="1" hangingPunct="1">
              <a:defRPr/>
            </a:pPr>
            <a:endParaRPr lang="en-US" sz="1400" dirty="0" smtClean="0">
              <a:solidFill>
                <a:srgbClr val="000000"/>
              </a:solidFill>
              <a:latin typeface="Arial"/>
              <a:cs typeface="Arial"/>
            </a:endParaRPr>
          </a:p>
          <a:p>
            <a:pPr marL="512064" lvl="1" algn="l" eaLnBrk="1" hangingPunct="1">
              <a:defRPr/>
            </a:pPr>
            <a:r>
              <a:rPr lang="en-US" sz="2400" dirty="0" smtClean="0">
                <a:solidFill>
                  <a:srgbClr val="000000"/>
                </a:solidFill>
                <a:latin typeface="Arial"/>
                <a:cs typeface="Arial"/>
              </a:rPr>
              <a:t>The </a:t>
            </a:r>
            <a:r>
              <a:rPr lang="en-US" sz="2400" dirty="0">
                <a:solidFill>
                  <a:srgbClr val="000000"/>
                </a:solidFill>
                <a:latin typeface="Arial"/>
                <a:cs typeface="Arial"/>
              </a:rPr>
              <a:t>rise is </a:t>
            </a:r>
            <a:r>
              <a:rPr lang="en-US" sz="2400" dirty="0" smtClean="0">
                <a:solidFill>
                  <a:srgbClr val="000000"/>
                </a:solidFill>
                <a:latin typeface="Arial"/>
                <a:cs typeface="Arial"/>
              </a:rPr>
              <a:t>–32 </a:t>
            </a:r>
            <a:r>
              <a:rPr lang="en-US" sz="2400" dirty="0">
                <a:solidFill>
                  <a:srgbClr val="000000"/>
                </a:solidFill>
                <a:latin typeface="Arial"/>
                <a:cs typeface="Arial"/>
              </a:rPr>
              <a:t>and the run is </a:t>
            </a:r>
            <a:r>
              <a:rPr lang="en-US" sz="2400" dirty="0" smtClean="0">
                <a:solidFill>
                  <a:srgbClr val="000000"/>
                </a:solidFill>
                <a:latin typeface="Arial"/>
                <a:cs typeface="Arial"/>
              </a:rPr>
              <a:t>1.</a:t>
            </a:r>
            <a:endParaRPr lang="en-US" sz="2400" dirty="0">
              <a:solidFill>
                <a:srgbClr val="000000"/>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D0C59200-5AAB-7F48-B7EA-970E23B6F9CC}" type="slidenum">
              <a:rPr lang="en-US" smtClean="0"/>
              <a:pPr>
                <a:defRPr/>
              </a:pPr>
              <a:t>30</a:t>
            </a:fld>
            <a:endParaRPr lang="en-US" dirty="0"/>
          </a:p>
        </p:txBody>
      </p:sp>
      <p:graphicFrame>
        <p:nvGraphicFramePr>
          <p:cNvPr id="88068" name="Object 1"/>
          <p:cNvGraphicFramePr>
            <a:graphicFrameLocks noChangeAspect="1"/>
          </p:cNvGraphicFramePr>
          <p:nvPr>
            <p:extLst>
              <p:ext uri="{D42A27DB-BD31-4B8C-83A1-F6EECF244321}">
                <p14:modId xmlns:p14="http://schemas.microsoft.com/office/powerpoint/2010/main" val="568468950"/>
              </p:ext>
            </p:extLst>
          </p:nvPr>
        </p:nvGraphicFramePr>
        <p:xfrm>
          <a:off x="5035221" y="2608263"/>
          <a:ext cx="533400" cy="800100"/>
        </p:xfrm>
        <a:graphic>
          <a:graphicData uri="http://schemas.openxmlformats.org/presentationml/2006/ole">
            <mc:AlternateContent xmlns:mc="http://schemas.openxmlformats.org/markup-compatibility/2006">
              <mc:Choice xmlns:v="urn:schemas-microsoft-com:vml" Requires="v">
                <p:oleObj spid="_x0000_s88139" name="Equation" r:id="rId3" imgW="533400" imgH="800100" progId="Equation.DSMT4">
                  <p:embed/>
                </p:oleObj>
              </mc:Choice>
              <mc:Fallback>
                <p:oleObj name="Equation" r:id="rId3" imgW="533400" imgH="8001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5221" y="2608263"/>
                        <a:ext cx="5334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8069" name="Object 5"/>
          <p:cNvGraphicFramePr>
            <a:graphicFrameLocks noChangeAspect="1"/>
          </p:cNvGraphicFramePr>
          <p:nvPr>
            <p:extLst>
              <p:ext uri="{D42A27DB-BD31-4B8C-83A1-F6EECF244321}">
                <p14:modId xmlns:p14="http://schemas.microsoft.com/office/powerpoint/2010/main" val="4282031273"/>
              </p:ext>
            </p:extLst>
          </p:nvPr>
        </p:nvGraphicFramePr>
        <p:xfrm>
          <a:off x="1536807" y="3908425"/>
          <a:ext cx="2133600" cy="800100"/>
        </p:xfrm>
        <a:graphic>
          <a:graphicData uri="http://schemas.openxmlformats.org/presentationml/2006/ole">
            <mc:AlternateContent xmlns:mc="http://schemas.openxmlformats.org/markup-compatibility/2006">
              <mc:Choice xmlns:v="urn:schemas-microsoft-com:vml" Requires="v">
                <p:oleObj spid="_x0000_s88140" name="Equation" r:id="rId5" imgW="2133600" imgH="800100" progId="Equation.DSMT4">
                  <p:embed/>
                </p:oleObj>
              </mc:Choice>
              <mc:Fallback>
                <p:oleObj name="Equation" r:id="rId5" imgW="2133600" imgH="8001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6807" y="3908425"/>
                        <a:ext cx="2133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Guided Practice: </a:t>
            </a:r>
            <a:r>
              <a:rPr lang="en-US" sz="2800" b="1">
                <a:solidFill>
                  <a:srgbClr val="000090"/>
                </a:solidFill>
                <a:latin typeface="Arial" charset="0"/>
                <a:cs typeface="Arial" charset="0"/>
              </a:rPr>
              <a:t>Example 4, </a:t>
            </a:r>
            <a:r>
              <a:rPr lang="en-US" sz="2800" b="1" i="1">
                <a:solidFill>
                  <a:srgbClr val="000090"/>
                </a:solidFill>
                <a:latin typeface="Arial" charset="0"/>
                <a:cs typeface="Arial" charset="0"/>
              </a:rPr>
              <a:t>continued</a:t>
            </a:r>
          </a:p>
          <a:p>
            <a:pPr eaLnBrk="1" hangingPunct="1"/>
            <a:endParaRPr lang="en-US">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AA1CD92A-2D3D-B640-AE62-04A7770BF986}" type="slidenum">
              <a:rPr lang="en-US" smtClean="0"/>
              <a:pPr>
                <a:defRPr/>
              </a:pPr>
              <a:t>31</a:t>
            </a:fld>
            <a:endParaRPr lang="en-US" dirty="0"/>
          </a:p>
        </p:txBody>
      </p:sp>
      <p:sp>
        <p:nvSpPr>
          <p:cNvPr id="89092" name="TextBox 1"/>
          <p:cNvSpPr txBox="1">
            <a:spLocks noChangeArrowheads="1"/>
          </p:cNvSpPr>
          <p:nvPr/>
        </p:nvSpPr>
        <p:spPr bwMode="auto">
          <a:xfrm>
            <a:off x="1016000" y="1233488"/>
            <a:ext cx="437515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a:latin typeface="Arial" charset="0"/>
                <a:cs typeface="Arial" charset="0"/>
              </a:rPr>
              <a:t>Place your pencil on the </a:t>
            </a:r>
          </a:p>
          <a:p>
            <a:pPr eaLnBrk="1" hangingPunct="1"/>
            <a:r>
              <a:rPr lang="en-US" i="1">
                <a:latin typeface="Arial" charset="0"/>
                <a:cs typeface="Arial" charset="0"/>
              </a:rPr>
              <a:t>y</a:t>
            </a:r>
            <a:r>
              <a:rPr lang="en-US">
                <a:latin typeface="Arial" charset="0"/>
                <a:cs typeface="Arial" charset="0"/>
              </a:rPr>
              <a:t>-intercept. Move the pencil down 32 units, since the slope is negative. On this grid, 32 units is one tick mark.</a:t>
            </a:r>
          </a:p>
          <a:p>
            <a:pPr eaLnBrk="1" hangingPunct="1"/>
            <a:endParaRPr lang="en-US">
              <a:latin typeface="Arial" charset="0"/>
              <a:cs typeface="Arial" charset="0"/>
            </a:endParaRPr>
          </a:p>
          <a:p>
            <a:pPr eaLnBrk="1" hangingPunct="1"/>
            <a:r>
              <a:rPr lang="en-US">
                <a:latin typeface="Arial" charset="0"/>
                <a:cs typeface="Arial" charset="0"/>
              </a:rPr>
              <a:t>Now, move your pencil to the right 1 unit for the run and plot a point. This is your second point.</a:t>
            </a:r>
          </a:p>
        </p:txBody>
      </p:sp>
      <p:pic>
        <p:nvPicPr>
          <p:cNvPr id="89093" name="Picture 7"/>
          <p:cNvPicPr>
            <a:picLocks noChangeAspect="1"/>
          </p:cNvPicPr>
          <p:nvPr/>
        </p:nvPicPr>
        <p:blipFill>
          <a:blip r:embed="rId2">
            <a:extLst>
              <a:ext uri="{28A0092B-C50C-407E-A947-70E740481C1C}">
                <a14:useLocalDpi xmlns:a14="http://schemas.microsoft.com/office/drawing/2010/main" val="0"/>
              </a:ext>
            </a:extLst>
          </a:blip>
          <a:srcRect l="5679"/>
          <a:stretch>
            <a:fillRect/>
          </a:stretch>
        </p:blipFill>
        <p:spPr bwMode="auto">
          <a:xfrm>
            <a:off x="5662613" y="1314450"/>
            <a:ext cx="2363787" cy="440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Callout 1 6"/>
          <p:cNvSpPr/>
          <p:nvPr/>
        </p:nvSpPr>
        <p:spPr>
          <a:xfrm>
            <a:off x="6491940" y="1943062"/>
            <a:ext cx="1149500" cy="513921"/>
          </a:xfrm>
          <a:prstGeom prst="borderCallout1">
            <a:avLst>
              <a:gd name="adj1" fmla="val 99717"/>
              <a:gd name="adj2" fmla="val 50394"/>
              <a:gd name="adj3" fmla="val 186205"/>
              <a:gd name="adj4" fmla="val -984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Arial"/>
                <a:cs typeface="Arial"/>
              </a:rPr>
              <a:t>(1, 64)</a:t>
            </a:r>
            <a:endParaRPr lang="en-US" sz="2000" dirty="0">
              <a:latin typeface="Arial"/>
              <a:cs typeface="Aria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a:solidFill>
                  <a:srgbClr val="000090"/>
                </a:solidFill>
              </a:rPr>
              <a:t>continued</a:t>
            </a:r>
          </a:p>
          <a:p>
            <a:pPr eaLnBrk="1" hangingPunct="1">
              <a:defRPr/>
            </a:pPr>
            <a:endParaRPr lang="en-US" sz="1100" baseline="30000" dirty="0"/>
          </a:p>
          <a:p>
            <a:pPr marL="514350" indent="-557784" eaLnBrk="1" hangingPunct="1">
              <a:buFont typeface="+mj-lt"/>
              <a:buAutoNum type="arabicPeriod" startAt="7"/>
              <a:defRPr/>
            </a:pPr>
            <a:r>
              <a:rPr lang="en-US" sz="2800" b="1" dirty="0">
                <a:solidFill>
                  <a:srgbClr val="660066"/>
                </a:solidFill>
              </a:rPr>
              <a:t>Connect the points and extend the line. Then, label your </a:t>
            </a:r>
            <a:r>
              <a:rPr lang="en-US" sz="2800" b="1" dirty="0" smtClean="0">
                <a:solidFill>
                  <a:srgbClr val="660066"/>
                </a:solidFill>
              </a:rPr>
              <a:t>line.</a:t>
            </a:r>
          </a:p>
          <a:p>
            <a:pPr marL="512064" lvl="1" algn="l" eaLnBrk="1" hangingPunct="1">
              <a:defRPr/>
            </a:pPr>
            <a:r>
              <a:rPr lang="en-US" sz="2400" dirty="0">
                <a:solidFill>
                  <a:srgbClr val="000000"/>
                </a:solidFill>
                <a:latin typeface="Arial"/>
                <a:cs typeface="Arial"/>
              </a:rPr>
              <a:t>Draw a line through the two points and add an arrow to the right </a:t>
            </a:r>
            <a:r>
              <a:rPr lang="en-US" sz="2400" dirty="0" smtClean="0">
                <a:solidFill>
                  <a:srgbClr val="000000"/>
                </a:solidFill>
                <a:latin typeface="Arial"/>
                <a:cs typeface="Arial"/>
              </a:rPr>
              <a:t>end of </a:t>
            </a:r>
            <a:r>
              <a:rPr lang="en-US" sz="2400" dirty="0">
                <a:solidFill>
                  <a:srgbClr val="000000"/>
                </a:solidFill>
                <a:latin typeface="Arial"/>
                <a:cs typeface="Arial"/>
              </a:rPr>
              <a:t>the line to show that the line of the equation continues infinitely </a:t>
            </a:r>
            <a:r>
              <a:rPr lang="en-US" sz="2400" dirty="0" smtClean="0">
                <a:solidFill>
                  <a:srgbClr val="000000"/>
                </a:solidFill>
                <a:latin typeface="Arial"/>
                <a:cs typeface="Arial"/>
              </a:rPr>
              <a:t>in that </a:t>
            </a:r>
            <a:r>
              <a:rPr lang="en-US" sz="2400" dirty="0">
                <a:solidFill>
                  <a:srgbClr val="000000"/>
                </a:solidFill>
                <a:latin typeface="Arial"/>
                <a:cs typeface="Arial"/>
              </a:rPr>
              <a:t>direction. Label the line with the equation, </a:t>
            </a:r>
            <a:r>
              <a:rPr lang="en-US" sz="2400" i="1" dirty="0">
                <a:solidFill>
                  <a:srgbClr val="000000"/>
                </a:solidFill>
                <a:latin typeface="Arial"/>
                <a:cs typeface="Arial"/>
              </a:rPr>
              <a:t>y</a:t>
            </a:r>
            <a:r>
              <a:rPr lang="en-US" sz="2400" dirty="0">
                <a:solidFill>
                  <a:srgbClr val="000000"/>
                </a:solidFill>
                <a:latin typeface="Arial"/>
                <a:cs typeface="Arial"/>
              </a:rPr>
              <a:t> = </a:t>
            </a:r>
            <a:r>
              <a:rPr lang="en-US" sz="2400" dirty="0" smtClean="0">
                <a:solidFill>
                  <a:srgbClr val="000000"/>
                </a:solidFill>
                <a:latin typeface="Arial"/>
                <a:cs typeface="Arial"/>
              </a:rPr>
              <a:t>–32</a:t>
            </a:r>
            <a:r>
              <a:rPr lang="en-US" sz="2400" i="1" dirty="0" smtClean="0">
                <a:solidFill>
                  <a:srgbClr val="000000"/>
                </a:solidFill>
                <a:latin typeface="Arial"/>
                <a:cs typeface="Arial"/>
              </a:rPr>
              <a:t>x</a:t>
            </a:r>
            <a:r>
              <a:rPr lang="en-US" sz="2400" dirty="0" smtClean="0">
                <a:solidFill>
                  <a:srgbClr val="000000"/>
                </a:solidFill>
                <a:latin typeface="Arial"/>
                <a:cs typeface="Arial"/>
              </a:rPr>
              <a:t> </a:t>
            </a:r>
            <a:r>
              <a:rPr lang="en-US" sz="2400" dirty="0">
                <a:solidFill>
                  <a:srgbClr val="000000"/>
                </a:solidFill>
                <a:latin typeface="Arial"/>
                <a:cs typeface="Arial"/>
              </a:rPr>
              <a:t>+ </a:t>
            </a:r>
            <a:r>
              <a:rPr lang="en-US" sz="2400" dirty="0" smtClean="0">
                <a:solidFill>
                  <a:srgbClr val="000000"/>
                </a:solidFill>
                <a:latin typeface="Arial"/>
                <a:cs typeface="Arial"/>
              </a:rPr>
              <a:t>96, as shown in the graph that follows.</a:t>
            </a:r>
            <a:endParaRPr lang="en-US" sz="4000" dirty="0">
              <a:solidFill>
                <a:srgbClr val="000000"/>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a:t>1.3.1: Creating and Graphing Linear Equations in Two Variables </a:t>
            </a:r>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C58D1521-61E9-CF47-AA1D-3CE2E27B2091}" type="slidenum">
              <a:rPr lang="en-US" smtClean="0"/>
              <a:pPr>
                <a:defRPr/>
              </a:pPr>
              <a:t>32</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Guided Practice: </a:t>
            </a:r>
            <a:r>
              <a:rPr lang="en-US" sz="2800" b="1">
                <a:solidFill>
                  <a:srgbClr val="000090"/>
                </a:solidFill>
                <a:latin typeface="Arial" charset="0"/>
                <a:cs typeface="Arial" charset="0"/>
              </a:rPr>
              <a:t>Example 4, </a:t>
            </a:r>
            <a:r>
              <a:rPr lang="en-US" sz="2800" b="1" i="1">
                <a:solidFill>
                  <a:srgbClr val="000090"/>
                </a:solidFill>
                <a:latin typeface="Arial" charset="0"/>
                <a:cs typeface="Arial" charset="0"/>
              </a:rPr>
              <a:t>continued</a:t>
            </a:r>
          </a:p>
          <a:p>
            <a:pPr eaLnBrk="1" hangingPunct="1"/>
            <a:endParaRPr lang="en-US" sz="1100" baseline="30000">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77E3DB7F-CA04-7544-A2FC-688797A8C46D}" type="slidenum">
              <a:rPr lang="en-US" smtClean="0"/>
              <a:pPr>
                <a:defRPr/>
              </a:pPr>
              <a:t>33</a:t>
            </a:fld>
            <a:endParaRPr lang="en-US" dirty="0"/>
          </a:p>
        </p:txBody>
      </p:sp>
      <p:pic>
        <p:nvPicPr>
          <p:cNvPr id="91140" name="Picture 5"/>
          <p:cNvPicPr>
            <a:picLocks noChangeAspect="1"/>
          </p:cNvPicPr>
          <p:nvPr/>
        </p:nvPicPr>
        <p:blipFill>
          <a:blip r:embed="rId2">
            <a:extLst>
              <a:ext uri="{28A0092B-C50C-407E-A947-70E740481C1C}">
                <a14:useLocalDpi xmlns:a14="http://schemas.microsoft.com/office/drawing/2010/main" val="0"/>
              </a:ext>
            </a:extLst>
          </a:blip>
          <a:srcRect l="6314"/>
          <a:stretch>
            <a:fillRect/>
          </a:stretch>
        </p:blipFill>
        <p:spPr bwMode="auto">
          <a:xfrm>
            <a:off x="3392488" y="1289050"/>
            <a:ext cx="2359025"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
        <p:nvSpPr>
          <p:cNvPr id="8" name="Line Callout 1 7"/>
          <p:cNvSpPr/>
          <p:nvPr/>
        </p:nvSpPr>
        <p:spPr>
          <a:xfrm>
            <a:off x="4468079" y="1378892"/>
            <a:ext cx="1959190" cy="1064923"/>
          </a:xfrm>
          <a:prstGeom prst="borderCallout1">
            <a:avLst>
              <a:gd name="adj1" fmla="val 100194"/>
              <a:gd name="adj2" fmla="val 50153"/>
              <a:gd name="adj3" fmla="val 148973"/>
              <a:gd name="adj4" fmla="val -1415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Arial"/>
                <a:cs typeface="Arial"/>
              </a:rPr>
              <a:t>Line for the equation</a:t>
            </a:r>
          </a:p>
          <a:p>
            <a:pPr algn="ctr"/>
            <a:r>
              <a:rPr lang="en-US" sz="2000" i="1" dirty="0" smtClean="0">
                <a:solidFill>
                  <a:srgbClr val="000000"/>
                </a:solidFill>
                <a:latin typeface="Arial"/>
                <a:cs typeface="Arial"/>
              </a:rPr>
              <a:t>y</a:t>
            </a:r>
            <a:r>
              <a:rPr lang="en-US" sz="2000" dirty="0" smtClean="0">
                <a:solidFill>
                  <a:srgbClr val="000000"/>
                </a:solidFill>
                <a:latin typeface="Arial"/>
                <a:cs typeface="Arial"/>
              </a:rPr>
              <a:t> </a:t>
            </a:r>
            <a:r>
              <a:rPr lang="en-US" sz="2000" dirty="0">
                <a:solidFill>
                  <a:srgbClr val="000000"/>
                </a:solidFill>
                <a:latin typeface="Arial"/>
                <a:cs typeface="Arial"/>
              </a:rPr>
              <a:t>= –32</a:t>
            </a:r>
            <a:r>
              <a:rPr lang="en-US" sz="2000" i="1" dirty="0">
                <a:solidFill>
                  <a:srgbClr val="000000"/>
                </a:solidFill>
                <a:latin typeface="Arial"/>
                <a:cs typeface="Arial"/>
              </a:rPr>
              <a:t>x</a:t>
            </a:r>
            <a:r>
              <a:rPr lang="en-US" sz="2000" dirty="0">
                <a:solidFill>
                  <a:srgbClr val="000000"/>
                </a:solidFill>
                <a:latin typeface="Arial"/>
                <a:cs typeface="Arial"/>
              </a:rPr>
              <a:t> + 96</a:t>
            </a:r>
            <a:endParaRPr lang="en-US" sz="2000" dirty="0">
              <a:latin typeface="Arial"/>
              <a:cs typeface="Aria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ＭＳ Ｐゴシック" charset="0"/>
              </a:rPr>
              <a:t>Guided Practice: </a:t>
            </a:r>
            <a:r>
              <a:rPr lang="en-US" sz="2800" b="1">
                <a:solidFill>
                  <a:srgbClr val="000090"/>
                </a:solidFill>
                <a:latin typeface="Arial" charset="0"/>
                <a:cs typeface="ＭＳ Ｐゴシック" charset="0"/>
              </a:rPr>
              <a:t>Example 4, </a:t>
            </a:r>
            <a:r>
              <a:rPr lang="en-US" sz="2800" b="1" i="1">
                <a:solidFill>
                  <a:srgbClr val="000090"/>
                </a:solidFill>
                <a:latin typeface="Arial" charset="0"/>
                <a:cs typeface="ＭＳ Ｐゴシック" charset="0"/>
              </a:rPr>
              <a:t>continued</a:t>
            </a:r>
            <a:endParaRPr lang="en-US" sz="2800" b="1">
              <a:solidFill>
                <a:srgbClr val="000090"/>
              </a:solidFill>
              <a:latin typeface="Arial" charset="0"/>
              <a:cs typeface="ＭＳ Ｐゴシック" charset="0"/>
            </a:endParaRPr>
          </a:p>
          <a:p>
            <a:pPr eaLnBrk="1" hangingPunct="1"/>
            <a:endParaRPr lang="en-US">
              <a:latin typeface="Arial" charset="0"/>
              <a:cs typeface="ＭＳ Ｐゴシック" charset="0"/>
            </a:endParaRPr>
          </a:p>
          <a:p>
            <a:pPr eaLnBrk="1" hangingPunct="1"/>
            <a:endParaRPr lang="en-US">
              <a:latin typeface="Arial" charset="0"/>
              <a:cs typeface="ＭＳ Ｐゴシック" charset="0"/>
            </a:endParaRPr>
          </a:p>
        </p:txBody>
      </p:sp>
      <p:sp>
        <p:nvSpPr>
          <p:cNvPr id="39937"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cs typeface="MS PGothic" charset="0"/>
            </a:endParaRPr>
          </a:p>
        </p:txBody>
      </p:sp>
      <p:sp>
        <p:nvSpPr>
          <p:cNvPr id="2" name="Slide Number Placeholder 1"/>
          <p:cNvSpPr>
            <a:spLocks noGrp="1"/>
          </p:cNvSpPr>
          <p:nvPr>
            <p:ph type="sldNum" sz="quarter" idx="11"/>
          </p:nvPr>
        </p:nvSpPr>
        <p:spPr/>
        <p:txBody>
          <a:bodyPr/>
          <a:lstStyle/>
          <a:p>
            <a:pPr>
              <a:defRPr/>
            </a:pPr>
            <a:fld id="{885ECD6A-1B97-3B44-BAFD-B37B51364607}" type="slidenum">
              <a:rPr lang="en-US" smtClean="0"/>
              <a:pPr>
                <a:defRPr/>
              </a:pPr>
              <a:t>34</a:t>
            </a:fld>
            <a:endParaRPr lang="en-US" dirty="0"/>
          </a:p>
        </p:txBody>
      </p:sp>
      <p:pic>
        <p:nvPicPr>
          <p:cNvPr id="92164"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ubtitle 1"/>
          <p:cNvSpPr>
            <a:spLocks noGrp="1"/>
          </p:cNvSpPr>
          <p:nvPr>
            <p:ph type="subTitle" idx="1"/>
          </p:nvPr>
        </p:nvSpPr>
        <p:spPr>
          <a:xfrm>
            <a:off x="641350" y="641350"/>
            <a:ext cx="7534275" cy="4997450"/>
          </a:xfrm>
        </p:spPr>
        <p:txBody>
          <a:bodyPr/>
          <a:lstStyle/>
          <a:p>
            <a:pPr eaLnBrk="1" hangingPunct="1"/>
            <a:r>
              <a:rPr lang="en-US" sz="2800" b="1">
                <a:latin typeface="Arial" charset="0"/>
                <a:cs typeface="Arial" charset="0"/>
              </a:rPr>
              <a:t>Guided </a:t>
            </a:r>
            <a:r>
              <a:rPr lang="en-US" sz="2800" b="1" smtClean="0">
                <a:latin typeface="Arial" charset="0"/>
                <a:cs typeface="Arial" charset="0"/>
              </a:rPr>
              <a:t>Practice</a:t>
            </a:r>
            <a:endParaRPr lang="en-US" sz="2000" b="1">
              <a:solidFill>
                <a:srgbClr val="000090"/>
              </a:solidFill>
              <a:latin typeface="Arial" charset="0"/>
              <a:cs typeface="Arial" charset="0"/>
            </a:endParaRPr>
          </a:p>
          <a:p>
            <a:pPr eaLnBrk="1" hangingPunct="1"/>
            <a:r>
              <a:rPr lang="en-US" sz="2800" b="1" dirty="0">
                <a:solidFill>
                  <a:srgbClr val="000090"/>
                </a:solidFill>
                <a:latin typeface="Arial" charset="0"/>
                <a:cs typeface="Arial" charset="0"/>
              </a:rPr>
              <a:t>Example 5</a:t>
            </a:r>
            <a:endParaRPr lang="en-US" sz="2800" baseline="30000" dirty="0">
              <a:solidFill>
                <a:srgbClr val="000090"/>
              </a:solidFill>
              <a:latin typeface="Arial" charset="0"/>
              <a:cs typeface="Arial" charset="0"/>
            </a:endParaRPr>
          </a:p>
          <a:p>
            <a:pPr eaLnBrk="1" hangingPunct="1"/>
            <a:r>
              <a:rPr lang="en-US" dirty="0">
                <a:latin typeface="Arial" charset="0"/>
                <a:cs typeface="Arial" charset="0"/>
              </a:rPr>
              <a:t>A Boeing 747 starts out a long flight with about 57,260 gallons of fuel in its tank. The airplane uses an average of 5 gallons of fuel per mile. Write an equation that models the amount of fuel in the tank and then graph the equation using a graphing calculator.</a:t>
            </a:r>
          </a:p>
        </p:txBody>
      </p:sp>
      <p:sp>
        <p:nvSpPr>
          <p:cNvPr id="19458"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2" name="Slide Number Placeholder 1"/>
          <p:cNvSpPr>
            <a:spLocks noGrp="1"/>
          </p:cNvSpPr>
          <p:nvPr>
            <p:ph type="sldNum" sz="quarter" idx="11"/>
          </p:nvPr>
        </p:nvSpPr>
        <p:spPr/>
        <p:txBody>
          <a:bodyPr/>
          <a:lstStyle/>
          <a:p>
            <a:pPr>
              <a:defRPr/>
            </a:pPr>
            <a:fld id="{1F1F696C-8925-CF44-9223-5DA90DE5E601}" type="slidenum">
              <a:rPr lang="en-US" smtClean="0"/>
              <a:pPr>
                <a:defRPr/>
              </a:pPr>
              <a:t>35</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5,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57784" eaLnBrk="1" hangingPunct="1">
              <a:buFont typeface="+mj-lt"/>
              <a:buAutoNum type="arabicPeriod"/>
              <a:defRPr/>
            </a:pPr>
            <a:r>
              <a:rPr lang="en-US" sz="2800" b="1" dirty="0" smtClean="0">
                <a:solidFill>
                  <a:srgbClr val="660066"/>
                </a:solidFill>
              </a:rPr>
              <a:t>Read </a:t>
            </a:r>
            <a:r>
              <a:rPr lang="en-US" sz="2800" b="1" dirty="0">
                <a:solidFill>
                  <a:srgbClr val="660066"/>
                </a:solidFill>
              </a:rPr>
              <a:t>the problem and then reread the problem, determining the known quantities.</a:t>
            </a:r>
          </a:p>
          <a:p>
            <a:pPr lvl="2" algn="l" eaLnBrk="1" hangingPunct="1">
              <a:defRPr/>
            </a:pPr>
            <a:r>
              <a:rPr lang="en-US" dirty="0">
                <a:solidFill>
                  <a:schemeClr val="tx1"/>
                </a:solidFill>
                <a:latin typeface="Arial"/>
                <a:cs typeface="Arial"/>
              </a:rPr>
              <a:t>Starting fuel tank </a:t>
            </a:r>
            <a:r>
              <a:rPr lang="en-US" dirty="0" smtClean="0">
                <a:solidFill>
                  <a:schemeClr val="tx1"/>
                </a:solidFill>
                <a:latin typeface="Arial"/>
                <a:cs typeface="Arial"/>
              </a:rPr>
              <a:t>amount: </a:t>
            </a:r>
            <a:r>
              <a:rPr lang="en-US" dirty="0">
                <a:solidFill>
                  <a:schemeClr val="tx1"/>
                </a:solidFill>
                <a:latin typeface="Arial"/>
                <a:cs typeface="Arial"/>
              </a:rPr>
              <a:t>57,260 gallons</a:t>
            </a:r>
          </a:p>
          <a:p>
            <a:pPr lvl="2" algn="l" eaLnBrk="1" hangingPunct="1">
              <a:defRPr/>
            </a:pPr>
            <a:r>
              <a:rPr lang="en-US" dirty="0">
                <a:solidFill>
                  <a:schemeClr val="tx1"/>
                </a:solidFill>
                <a:latin typeface="Arial"/>
                <a:cs typeface="Arial"/>
              </a:rPr>
              <a:t>Rate of fuel consumption: 5 gallons per mile</a:t>
            </a:r>
            <a:endParaRPr lang="en-US" sz="3200" dirty="0" smtClean="0">
              <a:solidFill>
                <a:srgbClr val="000000"/>
              </a:solidFill>
              <a:latin typeface="Arial"/>
              <a:cs typeface="Arial"/>
            </a:endParaRPr>
          </a:p>
          <a:p>
            <a:pPr lvl="1" algn="l" eaLnBrk="1" hangingPunct="1">
              <a:defRPr/>
            </a:pPr>
            <a:endParaRPr lang="en-US" sz="2400" dirty="0">
              <a:solidFill>
                <a:schemeClr val="tx1"/>
              </a:solidFill>
              <a:latin typeface="Arial"/>
              <a:cs typeface="Arial"/>
            </a:endParaRPr>
          </a:p>
          <a:p>
            <a:pPr lvl="1" algn="l" eaLnBrk="1" hangingPunct="1">
              <a:defRPr/>
            </a:pPr>
            <a:endParaRPr lang="en-US" dirty="0">
              <a:latin typeface="Arial"/>
              <a:cs typeface="Arial"/>
            </a:endParaRPr>
          </a:p>
        </p:txBody>
      </p:sp>
      <p:sp>
        <p:nvSpPr>
          <p:cNvPr id="2048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EE72FABB-3CDF-1149-95B5-553215F7C9C3}" type="slidenum">
              <a:rPr lang="en-US" smtClean="0"/>
              <a:pPr>
                <a:defRPr/>
              </a:pPr>
              <a:t>36</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656513"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2"/>
              <a:defRPr/>
            </a:pPr>
            <a:r>
              <a:rPr lang="en-US" sz="2800" b="1" dirty="0">
                <a:solidFill>
                  <a:srgbClr val="660066"/>
                </a:solidFill>
              </a:rPr>
              <a:t>Identify the slope and the </a:t>
            </a:r>
            <a:r>
              <a:rPr lang="en-US" sz="2800" b="1" i="1" dirty="0">
                <a:solidFill>
                  <a:srgbClr val="660066"/>
                </a:solidFill>
              </a:rPr>
              <a:t>y</a:t>
            </a:r>
            <a:r>
              <a:rPr lang="en-US" sz="2800" b="1" dirty="0">
                <a:solidFill>
                  <a:srgbClr val="660066"/>
                </a:solidFill>
              </a:rPr>
              <a:t>-intercept.</a:t>
            </a:r>
          </a:p>
          <a:p>
            <a:pPr lvl="1" algn="l" eaLnBrk="1" fontAlgn="auto" hangingPunct="1">
              <a:spcAft>
                <a:spcPts val="0"/>
              </a:spcAft>
              <a:defRPr/>
            </a:pPr>
            <a:r>
              <a:rPr lang="en-US" sz="2400" dirty="0">
                <a:solidFill>
                  <a:srgbClr val="000000"/>
                </a:solidFill>
                <a:latin typeface="Arial"/>
                <a:cs typeface="Arial"/>
              </a:rPr>
              <a:t>The slope is a rate. Notice the word “per” in the phrase “5 gallons </a:t>
            </a:r>
            <a:r>
              <a:rPr lang="en-US" sz="2400" dirty="0" smtClean="0">
                <a:solidFill>
                  <a:srgbClr val="000000"/>
                </a:solidFill>
                <a:latin typeface="Arial"/>
                <a:cs typeface="Arial"/>
              </a:rPr>
              <a:t>of fuel </a:t>
            </a:r>
            <a:r>
              <a:rPr lang="en-US" sz="2400" dirty="0">
                <a:solidFill>
                  <a:srgbClr val="000000"/>
                </a:solidFill>
                <a:latin typeface="Arial"/>
                <a:cs typeface="Arial"/>
              </a:rPr>
              <a:t>per mile.” Since the total number of gallons left in the fuel tank </a:t>
            </a:r>
            <a:r>
              <a:rPr lang="en-US" sz="2400" dirty="0" smtClean="0">
                <a:solidFill>
                  <a:srgbClr val="000000"/>
                </a:solidFill>
                <a:latin typeface="Arial"/>
                <a:cs typeface="Arial"/>
              </a:rPr>
              <a:t>is decreasing </a:t>
            </a:r>
            <a:r>
              <a:rPr lang="en-US" sz="2400" dirty="0">
                <a:solidFill>
                  <a:srgbClr val="000000"/>
                </a:solidFill>
                <a:latin typeface="Arial"/>
                <a:cs typeface="Arial"/>
              </a:rPr>
              <a:t>at this rate, the slope is negative.</a:t>
            </a:r>
          </a:p>
          <a:p>
            <a:pPr lvl="2" algn="l" eaLnBrk="1" fontAlgn="auto" hangingPunct="1">
              <a:spcAft>
                <a:spcPts val="0"/>
              </a:spcAft>
              <a:defRPr/>
            </a:pPr>
            <a:r>
              <a:rPr lang="en-US" dirty="0">
                <a:solidFill>
                  <a:srgbClr val="000000"/>
                </a:solidFill>
                <a:latin typeface="Arial"/>
                <a:cs typeface="Arial"/>
              </a:rPr>
              <a:t>Slope = –5</a:t>
            </a:r>
          </a:p>
          <a:p>
            <a:pPr lvl="1" algn="l" eaLnBrk="1" fontAlgn="auto" hangingPunct="1">
              <a:spcAft>
                <a:spcPts val="0"/>
              </a:spcAft>
              <a:defRPr/>
            </a:pPr>
            <a:endParaRPr lang="en-US" sz="1400" dirty="0" smtClean="0">
              <a:solidFill>
                <a:srgbClr val="000000"/>
              </a:solidFill>
              <a:latin typeface="Arial"/>
              <a:cs typeface="Arial"/>
            </a:endParaRPr>
          </a:p>
          <a:p>
            <a:pPr lvl="1" algn="l" eaLnBrk="1" fontAlgn="auto" hangingPunct="1">
              <a:spcAft>
                <a:spcPts val="0"/>
              </a:spcAft>
              <a:defRPr/>
            </a:pPr>
            <a:r>
              <a:rPr lang="en-US" sz="2400" dirty="0" smtClean="0">
                <a:solidFill>
                  <a:srgbClr val="000000"/>
                </a:solidFill>
                <a:latin typeface="Arial"/>
                <a:cs typeface="Arial"/>
              </a:rPr>
              <a:t>The </a:t>
            </a:r>
            <a:r>
              <a:rPr lang="en-US" sz="2400" i="1" dirty="0">
                <a:solidFill>
                  <a:srgbClr val="000000"/>
                </a:solidFill>
                <a:latin typeface="Arial"/>
                <a:cs typeface="Arial"/>
              </a:rPr>
              <a:t>y</a:t>
            </a:r>
            <a:r>
              <a:rPr lang="en-US" sz="2400" dirty="0">
                <a:solidFill>
                  <a:srgbClr val="000000"/>
                </a:solidFill>
                <a:latin typeface="Arial"/>
                <a:cs typeface="Arial"/>
              </a:rPr>
              <a:t>-intercept is a starting value. The airplane starts out </a:t>
            </a:r>
            <a:r>
              <a:rPr lang="en-US" sz="2400" dirty="0" smtClean="0">
                <a:solidFill>
                  <a:srgbClr val="000000"/>
                </a:solidFill>
                <a:latin typeface="Arial"/>
                <a:cs typeface="Arial"/>
              </a:rPr>
              <a:t>with 57,260 </a:t>
            </a:r>
            <a:r>
              <a:rPr lang="en-US" sz="2400" dirty="0">
                <a:solidFill>
                  <a:srgbClr val="000000"/>
                </a:solidFill>
                <a:latin typeface="Arial"/>
                <a:cs typeface="Arial"/>
              </a:rPr>
              <a:t>gallons of fuel.</a:t>
            </a:r>
          </a:p>
          <a:p>
            <a:pPr lvl="2" algn="l" eaLnBrk="1" fontAlgn="auto" hangingPunct="1">
              <a:spcAft>
                <a:spcPts val="0"/>
              </a:spcAft>
              <a:defRPr/>
            </a:pPr>
            <a:r>
              <a:rPr lang="en-US" i="1" dirty="0">
                <a:solidFill>
                  <a:srgbClr val="000000"/>
                </a:solidFill>
                <a:latin typeface="Arial"/>
                <a:cs typeface="Arial"/>
              </a:rPr>
              <a:t>y</a:t>
            </a:r>
            <a:r>
              <a:rPr lang="en-US" dirty="0">
                <a:solidFill>
                  <a:srgbClr val="000000"/>
                </a:solidFill>
                <a:latin typeface="Arial"/>
                <a:cs typeface="Arial"/>
              </a:rPr>
              <a:t>-intercept = 57,260</a:t>
            </a:r>
          </a:p>
        </p:txBody>
      </p:sp>
      <p:sp>
        <p:nvSpPr>
          <p:cNvPr id="22530"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2" name="Slide Number Placeholder 1"/>
          <p:cNvSpPr>
            <a:spLocks noGrp="1"/>
          </p:cNvSpPr>
          <p:nvPr>
            <p:ph type="sldNum" sz="quarter" idx="11"/>
          </p:nvPr>
        </p:nvSpPr>
        <p:spPr/>
        <p:txBody>
          <a:bodyPr/>
          <a:lstStyle/>
          <a:p>
            <a:pPr>
              <a:defRPr/>
            </a:pPr>
            <a:fld id="{72EE99DC-D683-CE4B-B0A7-FC7C8A357AE6}" type="slidenum">
              <a:rPr lang="en-US" smtClean="0"/>
              <a:pPr>
                <a:defRPr/>
              </a:pPr>
              <a:t>37</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ubtitle 1"/>
          <p:cNvSpPr>
            <a:spLocks noGrp="1"/>
          </p:cNvSpPr>
          <p:nvPr>
            <p:ph type="subTitle" idx="1"/>
          </p:nvPr>
        </p:nvSpPr>
        <p:spPr>
          <a:xfrm>
            <a:off x="641350" y="641350"/>
            <a:ext cx="7789863" cy="4997450"/>
          </a:xfrm>
        </p:spPr>
        <p:txBody>
          <a:bodyPr/>
          <a:lstStyle/>
          <a:p>
            <a:pPr eaLnBrk="1" hangingPunct="1"/>
            <a:r>
              <a:rPr lang="en-US" sz="2800" b="1" dirty="0">
                <a:latin typeface="Arial" charset="0"/>
                <a:cs typeface="Arial" charset="0"/>
              </a:rPr>
              <a:t>Guided Practice: </a:t>
            </a:r>
            <a:r>
              <a:rPr lang="en-US" sz="2800" b="1" dirty="0">
                <a:solidFill>
                  <a:srgbClr val="000090"/>
                </a:solidFill>
                <a:latin typeface="Arial" charset="0"/>
                <a:cs typeface="Arial" charset="0"/>
              </a:rPr>
              <a:t>Example 5, </a:t>
            </a:r>
            <a:r>
              <a:rPr lang="en-US" sz="2800" b="1" i="1" dirty="0">
                <a:solidFill>
                  <a:srgbClr val="000090"/>
                </a:solidFill>
                <a:latin typeface="Arial" charset="0"/>
                <a:cs typeface="Arial" charset="0"/>
              </a:rPr>
              <a:t>continued</a:t>
            </a:r>
          </a:p>
          <a:p>
            <a:pPr eaLnBrk="1" hangingPunct="1"/>
            <a:endParaRPr lang="en-US" sz="1100" baseline="30000" dirty="0">
              <a:latin typeface="Arial" charset="0"/>
              <a:cs typeface="Arial" charset="0"/>
            </a:endParaRPr>
          </a:p>
          <a:p>
            <a:pPr lvl="1" algn="l" eaLnBrk="1" hangingPunct="1"/>
            <a:r>
              <a:rPr lang="en-US" sz="2400" dirty="0">
                <a:solidFill>
                  <a:srgbClr val="000000"/>
                </a:solidFill>
                <a:latin typeface="Arial" charset="0"/>
                <a:cs typeface="Arial" charset="0"/>
              </a:rPr>
              <a:t>Substitute the slope and </a:t>
            </a:r>
            <a:r>
              <a:rPr lang="en-US" sz="2400" i="1" dirty="0">
                <a:solidFill>
                  <a:srgbClr val="000000"/>
                </a:solidFill>
                <a:latin typeface="Arial" charset="0"/>
                <a:cs typeface="Arial" charset="0"/>
              </a:rPr>
              <a:t>y</a:t>
            </a:r>
            <a:r>
              <a:rPr lang="en-US" sz="2400" dirty="0">
                <a:solidFill>
                  <a:srgbClr val="000000"/>
                </a:solidFill>
                <a:latin typeface="Arial" charset="0"/>
                <a:cs typeface="Arial" charset="0"/>
              </a:rPr>
              <a:t>-intercept into the equation </a:t>
            </a:r>
          </a:p>
          <a:p>
            <a:pPr lvl="1" algn="l" eaLnBrk="1" hangingPunct="1"/>
            <a:r>
              <a:rPr lang="en-US" sz="2400" i="1" dirty="0">
                <a:solidFill>
                  <a:srgbClr val="000000"/>
                </a:solidFill>
                <a:latin typeface="Arial" charset="0"/>
                <a:cs typeface="Arial" charset="0"/>
              </a:rPr>
              <a:t>y</a:t>
            </a:r>
            <a:r>
              <a:rPr lang="en-US" sz="2400" dirty="0">
                <a:solidFill>
                  <a:srgbClr val="000000"/>
                </a:solidFill>
                <a:latin typeface="Arial" charset="0"/>
                <a:cs typeface="Arial" charset="0"/>
              </a:rPr>
              <a:t> = </a:t>
            </a:r>
            <a:r>
              <a:rPr lang="en-US" sz="2400" i="1" dirty="0">
                <a:solidFill>
                  <a:srgbClr val="000000"/>
                </a:solidFill>
                <a:latin typeface="Arial" charset="0"/>
                <a:cs typeface="Arial" charset="0"/>
              </a:rPr>
              <a:t>mx</a:t>
            </a:r>
            <a:r>
              <a:rPr lang="en-US" sz="2400" dirty="0">
                <a:solidFill>
                  <a:srgbClr val="000000"/>
                </a:solidFill>
                <a:latin typeface="Arial" charset="0"/>
                <a:cs typeface="Arial" charset="0"/>
              </a:rPr>
              <a:t> + </a:t>
            </a:r>
            <a:r>
              <a:rPr lang="en-US" sz="2400" i="1" dirty="0">
                <a:solidFill>
                  <a:srgbClr val="000000"/>
                </a:solidFill>
                <a:latin typeface="Arial" charset="0"/>
                <a:cs typeface="Arial" charset="0"/>
              </a:rPr>
              <a:t>b</a:t>
            </a:r>
            <a:r>
              <a:rPr lang="en-US" sz="2400" dirty="0">
                <a:solidFill>
                  <a:srgbClr val="000000"/>
                </a:solidFill>
                <a:latin typeface="Arial" charset="0"/>
                <a:cs typeface="Arial" charset="0"/>
              </a:rPr>
              <a:t>, where </a:t>
            </a:r>
            <a:r>
              <a:rPr lang="en-US" sz="2400" i="1" dirty="0">
                <a:solidFill>
                  <a:srgbClr val="000000"/>
                </a:solidFill>
                <a:latin typeface="Arial" charset="0"/>
                <a:cs typeface="Arial" charset="0"/>
              </a:rPr>
              <a:t>m</a:t>
            </a:r>
            <a:r>
              <a:rPr lang="en-US" sz="2400" dirty="0">
                <a:solidFill>
                  <a:srgbClr val="000000"/>
                </a:solidFill>
                <a:latin typeface="Arial" charset="0"/>
                <a:cs typeface="Arial" charset="0"/>
              </a:rPr>
              <a:t> is the slope and </a:t>
            </a:r>
            <a:r>
              <a:rPr lang="en-US" sz="2400" i="1" dirty="0">
                <a:solidFill>
                  <a:srgbClr val="000000"/>
                </a:solidFill>
                <a:latin typeface="Arial" charset="0"/>
                <a:cs typeface="Arial" charset="0"/>
              </a:rPr>
              <a:t>b</a:t>
            </a:r>
            <a:r>
              <a:rPr lang="en-US" sz="2400" dirty="0">
                <a:solidFill>
                  <a:srgbClr val="000000"/>
                </a:solidFill>
                <a:latin typeface="Arial" charset="0"/>
                <a:cs typeface="Arial" charset="0"/>
              </a:rPr>
              <a:t> is the </a:t>
            </a:r>
            <a:r>
              <a:rPr lang="en-US" sz="2400" i="1" dirty="0">
                <a:solidFill>
                  <a:srgbClr val="000000"/>
                </a:solidFill>
                <a:latin typeface="Arial" charset="0"/>
                <a:cs typeface="Arial" charset="0"/>
              </a:rPr>
              <a:t>y</a:t>
            </a:r>
            <a:r>
              <a:rPr lang="en-US" sz="2400" dirty="0">
                <a:solidFill>
                  <a:srgbClr val="000000"/>
                </a:solidFill>
                <a:latin typeface="Arial" charset="0"/>
                <a:cs typeface="Arial" charset="0"/>
              </a:rPr>
              <a:t>-intercept.</a:t>
            </a:r>
          </a:p>
          <a:p>
            <a:pPr lvl="2" algn="l" eaLnBrk="1" hangingPunct="1"/>
            <a:r>
              <a:rPr lang="fr-FR" i="1" dirty="0">
                <a:solidFill>
                  <a:srgbClr val="000000"/>
                </a:solidFill>
                <a:latin typeface="Arial" charset="0"/>
                <a:cs typeface="Arial" charset="0"/>
              </a:rPr>
              <a:t>m</a:t>
            </a:r>
            <a:r>
              <a:rPr lang="fr-FR" dirty="0">
                <a:solidFill>
                  <a:srgbClr val="000000"/>
                </a:solidFill>
                <a:latin typeface="Arial" charset="0"/>
                <a:cs typeface="Arial" charset="0"/>
              </a:rPr>
              <a:t> = 5</a:t>
            </a:r>
          </a:p>
          <a:p>
            <a:pPr lvl="2" algn="l" eaLnBrk="1" hangingPunct="1"/>
            <a:r>
              <a:rPr lang="fr-FR" i="1" dirty="0">
                <a:solidFill>
                  <a:srgbClr val="000000"/>
                </a:solidFill>
                <a:latin typeface="Arial" charset="0"/>
                <a:cs typeface="Arial" charset="0"/>
              </a:rPr>
              <a:t>b</a:t>
            </a:r>
            <a:r>
              <a:rPr lang="fr-FR" dirty="0">
                <a:solidFill>
                  <a:srgbClr val="000000"/>
                </a:solidFill>
                <a:latin typeface="Arial" charset="0"/>
                <a:cs typeface="Arial" charset="0"/>
              </a:rPr>
              <a:t> = 57,260</a:t>
            </a:r>
          </a:p>
          <a:p>
            <a:pPr lvl="2" algn="l" eaLnBrk="1" hangingPunct="1"/>
            <a:r>
              <a:rPr lang="fr-FR" i="1" dirty="0">
                <a:solidFill>
                  <a:srgbClr val="000000"/>
                </a:solidFill>
                <a:latin typeface="Arial" charset="0"/>
                <a:cs typeface="Arial" charset="0"/>
              </a:rPr>
              <a:t>y </a:t>
            </a:r>
            <a:r>
              <a:rPr lang="fr-FR" dirty="0">
                <a:solidFill>
                  <a:srgbClr val="000000"/>
                </a:solidFill>
                <a:latin typeface="Arial" charset="0"/>
                <a:cs typeface="Arial" charset="0"/>
              </a:rPr>
              <a:t>= –5</a:t>
            </a:r>
            <a:r>
              <a:rPr lang="fr-FR" i="1" dirty="0">
                <a:solidFill>
                  <a:srgbClr val="000000"/>
                </a:solidFill>
                <a:latin typeface="Arial" charset="0"/>
                <a:cs typeface="Arial" charset="0"/>
              </a:rPr>
              <a:t>x</a:t>
            </a:r>
            <a:r>
              <a:rPr lang="fr-FR" dirty="0">
                <a:solidFill>
                  <a:srgbClr val="000000"/>
                </a:solidFill>
                <a:latin typeface="Arial" charset="0"/>
                <a:cs typeface="Arial" charset="0"/>
              </a:rPr>
              <a:t> + 57,260</a:t>
            </a: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F7E25C58-7841-8A48-AA42-B4BA08ADFFFE}" type="slidenum">
              <a:rPr lang="en-US" smtClean="0"/>
              <a:pPr>
                <a:defRPr/>
              </a:pPr>
              <a:t>38</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570788"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3"/>
              <a:defRPr/>
            </a:pPr>
            <a:r>
              <a:rPr lang="en-US" sz="2800" b="1" dirty="0" smtClean="0">
                <a:solidFill>
                  <a:srgbClr val="660066"/>
                </a:solidFill>
              </a:rPr>
              <a:t>Graph the equation on your calculator.</a:t>
            </a: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00331B64-B78F-534C-BB60-4E5D6BD42C7C}" type="slidenum">
              <a:rPr lang="en-US" smtClean="0"/>
              <a:pPr>
                <a:defRPr/>
              </a:pPr>
              <a:t>39</a:t>
            </a:fld>
            <a:endParaRPr lang="en-US" dirty="0"/>
          </a:p>
        </p:txBody>
      </p:sp>
      <p:sp>
        <p:nvSpPr>
          <p:cNvPr id="98308" name="TextBox 1"/>
          <p:cNvSpPr txBox="1">
            <a:spLocks noChangeArrowheads="1"/>
          </p:cNvSpPr>
          <p:nvPr/>
        </p:nvSpPr>
        <p:spPr bwMode="auto">
          <a:xfrm>
            <a:off x="1149350" y="1730375"/>
            <a:ext cx="7062788" cy="448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1371600" indent="-97790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pPr>
            <a:r>
              <a:rPr lang="en-US" b="1" dirty="0">
                <a:solidFill>
                  <a:srgbClr val="000000"/>
                </a:solidFill>
                <a:latin typeface="Arial" charset="0"/>
                <a:cs typeface="Arial" charset="0"/>
              </a:rPr>
              <a:t>On a TI-83/84:</a:t>
            </a:r>
          </a:p>
          <a:p>
            <a:pPr lvl="1" indent="-1069848" eaLnBrk="1" hangingPunct="1">
              <a:spcBef>
                <a:spcPct val="20000"/>
              </a:spcBef>
            </a:pPr>
            <a:r>
              <a:rPr lang="en-US" b="1" dirty="0">
                <a:solidFill>
                  <a:srgbClr val="000000"/>
                </a:solidFill>
                <a:latin typeface="Arial" charset="0"/>
                <a:cs typeface="Arial" charset="0"/>
              </a:rPr>
              <a:t>Step 1: </a:t>
            </a:r>
            <a:r>
              <a:rPr lang="en-US" dirty="0">
                <a:solidFill>
                  <a:srgbClr val="000000"/>
                </a:solidFill>
                <a:latin typeface="Arial" charset="0"/>
                <a:cs typeface="Arial" charset="0"/>
              </a:rPr>
              <a:t>Press [Y=].</a:t>
            </a:r>
          </a:p>
          <a:p>
            <a:pPr lvl="1" indent="-1069848" eaLnBrk="1" hangingPunct="1">
              <a:spcBef>
                <a:spcPct val="20000"/>
              </a:spcBef>
            </a:pPr>
            <a:r>
              <a:rPr lang="en-US" b="1" dirty="0">
                <a:solidFill>
                  <a:srgbClr val="000000"/>
                </a:solidFill>
                <a:latin typeface="Arial" charset="0"/>
                <a:cs typeface="Arial" charset="0"/>
              </a:rPr>
              <a:t>Step 2: </a:t>
            </a:r>
            <a:r>
              <a:rPr lang="el-GR" dirty="0">
                <a:latin typeface="Arial" charset="0"/>
                <a:cs typeface="Arial" charset="0"/>
              </a:rPr>
              <a:t>At Y</a:t>
            </a:r>
            <a:r>
              <a:rPr lang="el-GR" baseline="-25000" dirty="0">
                <a:latin typeface="Arial" charset="0"/>
                <a:cs typeface="Arial" charset="0"/>
              </a:rPr>
              <a:t>1</a:t>
            </a:r>
            <a:r>
              <a:rPr lang="el-GR" dirty="0">
                <a:latin typeface="Arial" charset="0"/>
                <a:cs typeface="Arial" charset="0"/>
              </a:rPr>
              <a:t>, type in [(–)][5][X, T, </a:t>
            </a:r>
            <a:r>
              <a:rPr lang="en-US" dirty="0">
                <a:solidFill>
                  <a:srgbClr val="000000"/>
                </a:solidFill>
                <a:latin typeface="Arial" charset="0"/>
                <a:cs typeface="Arial" charset="0"/>
              </a:rPr>
              <a:t>Θ</a:t>
            </a:r>
            <a:r>
              <a:rPr lang="el-GR" dirty="0">
                <a:latin typeface="Arial" charset="0"/>
                <a:cs typeface="Arial" charset="0"/>
              </a:rPr>
              <a:t>, </a:t>
            </a:r>
            <a:r>
              <a:rPr lang="el-GR" i="1" dirty="0">
                <a:latin typeface="Arial" charset="0"/>
                <a:cs typeface="Arial" charset="0"/>
              </a:rPr>
              <a:t>n</a:t>
            </a:r>
            <a:r>
              <a:rPr lang="el-GR" dirty="0">
                <a:latin typeface="Arial" charset="0"/>
                <a:cs typeface="Arial" charset="0"/>
              </a:rPr>
              <a:t>][+][57260]</a:t>
            </a:r>
            <a:r>
              <a:rPr lang="en-US" dirty="0">
                <a:solidFill>
                  <a:srgbClr val="000000"/>
                </a:solidFill>
                <a:latin typeface="Arial" charset="0"/>
                <a:cs typeface="Arial" charset="0"/>
              </a:rPr>
              <a:t>.</a:t>
            </a:r>
          </a:p>
          <a:p>
            <a:pPr lvl="1" indent="-1069848" eaLnBrk="1" hangingPunct="1">
              <a:spcBef>
                <a:spcPct val="20000"/>
              </a:spcBef>
            </a:pPr>
            <a:r>
              <a:rPr lang="en-US" b="1" dirty="0">
                <a:solidFill>
                  <a:srgbClr val="000000"/>
                </a:solidFill>
                <a:latin typeface="Arial" charset="0"/>
                <a:cs typeface="Arial" charset="0"/>
              </a:rPr>
              <a:t>Step 3: </a:t>
            </a:r>
            <a:r>
              <a:rPr lang="en-US" dirty="0">
                <a:latin typeface="Arial" charset="0"/>
                <a:cs typeface="Arial" charset="0"/>
              </a:rPr>
              <a:t>Press [WINDOW] to change the viewing window</a:t>
            </a:r>
            <a:r>
              <a:rPr lang="en-US" dirty="0">
                <a:solidFill>
                  <a:srgbClr val="000000"/>
                </a:solidFill>
                <a:latin typeface="Arial" charset="0"/>
                <a:cs typeface="Arial" charset="0"/>
              </a:rPr>
              <a:t>.</a:t>
            </a:r>
          </a:p>
          <a:p>
            <a:pPr lvl="1" indent="-1069848" eaLnBrk="1" hangingPunct="1">
              <a:spcBef>
                <a:spcPct val="20000"/>
              </a:spcBef>
            </a:pPr>
            <a:r>
              <a:rPr lang="en-US" b="1" dirty="0">
                <a:solidFill>
                  <a:srgbClr val="000000"/>
                </a:solidFill>
                <a:latin typeface="Arial" charset="0"/>
                <a:cs typeface="Arial" charset="0"/>
              </a:rPr>
              <a:t>Step 4: </a:t>
            </a:r>
            <a:r>
              <a:rPr lang="en-US" dirty="0">
                <a:latin typeface="Arial" charset="0"/>
                <a:cs typeface="Arial" charset="0"/>
              </a:rPr>
              <a:t>At Xmin, enter [0] and arrow down 1 level to Xmax</a:t>
            </a:r>
            <a:r>
              <a:rPr lang="en-US" dirty="0">
                <a:solidFill>
                  <a:srgbClr val="000000"/>
                </a:solidFill>
                <a:latin typeface="Arial" charset="0"/>
                <a:cs typeface="Arial" charset="0"/>
              </a:rPr>
              <a:t>.</a:t>
            </a:r>
          </a:p>
          <a:p>
            <a:pPr lvl="1" indent="-1069848" eaLnBrk="1" hangingPunct="1">
              <a:spcBef>
                <a:spcPct val="20000"/>
              </a:spcBef>
            </a:pPr>
            <a:r>
              <a:rPr lang="en-US" b="1" dirty="0">
                <a:solidFill>
                  <a:srgbClr val="000000"/>
                </a:solidFill>
                <a:latin typeface="Arial" charset="0"/>
                <a:cs typeface="Arial" charset="0"/>
              </a:rPr>
              <a:t>Step 5: </a:t>
            </a:r>
            <a:r>
              <a:rPr lang="en-US" dirty="0">
                <a:latin typeface="Arial" charset="0"/>
                <a:cs typeface="Arial" charset="0"/>
              </a:rPr>
              <a:t>At Xmax, enter [3000] and arrow down 1 level to Xscl</a:t>
            </a:r>
            <a:r>
              <a:rPr lang="en-US" dirty="0">
                <a:solidFill>
                  <a:srgbClr val="000000"/>
                </a:solidFill>
                <a:latin typeface="Arial" charset="0"/>
                <a:cs typeface="Arial" charset="0"/>
              </a:rPr>
              <a:t>.</a:t>
            </a:r>
          </a:p>
          <a:p>
            <a:pPr lvl="1" eaLnBrk="1" hangingPunct="1">
              <a:spcBef>
                <a:spcPct val="20000"/>
              </a:spcBef>
            </a:pPr>
            <a:endParaRPr lang="en-US" sz="1800" dirty="0">
              <a:latin typeface="Arial" charset="0"/>
              <a:cs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a:ln>
            <a:noFill/>
          </a:ln>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b="1" i="1" dirty="0" smtClean="0">
              <a:ea typeface="+mn-ea"/>
            </a:endParaRPr>
          </a:p>
          <a:p>
            <a:pPr marL="342900" indent="-342900" eaLnBrk="1" hangingPunct="1">
              <a:buFont typeface="Arial"/>
              <a:buChar char="•"/>
              <a:defRPr/>
            </a:pPr>
            <a:r>
              <a:rPr lang="en-US" dirty="0" smtClean="0"/>
              <a:t>The </a:t>
            </a:r>
            <a:r>
              <a:rPr lang="en-US" dirty="0"/>
              <a:t>slope-intercept form of an equation of a line is often used to easily identify the slope and </a:t>
            </a:r>
            <a:r>
              <a:rPr lang="en-US" b="1" i="1" dirty="0"/>
              <a:t>y</a:t>
            </a:r>
            <a:r>
              <a:rPr lang="en-US" b="1" dirty="0"/>
              <a:t>-intercept</a:t>
            </a:r>
            <a:r>
              <a:rPr lang="en-US" dirty="0"/>
              <a:t>, which then can be used to graph the line. The slope-intercept form of an equation is shown below, where </a:t>
            </a:r>
            <a:r>
              <a:rPr lang="en-US" i="1" dirty="0"/>
              <a:t>m</a:t>
            </a:r>
            <a:r>
              <a:rPr lang="en-US" dirty="0"/>
              <a:t> represents the slope of the line and </a:t>
            </a:r>
            <a:r>
              <a:rPr lang="en-US" i="1" dirty="0"/>
              <a:t>b</a:t>
            </a:r>
            <a:r>
              <a:rPr lang="en-US" dirty="0"/>
              <a:t> represents the </a:t>
            </a:r>
            <a:r>
              <a:rPr lang="en-US" i="1" dirty="0"/>
              <a:t>y</a:t>
            </a:r>
            <a:r>
              <a:rPr lang="en-US" dirty="0"/>
              <a:t>-value of the point where the line intersects the </a:t>
            </a:r>
            <a:r>
              <a:rPr lang="en-US" i="1" dirty="0"/>
              <a:t>y</a:t>
            </a:r>
            <a:r>
              <a:rPr lang="en-US" dirty="0"/>
              <a:t>-axis at point (0, </a:t>
            </a:r>
            <a:r>
              <a:rPr lang="en-US" i="1" dirty="0"/>
              <a:t>y</a:t>
            </a:r>
            <a:r>
              <a:rPr lang="en-US" dirty="0"/>
              <a:t>).</a:t>
            </a:r>
          </a:p>
          <a:p>
            <a:pPr lvl="2" algn="l" eaLnBrk="1" hangingPunct="1">
              <a:defRPr/>
            </a:pPr>
            <a:r>
              <a:rPr lang="fr-FR" i="1" dirty="0">
                <a:solidFill>
                  <a:schemeClr val="tx1"/>
                </a:solidFill>
                <a:latin typeface="Arial"/>
                <a:cs typeface="Arial"/>
              </a:rPr>
              <a:t>y</a:t>
            </a:r>
            <a:r>
              <a:rPr lang="fr-FR" dirty="0">
                <a:solidFill>
                  <a:schemeClr val="tx1"/>
                </a:solidFill>
                <a:latin typeface="Arial"/>
                <a:cs typeface="Arial"/>
              </a:rPr>
              <a:t> = </a:t>
            </a:r>
            <a:r>
              <a:rPr lang="fr-FR" i="1" dirty="0">
                <a:solidFill>
                  <a:schemeClr val="tx1"/>
                </a:solidFill>
                <a:latin typeface="Arial"/>
                <a:cs typeface="Arial"/>
              </a:rPr>
              <a:t>mx</a:t>
            </a:r>
            <a:r>
              <a:rPr lang="fr-FR" dirty="0">
                <a:solidFill>
                  <a:schemeClr val="tx1"/>
                </a:solidFill>
                <a:latin typeface="Arial"/>
                <a:cs typeface="Arial"/>
              </a:rPr>
              <a:t> + </a:t>
            </a:r>
            <a:r>
              <a:rPr lang="fr-FR" i="1" dirty="0" smtClean="0">
                <a:solidFill>
                  <a:schemeClr val="tx1"/>
                </a:solidFill>
                <a:latin typeface="Arial"/>
                <a:cs typeface="Arial"/>
              </a:rPr>
              <a:t>b</a:t>
            </a:r>
          </a:p>
          <a:p>
            <a:pPr lvl="1" algn="l" eaLnBrk="1" hangingPunct="1">
              <a:defRPr/>
            </a:pPr>
            <a:endParaRPr lang="fr-FR" sz="1800" i="1" dirty="0">
              <a:solidFill>
                <a:schemeClr val="tx1"/>
              </a:solidFill>
              <a:latin typeface="Arial"/>
              <a:cs typeface="Arial"/>
            </a:endParaRPr>
          </a:p>
          <a:p>
            <a:pPr marL="342900" indent="-342900" eaLnBrk="1" hangingPunct="1">
              <a:buFont typeface="Arial"/>
              <a:buChar char="•"/>
              <a:defRPr/>
            </a:pPr>
            <a:r>
              <a:rPr lang="fr-FR" dirty="0"/>
              <a:t>Horizontal lines have a slope of 0. They have a run but no rise. Vertical lines have no slope.</a:t>
            </a:r>
          </a:p>
          <a:p>
            <a:pPr eaLnBrk="1" fontAlgn="auto" hangingPunct="1">
              <a:spcAft>
                <a:spcPts val="0"/>
              </a:spcAft>
              <a:buFont typeface="Arial"/>
              <a:buNone/>
              <a:defRPr/>
            </a:pPr>
            <a:endParaRPr lang="en-US" sz="3000" b="1" dirty="0">
              <a:ea typeface="+mn-ea"/>
            </a:endParaRPr>
          </a:p>
        </p:txBody>
      </p:sp>
      <p:sp>
        <p:nvSpPr>
          <p:cNvPr id="15362" name="Text Placeholder 2"/>
          <p:cNvSpPr>
            <a:spLocks noGrp="1"/>
          </p:cNvSpPr>
          <p:nvPr>
            <p:ph type="body" sz="quarter" idx="10"/>
          </p:nvPr>
        </p:nvSpPr>
        <p:spPr>
          <a:xfrm>
            <a:off x="1016000" y="6246813"/>
            <a:ext cx="58928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3" name="Slide Number Placeholder 2"/>
          <p:cNvSpPr>
            <a:spLocks noGrp="1"/>
          </p:cNvSpPr>
          <p:nvPr>
            <p:ph type="sldNum" sz="quarter" idx="11"/>
          </p:nvPr>
        </p:nvSpPr>
        <p:spPr/>
        <p:txBody>
          <a:bodyPr/>
          <a:lstStyle/>
          <a:p>
            <a:pPr>
              <a:defRPr/>
            </a:pPr>
            <a:fld id="{76A0E611-341E-6A4C-B417-FD2DA99BA309}" type="slidenum">
              <a:rPr lang="en-US" smtClean="0"/>
              <a:pPr>
                <a:defRPr/>
              </a:pPr>
              <a:t>4</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ubtitle 1"/>
          <p:cNvSpPr>
            <a:spLocks noGrp="1"/>
          </p:cNvSpPr>
          <p:nvPr>
            <p:ph type="subTitle" idx="1"/>
          </p:nvPr>
        </p:nvSpPr>
        <p:spPr>
          <a:xfrm>
            <a:off x="641350" y="641350"/>
            <a:ext cx="7570788" cy="4997450"/>
          </a:xfrm>
        </p:spPr>
        <p:txBody>
          <a:bodyPr/>
          <a:lstStyle/>
          <a:p>
            <a:pPr eaLnBrk="1" hangingPunct="1"/>
            <a:r>
              <a:rPr lang="en-US" sz="2800" b="1" dirty="0">
                <a:latin typeface="Arial" charset="0"/>
                <a:cs typeface="Arial" charset="0"/>
              </a:rPr>
              <a:t>Guided Practice: </a:t>
            </a:r>
            <a:r>
              <a:rPr lang="en-US" sz="2800" b="1" dirty="0">
                <a:solidFill>
                  <a:srgbClr val="000090"/>
                </a:solidFill>
                <a:latin typeface="Arial" charset="0"/>
                <a:cs typeface="Arial" charset="0"/>
              </a:rPr>
              <a:t>Example 5, </a:t>
            </a:r>
            <a:r>
              <a:rPr lang="en-US" sz="2800" b="1" i="1" dirty="0">
                <a:solidFill>
                  <a:srgbClr val="000090"/>
                </a:solidFill>
                <a:latin typeface="Arial" charset="0"/>
                <a:cs typeface="Arial" charset="0"/>
              </a:rPr>
              <a:t>continued</a:t>
            </a:r>
          </a:p>
          <a:p>
            <a:pPr eaLnBrk="1" hangingPunct="1"/>
            <a:endParaRPr lang="en-US" sz="1100" baseline="30000" dirty="0">
              <a:latin typeface="Arial" charset="0"/>
              <a:cs typeface="Arial" charset="0"/>
            </a:endParaRPr>
          </a:p>
          <a:p>
            <a:pPr marL="1371600" lvl="1" indent="-1069848" algn="l" eaLnBrk="1" hangingPunct="1"/>
            <a:r>
              <a:rPr lang="en-US" sz="2400" b="1" dirty="0">
                <a:solidFill>
                  <a:srgbClr val="000000"/>
                </a:solidFill>
                <a:latin typeface="Arial" charset="0"/>
                <a:cs typeface="Arial" charset="0"/>
              </a:rPr>
              <a:t>Step 6: </a:t>
            </a:r>
            <a:r>
              <a:rPr lang="en-US" sz="2400" dirty="0">
                <a:solidFill>
                  <a:srgbClr val="000000"/>
                </a:solidFill>
                <a:latin typeface="Arial" charset="0"/>
                <a:cs typeface="Arial" charset="0"/>
              </a:rPr>
              <a:t>At Xscl, enter [100] and arrow down 1 level </a:t>
            </a:r>
            <a:r>
              <a:rPr lang="en-US" sz="2400" dirty="0" smtClean="0">
                <a:solidFill>
                  <a:srgbClr val="000000"/>
                </a:solidFill>
                <a:latin typeface="Arial" charset="0"/>
                <a:cs typeface="Arial" charset="0"/>
              </a:rPr>
              <a:t>to </a:t>
            </a:r>
            <a:r>
              <a:rPr lang="en-US" sz="2400" dirty="0">
                <a:solidFill>
                  <a:srgbClr val="000000"/>
                </a:solidFill>
                <a:latin typeface="Arial" charset="0"/>
                <a:cs typeface="Arial" charset="0"/>
              </a:rPr>
              <a:t>Ymin.</a:t>
            </a:r>
          </a:p>
          <a:p>
            <a:pPr marL="1371600" lvl="1" indent="-1069848" algn="l" eaLnBrk="1" hangingPunct="1"/>
            <a:r>
              <a:rPr lang="en-US" sz="2400" b="1" dirty="0">
                <a:solidFill>
                  <a:srgbClr val="000000"/>
                </a:solidFill>
                <a:latin typeface="Arial" charset="0"/>
                <a:cs typeface="Arial" charset="0"/>
              </a:rPr>
              <a:t>Step 7: </a:t>
            </a:r>
            <a:r>
              <a:rPr lang="en-US" sz="2400" dirty="0">
                <a:solidFill>
                  <a:srgbClr val="000000"/>
                </a:solidFill>
                <a:latin typeface="Arial" charset="0"/>
                <a:cs typeface="Arial" charset="0"/>
              </a:rPr>
              <a:t>At Ymin, enter [40000] and arrow down 1 level to Ymax.</a:t>
            </a:r>
          </a:p>
          <a:p>
            <a:pPr marL="1371600" lvl="1" indent="-1069848" algn="l" eaLnBrk="1" hangingPunct="1"/>
            <a:r>
              <a:rPr lang="en-US" sz="2400" b="1" dirty="0">
                <a:solidFill>
                  <a:srgbClr val="000000"/>
                </a:solidFill>
                <a:latin typeface="Arial" charset="0"/>
                <a:cs typeface="Arial" charset="0"/>
              </a:rPr>
              <a:t>Step 8: </a:t>
            </a:r>
            <a:r>
              <a:rPr lang="en-US" sz="2400" dirty="0">
                <a:solidFill>
                  <a:srgbClr val="000000"/>
                </a:solidFill>
                <a:latin typeface="Arial" charset="0"/>
                <a:cs typeface="Arial" charset="0"/>
              </a:rPr>
              <a:t>At Ymax, enter [58000] and arrow down 1 level to Yscl.</a:t>
            </a:r>
          </a:p>
          <a:p>
            <a:pPr marL="1371600" lvl="1" indent="-1069848" algn="l" eaLnBrk="1" hangingPunct="1"/>
            <a:r>
              <a:rPr lang="en-US" sz="2400" b="1" dirty="0">
                <a:solidFill>
                  <a:srgbClr val="000000"/>
                </a:solidFill>
                <a:latin typeface="Arial" charset="0"/>
                <a:cs typeface="Arial" charset="0"/>
              </a:rPr>
              <a:t>Step 9: </a:t>
            </a:r>
            <a:r>
              <a:rPr lang="en-US" sz="2400" dirty="0">
                <a:solidFill>
                  <a:srgbClr val="000000"/>
                </a:solidFill>
                <a:latin typeface="Arial" charset="0"/>
                <a:cs typeface="Arial" charset="0"/>
              </a:rPr>
              <a:t>At Yscl, enter [1000].</a:t>
            </a:r>
          </a:p>
          <a:p>
            <a:pPr marL="1371600" lvl="1" indent="-1069848" algn="l" eaLnBrk="1" hangingPunct="1"/>
            <a:r>
              <a:rPr lang="en-US" sz="2400" b="1" dirty="0">
                <a:solidFill>
                  <a:srgbClr val="000000"/>
                </a:solidFill>
                <a:latin typeface="Arial" charset="0"/>
                <a:cs typeface="Arial" charset="0"/>
              </a:rPr>
              <a:t>Step 10: </a:t>
            </a:r>
            <a:r>
              <a:rPr lang="en-US" sz="2400" dirty="0">
                <a:solidFill>
                  <a:srgbClr val="000000"/>
                </a:solidFill>
                <a:latin typeface="Arial" charset="0"/>
                <a:cs typeface="Arial" charset="0"/>
              </a:rPr>
              <a:t>Press [GRAPH].</a:t>
            </a: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DDA67285-80D3-1743-ABE8-541D2C2D5972}" type="slidenum">
              <a:rPr lang="en-US" smtClean="0"/>
              <a:pPr>
                <a:defRPr/>
              </a:pPr>
              <a:t>40</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ubtitle 1"/>
          <p:cNvSpPr>
            <a:spLocks noGrp="1"/>
          </p:cNvSpPr>
          <p:nvPr>
            <p:ph type="subTitle" idx="1"/>
          </p:nvPr>
        </p:nvSpPr>
        <p:spPr>
          <a:xfrm>
            <a:off x="641350" y="641350"/>
            <a:ext cx="7570788" cy="4997450"/>
          </a:xfrm>
        </p:spPr>
        <p:txBody>
          <a:bodyPr/>
          <a:lstStyle/>
          <a:p>
            <a:pPr eaLnBrk="1" hangingPunct="1"/>
            <a:r>
              <a:rPr lang="en-US" sz="2800" b="1">
                <a:latin typeface="Arial" charset="0"/>
                <a:cs typeface="Arial" charset="0"/>
              </a:rPr>
              <a:t>Guided Practice: </a:t>
            </a:r>
            <a:r>
              <a:rPr lang="en-US" sz="2800" b="1">
                <a:solidFill>
                  <a:srgbClr val="000090"/>
                </a:solidFill>
                <a:latin typeface="Arial" charset="0"/>
                <a:cs typeface="Arial" charset="0"/>
              </a:rPr>
              <a:t>Example 5, </a:t>
            </a:r>
            <a:r>
              <a:rPr lang="en-US" sz="2800" b="1" i="1">
                <a:solidFill>
                  <a:srgbClr val="000090"/>
                </a:solidFill>
                <a:latin typeface="Arial" charset="0"/>
                <a:cs typeface="Arial" charset="0"/>
              </a:rPr>
              <a:t>continued</a:t>
            </a:r>
          </a:p>
          <a:p>
            <a:pPr eaLnBrk="1" hangingPunct="1"/>
            <a:endParaRPr lang="en-US" sz="1100" baseline="30000">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3D2BB318-0965-534F-B1EB-5F6CF2BD3F5E}" type="slidenum">
              <a:rPr lang="en-US" smtClean="0"/>
              <a:pPr>
                <a:defRPr/>
              </a:pPr>
              <a:t>41</a:t>
            </a:fld>
            <a:endParaRPr lang="en-US" dirty="0"/>
          </a:p>
        </p:txBody>
      </p:sp>
      <p:sp>
        <p:nvSpPr>
          <p:cNvPr id="100356" name="Rectangle 3"/>
          <p:cNvSpPr>
            <a:spLocks noChangeArrowheads="1"/>
          </p:cNvSpPr>
          <p:nvPr/>
        </p:nvSpPr>
        <p:spPr bwMode="auto">
          <a:xfrm>
            <a:off x="641350" y="1246188"/>
            <a:ext cx="7837488" cy="4708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300" b="1" dirty="0">
                <a:latin typeface="Arial" charset="0"/>
                <a:cs typeface="Arial" charset="0"/>
              </a:rPr>
              <a:t>On a TI-Nspire:</a:t>
            </a:r>
          </a:p>
          <a:p>
            <a:pPr marL="1371600" lvl="1" indent="-1069848"/>
            <a:r>
              <a:rPr lang="en-US" sz="2300" b="1" dirty="0">
                <a:solidFill>
                  <a:srgbClr val="000000"/>
                </a:solidFill>
                <a:latin typeface="Arial" charset="0"/>
                <a:cs typeface="Arial" charset="0"/>
              </a:rPr>
              <a:t>Step 1: </a:t>
            </a:r>
            <a:r>
              <a:rPr lang="en-US" sz="2300" dirty="0">
                <a:solidFill>
                  <a:srgbClr val="000000"/>
                </a:solidFill>
                <a:latin typeface="Arial" charset="0"/>
                <a:cs typeface="Arial" charset="0"/>
              </a:rPr>
              <a:t>Press the [home] key.</a:t>
            </a:r>
          </a:p>
          <a:p>
            <a:pPr marL="1371600" lvl="1" indent="-1069848"/>
            <a:r>
              <a:rPr lang="en-US" sz="2300" b="1" dirty="0">
                <a:solidFill>
                  <a:srgbClr val="000000"/>
                </a:solidFill>
                <a:latin typeface="Arial" charset="0"/>
                <a:cs typeface="Arial" charset="0"/>
              </a:rPr>
              <a:t>Step 2: </a:t>
            </a:r>
            <a:r>
              <a:rPr lang="en-US" sz="2300" dirty="0">
                <a:solidFill>
                  <a:srgbClr val="000000"/>
                </a:solidFill>
                <a:latin typeface="Arial" charset="0"/>
                <a:cs typeface="Arial" charset="0"/>
              </a:rPr>
              <a:t>Arrow over to the graphing icon and press [enter].</a:t>
            </a:r>
          </a:p>
          <a:p>
            <a:pPr marL="1371600" lvl="1" indent="-1069848"/>
            <a:r>
              <a:rPr lang="en-US" sz="2300" b="1" dirty="0">
                <a:solidFill>
                  <a:srgbClr val="000000"/>
                </a:solidFill>
                <a:latin typeface="Arial" charset="0"/>
                <a:cs typeface="Arial" charset="0"/>
              </a:rPr>
              <a:t>Step 3: </a:t>
            </a:r>
            <a:r>
              <a:rPr lang="en-US" sz="2300" dirty="0">
                <a:solidFill>
                  <a:srgbClr val="000000"/>
                </a:solidFill>
                <a:latin typeface="Arial" charset="0"/>
                <a:cs typeface="Arial" charset="0"/>
              </a:rPr>
              <a:t>At the blinking cursor at the bottom of the screen, enter in the equation </a:t>
            </a:r>
            <a:r>
              <a:rPr lang="en-US" sz="2300" dirty="0">
                <a:latin typeface="Arial"/>
              </a:rPr>
              <a:t>[(–)][5][x][+][57260]</a:t>
            </a:r>
            <a:r>
              <a:rPr lang="en-US" sz="2300" dirty="0">
                <a:solidFill>
                  <a:srgbClr val="000000"/>
                </a:solidFill>
                <a:latin typeface="Arial" charset="0"/>
                <a:cs typeface="Arial" charset="0"/>
              </a:rPr>
              <a:t>and press [enter].</a:t>
            </a:r>
          </a:p>
          <a:p>
            <a:pPr marL="1371600" lvl="1" indent="-1069848"/>
            <a:r>
              <a:rPr lang="en-US" sz="2300" b="1" dirty="0">
                <a:solidFill>
                  <a:srgbClr val="000000"/>
                </a:solidFill>
                <a:latin typeface="Arial" charset="0"/>
                <a:cs typeface="Arial" charset="0"/>
              </a:rPr>
              <a:t>Step 4: </a:t>
            </a:r>
            <a:r>
              <a:rPr lang="en-US" sz="2300" dirty="0">
                <a:solidFill>
                  <a:srgbClr val="000000"/>
                </a:solidFill>
                <a:latin typeface="Arial" charset="0"/>
                <a:cs typeface="Arial" charset="0"/>
              </a:rPr>
              <a:t>Change the viewing window by pressing [menu], arrowing down to number 4: Window/Zoom, and clicking the center button of the navigation pad.</a:t>
            </a:r>
          </a:p>
          <a:p>
            <a:pPr marL="1371600" lvl="1" indent="-1069848"/>
            <a:r>
              <a:rPr lang="en-US" sz="2300" b="1" dirty="0">
                <a:solidFill>
                  <a:srgbClr val="000000"/>
                </a:solidFill>
                <a:latin typeface="Arial" charset="0"/>
                <a:cs typeface="Arial" charset="0"/>
              </a:rPr>
              <a:t>Step 5: </a:t>
            </a:r>
            <a:r>
              <a:rPr lang="en-US" sz="2300" dirty="0">
                <a:latin typeface="Arial" charset="0"/>
                <a:cs typeface="Arial" charset="0"/>
              </a:rPr>
              <a:t>Choose 1: Window settings by pressing the center button</a:t>
            </a:r>
            <a:r>
              <a:rPr lang="en-US" sz="2300" dirty="0">
                <a:solidFill>
                  <a:srgbClr val="000000"/>
                </a:solidFill>
                <a:latin typeface="Arial" charset="0"/>
                <a:cs typeface="Arial" charset="0"/>
              </a:rPr>
              <a:t>.</a:t>
            </a:r>
          </a:p>
          <a:p>
            <a:pPr marL="1371600" lvl="1" indent="-977900"/>
            <a:endParaRPr lang="en-US" dirty="0">
              <a:solidFill>
                <a:srgbClr val="000000"/>
              </a:solidFill>
              <a:latin typeface="Arial" charset="0"/>
              <a:cs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978775"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1371600" lvl="1" indent="-1033272" algn="l" eaLnBrk="1" hangingPunct="1">
              <a:defRPr/>
            </a:pPr>
            <a:r>
              <a:rPr lang="en-US" sz="2300" b="1" dirty="0">
                <a:solidFill>
                  <a:srgbClr val="000000"/>
                </a:solidFill>
                <a:latin typeface="Arial"/>
                <a:cs typeface="Arial"/>
              </a:rPr>
              <a:t>Step </a:t>
            </a:r>
            <a:r>
              <a:rPr lang="en-US" sz="2300" b="1" dirty="0" smtClean="0">
                <a:solidFill>
                  <a:srgbClr val="000000"/>
                </a:solidFill>
                <a:latin typeface="Arial"/>
                <a:cs typeface="Arial"/>
              </a:rPr>
              <a:t>6: </a:t>
            </a:r>
            <a:r>
              <a:rPr lang="en-US" sz="2300" dirty="0">
                <a:solidFill>
                  <a:prstClr val="black"/>
                </a:solidFill>
                <a:latin typeface="Arial"/>
                <a:cs typeface="Arial"/>
              </a:rPr>
              <a:t>Enter in the appropriate XMin value, [0], then press [tab]</a:t>
            </a:r>
            <a:r>
              <a:rPr lang="en-US" sz="2300" dirty="0" smtClean="0">
                <a:solidFill>
                  <a:prstClr val="black"/>
                </a:solidFill>
                <a:latin typeface="Arial"/>
                <a:cs typeface="Arial"/>
              </a:rPr>
              <a:t>.</a:t>
            </a:r>
            <a:endParaRPr lang="en-US" sz="2300" dirty="0">
              <a:solidFill>
                <a:prstClr val="black"/>
              </a:solidFill>
              <a:latin typeface="Arial"/>
              <a:cs typeface="Arial"/>
            </a:endParaRPr>
          </a:p>
          <a:p>
            <a:pPr marL="1371600" lvl="1" indent="-1033272" algn="l" eaLnBrk="1" hangingPunct="1">
              <a:defRPr/>
            </a:pPr>
            <a:r>
              <a:rPr lang="en-US" sz="2300" b="1" dirty="0" smtClean="0">
                <a:solidFill>
                  <a:srgbClr val="000000"/>
                </a:solidFill>
                <a:latin typeface="Arial"/>
                <a:cs typeface="Arial"/>
              </a:rPr>
              <a:t>Step 7: </a:t>
            </a:r>
            <a:r>
              <a:rPr lang="en-US" sz="2300" dirty="0">
                <a:solidFill>
                  <a:srgbClr val="000000"/>
                </a:solidFill>
                <a:latin typeface="Arial"/>
                <a:cs typeface="Arial"/>
              </a:rPr>
              <a:t>Enter in the appropriate XMax value, [3000], then press [tab].</a:t>
            </a:r>
          </a:p>
          <a:p>
            <a:pPr marL="1371600" lvl="1" indent="-1033272" algn="l" eaLnBrk="1" hangingPunct="1">
              <a:defRPr/>
            </a:pPr>
            <a:r>
              <a:rPr lang="en-US" sz="2300" b="1" dirty="0">
                <a:solidFill>
                  <a:srgbClr val="000000"/>
                </a:solidFill>
                <a:latin typeface="Arial"/>
                <a:cs typeface="Arial"/>
              </a:rPr>
              <a:t>Step 8: </a:t>
            </a:r>
            <a:r>
              <a:rPr lang="en-US" sz="2300" dirty="0">
                <a:solidFill>
                  <a:srgbClr val="000000"/>
                </a:solidFill>
                <a:latin typeface="Arial"/>
                <a:cs typeface="Arial"/>
              </a:rPr>
              <a:t>Leave the XScale set to “Auto.” Press [tab] twice to navigate to YMin and enter [40000].</a:t>
            </a:r>
          </a:p>
          <a:p>
            <a:pPr marL="1371600" indent="-1033272" eaLnBrk="1" hangingPunct="1">
              <a:spcBef>
                <a:spcPts val="0"/>
              </a:spcBef>
              <a:defRPr/>
            </a:pPr>
            <a:r>
              <a:rPr lang="en-US" sz="2300" b="1" dirty="0">
                <a:solidFill>
                  <a:srgbClr val="000000"/>
                </a:solidFill>
              </a:rPr>
              <a:t>Step 9: </a:t>
            </a:r>
            <a:r>
              <a:rPr lang="en-US" sz="2300" dirty="0">
                <a:solidFill>
                  <a:srgbClr val="000000"/>
                </a:solidFill>
              </a:rPr>
              <a:t>Press [tab] to navigate to YMax. Enter [58000]. Press [tab] twice to leave YScale set to “auto” and </a:t>
            </a:r>
            <a:r>
              <a:rPr lang="en-US" sz="2300" dirty="0" smtClean="0">
                <a:solidFill>
                  <a:srgbClr val="000000"/>
                </a:solidFill>
              </a:rPr>
              <a:t>to navigate </a:t>
            </a:r>
            <a:r>
              <a:rPr lang="en-US" sz="2300" dirty="0">
                <a:solidFill>
                  <a:srgbClr val="000000"/>
                </a:solidFill>
              </a:rPr>
              <a:t>to “OK.</a:t>
            </a:r>
            <a:r>
              <a:rPr lang="en-US" sz="2300" dirty="0" smtClean="0">
                <a:solidFill>
                  <a:srgbClr val="000000"/>
                </a:solidFill>
              </a:rPr>
              <a:t>”</a:t>
            </a:r>
          </a:p>
          <a:p>
            <a:pPr marL="1371600" indent="-1033272" eaLnBrk="1" hangingPunct="1">
              <a:spcBef>
                <a:spcPts val="0"/>
              </a:spcBef>
              <a:defRPr/>
            </a:pPr>
            <a:r>
              <a:rPr lang="en-US" sz="2300" b="1" dirty="0" smtClean="0">
                <a:solidFill>
                  <a:srgbClr val="000000"/>
                </a:solidFill>
              </a:rPr>
              <a:t>Step 10: </a:t>
            </a:r>
            <a:r>
              <a:rPr lang="en-US" sz="2300" dirty="0" smtClean="0">
                <a:solidFill>
                  <a:prstClr val="black"/>
                </a:solidFill>
              </a:rPr>
              <a:t>Press [enter].</a:t>
            </a:r>
          </a:p>
          <a:p>
            <a:pPr marL="1371600" indent="-1033272" eaLnBrk="1" hangingPunct="1">
              <a:spcBef>
                <a:spcPts val="0"/>
              </a:spcBef>
              <a:defRPr/>
            </a:pPr>
            <a:r>
              <a:rPr lang="en-US" sz="2300" b="1" dirty="0" smtClean="0">
                <a:solidFill>
                  <a:srgbClr val="000000"/>
                </a:solidFill>
              </a:rPr>
              <a:t>Step 11: </a:t>
            </a:r>
            <a:r>
              <a:rPr lang="en-US" sz="2300" dirty="0">
                <a:solidFill>
                  <a:srgbClr val="000000"/>
                </a:solidFill>
              </a:rPr>
              <a:t>Press [menu] and select 2: View and </a:t>
            </a:r>
            <a:r>
              <a:rPr lang="en-US" sz="2300" dirty="0" smtClean="0">
                <a:solidFill>
                  <a:srgbClr val="000000"/>
                </a:solidFill>
              </a:rPr>
              <a:t>5</a:t>
            </a:r>
            <a:r>
              <a:rPr lang="en-US" sz="2300" dirty="0">
                <a:solidFill>
                  <a:srgbClr val="000000"/>
                </a:solidFill>
              </a:rPr>
              <a:t>: Show </a:t>
            </a:r>
            <a:r>
              <a:rPr lang="en-US" sz="2300" dirty="0" smtClean="0">
                <a:solidFill>
                  <a:srgbClr val="000000"/>
                </a:solidFill>
              </a:rPr>
              <a:t>   </a:t>
            </a:r>
            <a:br>
              <a:rPr lang="en-US" sz="2300" dirty="0" smtClean="0">
                <a:solidFill>
                  <a:srgbClr val="000000"/>
                </a:solidFill>
              </a:rPr>
            </a:br>
            <a:r>
              <a:rPr lang="en-US" sz="2300" dirty="0" smtClean="0">
                <a:solidFill>
                  <a:srgbClr val="000000"/>
                </a:solidFill>
              </a:rPr>
              <a:t>  Grid</a:t>
            </a:r>
            <a:r>
              <a:rPr lang="en-US" sz="2300" dirty="0">
                <a:solidFill>
                  <a:srgbClr val="000000"/>
                </a:solidFill>
              </a:rPr>
              <a:t>.</a:t>
            </a:r>
          </a:p>
          <a:p>
            <a:pPr marL="1371600" lvl="1" indent="-978408" algn="l" eaLnBrk="1" hangingPunct="1">
              <a:defRPr/>
            </a:pPr>
            <a:endParaRPr lang="en-US" sz="2400" dirty="0">
              <a:solidFill>
                <a:prstClr val="black"/>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5F57C508-ACD9-DC41-B291-5674AC50767B}" type="slidenum">
              <a:rPr lang="en-US" smtClean="0"/>
              <a:pPr>
                <a:defRPr/>
              </a:pPr>
              <a:t>42</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4"/>
              <a:defRPr/>
            </a:pPr>
            <a:r>
              <a:rPr lang="en-US" sz="2800" b="1" dirty="0">
                <a:solidFill>
                  <a:srgbClr val="660066"/>
                </a:solidFill>
              </a:rPr>
              <a:t>Redraw the graph on graph </a:t>
            </a:r>
            <a:r>
              <a:rPr lang="en-US" sz="2800" b="1" dirty="0" smtClean="0">
                <a:solidFill>
                  <a:srgbClr val="660066"/>
                </a:solidFill>
              </a:rPr>
              <a:t>paper.</a:t>
            </a:r>
          </a:p>
          <a:p>
            <a:pPr lvl="1" algn="l" eaLnBrk="1" hangingPunct="1">
              <a:defRPr/>
            </a:pPr>
            <a:r>
              <a:rPr lang="en-US" sz="2400" dirty="0">
                <a:solidFill>
                  <a:srgbClr val="000000"/>
                </a:solidFill>
                <a:latin typeface="Arial"/>
                <a:cs typeface="Arial"/>
              </a:rPr>
              <a:t>On the TI-83/84, the scale was entered in [WINDOW] settings. </a:t>
            </a:r>
            <a:r>
              <a:rPr lang="en-US" sz="2400" dirty="0" smtClean="0">
                <a:solidFill>
                  <a:srgbClr val="000000"/>
                </a:solidFill>
                <a:latin typeface="Arial"/>
                <a:cs typeface="Arial"/>
              </a:rPr>
              <a:t>The X </a:t>
            </a:r>
            <a:r>
              <a:rPr lang="en-US" sz="2400" dirty="0">
                <a:solidFill>
                  <a:srgbClr val="000000"/>
                </a:solidFill>
                <a:latin typeface="Arial"/>
                <a:cs typeface="Arial"/>
              </a:rPr>
              <a:t>scale was 100 and the Y scale was 1,000. Set up the graph paper </a:t>
            </a:r>
            <a:r>
              <a:rPr lang="en-US" sz="2400" dirty="0" smtClean="0">
                <a:solidFill>
                  <a:srgbClr val="000000"/>
                </a:solidFill>
                <a:latin typeface="Arial"/>
                <a:cs typeface="Arial"/>
              </a:rPr>
              <a:t>using these </a:t>
            </a:r>
            <a:r>
              <a:rPr lang="en-US" sz="2400" dirty="0">
                <a:solidFill>
                  <a:srgbClr val="000000"/>
                </a:solidFill>
                <a:latin typeface="Arial"/>
                <a:cs typeface="Arial"/>
              </a:rPr>
              <a:t>scales. Label the </a:t>
            </a:r>
            <a:r>
              <a:rPr lang="en-US" sz="2400" i="1" dirty="0" smtClean="0">
                <a:solidFill>
                  <a:srgbClr val="000000"/>
                </a:solidFill>
                <a:latin typeface="Arial"/>
                <a:cs typeface="Arial"/>
              </a:rPr>
              <a:t>y</a:t>
            </a:r>
            <a:r>
              <a:rPr lang="en-US" sz="2400" dirty="0">
                <a:solidFill>
                  <a:srgbClr val="000000"/>
                </a:solidFill>
                <a:latin typeface="Arial"/>
                <a:cs typeface="Arial"/>
              </a:rPr>
              <a:t>-axis “Fuel used in gallons.” Show a break in </a:t>
            </a:r>
            <a:r>
              <a:rPr lang="en-US" sz="2400" dirty="0" smtClean="0">
                <a:solidFill>
                  <a:srgbClr val="000000"/>
                </a:solidFill>
                <a:latin typeface="Arial"/>
                <a:cs typeface="Arial"/>
              </a:rPr>
              <a:t>the graph </a:t>
            </a:r>
            <a:r>
              <a:rPr lang="en-US" sz="2400" dirty="0">
                <a:solidFill>
                  <a:srgbClr val="000000"/>
                </a:solidFill>
                <a:latin typeface="Arial"/>
                <a:cs typeface="Arial"/>
              </a:rPr>
              <a:t>from 0 to 40,000 using a zigzag line. Label the </a:t>
            </a:r>
            <a:r>
              <a:rPr lang="en-US" sz="2400" i="1" dirty="0">
                <a:solidFill>
                  <a:srgbClr val="000000"/>
                </a:solidFill>
                <a:latin typeface="Arial"/>
                <a:cs typeface="Arial"/>
              </a:rPr>
              <a:t>x</a:t>
            </a:r>
            <a:r>
              <a:rPr lang="en-US" sz="2400" dirty="0">
                <a:solidFill>
                  <a:srgbClr val="000000"/>
                </a:solidFill>
                <a:latin typeface="Arial"/>
                <a:cs typeface="Arial"/>
              </a:rPr>
              <a:t>-axis “Distance </a:t>
            </a:r>
            <a:r>
              <a:rPr lang="en-US" sz="2400" dirty="0" smtClean="0">
                <a:solidFill>
                  <a:srgbClr val="000000"/>
                </a:solidFill>
                <a:latin typeface="Arial"/>
                <a:cs typeface="Arial"/>
              </a:rPr>
              <a:t>in miles</a:t>
            </a:r>
            <a:r>
              <a:rPr lang="en-US" sz="2400" dirty="0">
                <a:solidFill>
                  <a:srgbClr val="000000"/>
                </a:solidFill>
                <a:latin typeface="Arial"/>
                <a:cs typeface="Arial"/>
              </a:rPr>
              <a:t>.</a:t>
            </a:r>
            <a:r>
              <a:rPr lang="en-US" sz="2400" dirty="0" smtClean="0">
                <a:solidFill>
                  <a:srgbClr val="000000"/>
                </a:solidFill>
                <a:latin typeface="Arial"/>
                <a:cs typeface="Arial"/>
              </a:rPr>
              <a:t>” </a:t>
            </a:r>
            <a:r>
              <a:rPr lang="en-US" sz="2400" dirty="0">
                <a:solidFill>
                  <a:srgbClr val="000000"/>
                </a:solidFill>
                <a:latin typeface="Arial"/>
                <a:cs typeface="Arial"/>
              </a:rPr>
              <a:t>To show the table on the calculator so you can plot points, </a:t>
            </a:r>
            <a:r>
              <a:rPr lang="en-US" sz="2400" dirty="0" smtClean="0">
                <a:solidFill>
                  <a:srgbClr val="000000"/>
                </a:solidFill>
                <a:latin typeface="Arial"/>
                <a:cs typeface="Arial"/>
              </a:rPr>
              <a:t>press [</a:t>
            </a:r>
            <a:r>
              <a:rPr lang="en-US" sz="2400" dirty="0">
                <a:solidFill>
                  <a:srgbClr val="000000"/>
                </a:solidFill>
                <a:latin typeface="Arial"/>
                <a:cs typeface="Arial"/>
              </a:rPr>
              <a:t>2nd][GRAPH]. The table shows two columns with values; the </a:t>
            </a:r>
            <a:r>
              <a:rPr lang="en-US" sz="2400" dirty="0" smtClean="0">
                <a:solidFill>
                  <a:srgbClr val="000000"/>
                </a:solidFill>
                <a:latin typeface="Arial"/>
                <a:cs typeface="Arial"/>
              </a:rPr>
              <a:t>first column </a:t>
            </a:r>
            <a:r>
              <a:rPr lang="en-US" sz="2400" dirty="0">
                <a:solidFill>
                  <a:srgbClr val="000000"/>
                </a:solidFill>
                <a:latin typeface="Arial"/>
                <a:cs typeface="Arial"/>
              </a:rPr>
              <a:t>holds the </a:t>
            </a:r>
            <a:r>
              <a:rPr lang="en-US" sz="2400" i="1" dirty="0" smtClean="0">
                <a:solidFill>
                  <a:srgbClr val="000000"/>
                </a:solidFill>
                <a:latin typeface="Arial"/>
                <a:cs typeface="Arial"/>
              </a:rPr>
              <a:t>x</a:t>
            </a:r>
            <a:r>
              <a:rPr lang="en-US" sz="2400" i="1" dirty="0">
                <a:solidFill>
                  <a:srgbClr val="000000"/>
                </a:solidFill>
                <a:latin typeface="Arial"/>
                <a:cs typeface="Arial"/>
              </a:rPr>
              <a:t>-</a:t>
            </a:r>
            <a:r>
              <a:rPr lang="en-US" sz="2400" dirty="0">
                <a:solidFill>
                  <a:srgbClr val="000000"/>
                </a:solidFill>
                <a:latin typeface="Arial"/>
                <a:cs typeface="Arial"/>
              </a:rPr>
              <a:t>values, and the second column holds the </a:t>
            </a:r>
            <a:r>
              <a:rPr lang="en-US" sz="2400" i="1" dirty="0">
                <a:solidFill>
                  <a:srgbClr val="000000"/>
                </a:solidFill>
                <a:latin typeface="Arial"/>
                <a:cs typeface="Arial"/>
              </a:rPr>
              <a:t>y</a:t>
            </a:r>
            <a:r>
              <a:rPr lang="en-US" sz="2400" dirty="0">
                <a:solidFill>
                  <a:srgbClr val="000000"/>
                </a:solidFill>
                <a:latin typeface="Arial"/>
                <a:cs typeface="Arial"/>
              </a:rPr>
              <a:t>-values</a:t>
            </a:r>
            <a:r>
              <a:rPr lang="en-US" sz="2400" dirty="0" smtClean="0">
                <a:solidFill>
                  <a:srgbClr val="000000"/>
                </a:solidFill>
                <a:latin typeface="Arial"/>
                <a:cs typeface="Arial"/>
              </a:rPr>
              <a:t>.</a:t>
            </a:r>
            <a:endParaRPr lang="en-US" sz="2400" dirty="0">
              <a:solidFill>
                <a:srgbClr val="000000"/>
              </a:solidFill>
              <a:latin typeface="Arial"/>
              <a:cs typeface="Arial"/>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70BFD39E-8249-934B-BA6B-137E071706A5}" type="slidenum">
              <a:rPr lang="en-US" smtClean="0"/>
              <a:pPr>
                <a:defRPr/>
              </a:pPr>
              <a:t>43</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Guided Practice: </a:t>
            </a:r>
            <a:r>
              <a:rPr lang="en-US" sz="2800" b="1">
                <a:solidFill>
                  <a:srgbClr val="000090"/>
                </a:solidFill>
                <a:latin typeface="Arial" charset="0"/>
                <a:cs typeface="Arial" charset="0"/>
              </a:rPr>
              <a:t>Example 5, </a:t>
            </a:r>
            <a:r>
              <a:rPr lang="en-US" sz="2800" b="1" i="1">
                <a:solidFill>
                  <a:srgbClr val="000090"/>
                </a:solidFill>
                <a:latin typeface="Arial" charset="0"/>
                <a:cs typeface="Arial" charset="0"/>
              </a:rPr>
              <a:t>continued</a:t>
            </a:r>
          </a:p>
          <a:p>
            <a:pPr eaLnBrk="1" hangingPunct="1"/>
            <a:endParaRPr lang="en-US" sz="1100" baseline="30000">
              <a:latin typeface="Arial" charset="0"/>
              <a:cs typeface="Arial" charset="0"/>
            </a:endParaRPr>
          </a:p>
          <a:p>
            <a:pPr lvl="1" algn="l" eaLnBrk="1" hangingPunct="1"/>
            <a:r>
              <a:rPr lang="en-US" sz="2400">
                <a:solidFill>
                  <a:srgbClr val="000000"/>
                </a:solidFill>
                <a:latin typeface="Arial" charset="0"/>
                <a:cs typeface="Arial" charset="0"/>
              </a:rPr>
              <a:t>Pick a pair to plot, and then connect the line. To return to the graph, press [GRAPH]. Remember to label the line with the equation. (</a:t>
            </a:r>
            <a:r>
              <a:rPr lang="en-US" sz="2400" i="1">
                <a:solidFill>
                  <a:srgbClr val="000000"/>
                </a:solidFill>
                <a:latin typeface="Arial" charset="0"/>
                <a:cs typeface="Arial" charset="0"/>
              </a:rPr>
              <a:t>Note: </a:t>
            </a:r>
            <a:r>
              <a:rPr lang="en-US" sz="2400">
                <a:solidFill>
                  <a:srgbClr val="000000"/>
                </a:solidFill>
                <a:latin typeface="Arial" charset="0"/>
                <a:cs typeface="Arial" charset="0"/>
              </a:rPr>
              <a:t>It may take you a few tries to get the window settings the way you want. The graph that follows shows an X scale of 200 so that you can easily see the full extent of the graphed line.)</a:t>
            </a:r>
            <a:endParaRPr lang="en-US" sz="2400" b="1">
              <a:solidFill>
                <a:srgbClr val="000000"/>
              </a:solidFill>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D37B7CBF-5C67-B84B-AEFA-1D10AFFD881C}" type="slidenum">
              <a:rPr lang="en-US" smtClean="0"/>
              <a:pPr>
                <a:defRPr/>
              </a:pPr>
              <a:t>44</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Guided Practice: </a:t>
            </a:r>
            <a:r>
              <a:rPr lang="en-US" sz="2800" b="1">
                <a:solidFill>
                  <a:srgbClr val="000090"/>
                </a:solidFill>
                <a:latin typeface="Arial" charset="0"/>
                <a:cs typeface="Arial" charset="0"/>
              </a:rPr>
              <a:t>Example 5, </a:t>
            </a:r>
            <a:r>
              <a:rPr lang="en-US" sz="2800" b="1" i="1">
                <a:solidFill>
                  <a:srgbClr val="000090"/>
                </a:solidFill>
                <a:latin typeface="Arial" charset="0"/>
                <a:cs typeface="Arial" charset="0"/>
              </a:rPr>
              <a:t>continued</a:t>
            </a:r>
          </a:p>
          <a:p>
            <a:pPr eaLnBrk="1" hangingPunct="1"/>
            <a:endParaRPr lang="en-US" sz="1100" baseline="30000">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E3165DB4-89EE-1648-84D3-E4C34BB12393}" type="slidenum">
              <a:rPr lang="en-US" smtClean="0"/>
              <a:pPr>
                <a:defRPr/>
              </a:pPr>
              <a:t>45</a:t>
            </a:fld>
            <a:endParaRPr lang="en-US" dirty="0"/>
          </a:p>
        </p:txBody>
      </p:sp>
      <p:pic>
        <p:nvPicPr>
          <p:cNvPr id="104452"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4413" y="1209675"/>
            <a:ext cx="4575175" cy="448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ubtitle 1"/>
          <p:cNvSpPr>
            <a:spLocks noGrp="1"/>
          </p:cNvSpPr>
          <p:nvPr>
            <p:ph type="subTitle" idx="1"/>
          </p:nvPr>
        </p:nvSpPr>
        <p:spPr>
          <a:xfrm>
            <a:off x="641350" y="641350"/>
            <a:ext cx="7854950" cy="4997450"/>
          </a:xfrm>
        </p:spPr>
        <p:txBody>
          <a:bodyPr/>
          <a:lstStyle/>
          <a:p>
            <a:pPr eaLnBrk="1" hangingPunct="1"/>
            <a:r>
              <a:rPr lang="en-US" sz="2800" b="1" dirty="0">
                <a:latin typeface="Arial" charset="0"/>
                <a:cs typeface="Arial" charset="0"/>
              </a:rPr>
              <a:t>Guided Practice: </a:t>
            </a:r>
            <a:r>
              <a:rPr lang="en-US" sz="2800" b="1" dirty="0">
                <a:solidFill>
                  <a:srgbClr val="000090"/>
                </a:solidFill>
                <a:latin typeface="Arial" charset="0"/>
                <a:cs typeface="Arial" charset="0"/>
              </a:rPr>
              <a:t>Example 5, </a:t>
            </a:r>
            <a:r>
              <a:rPr lang="en-US" sz="2800" b="1" i="1" dirty="0">
                <a:solidFill>
                  <a:srgbClr val="000090"/>
                </a:solidFill>
                <a:latin typeface="Arial" charset="0"/>
                <a:cs typeface="Arial" charset="0"/>
              </a:rPr>
              <a:t>continued</a:t>
            </a:r>
          </a:p>
          <a:p>
            <a:pPr eaLnBrk="1" hangingPunct="1"/>
            <a:endParaRPr lang="en-US" sz="1100" baseline="30000" dirty="0">
              <a:latin typeface="Arial" charset="0"/>
              <a:cs typeface="Arial" charset="0"/>
            </a:endParaRPr>
          </a:p>
          <a:p>
            <a:pPr lvl="1" algn="l" eaLnBrk="1" hangingPunct="1"/>
            <a:r>
              <a:rPr lang="en-US" sz="2400" dirty="0">
                <a:solidFill>
                  <a:srgbClr val="000000"/>
                </a:solidFill>
                <a:latin typeface="Arial" charset="0"/>
                <a:cs typeface="Arial" charset="0"/>
              </a:rPr>
              <a:t>If you used a TI-Nspire, determine the scale that was used by counting the dots on the grid from your minimum </a:t>
            </a:r>
            <a:r>
              <a:rPr lang="en-US" sz="2400" i="1" dirty="0">
                <a:solidFill>
                  <a:srgbClr val="000000"/>
                </a:solidFill>
                <a:latin typeface="Arial" charset="0"/>
                <a:cs typeface="Arial" charset="0"/>
              </a:rPr>
              <a:t>y</a:t>
            </a:r>
            <a:r>
              <a:rPr lang="en-US" sz="2400" dirty="0">
                <a:solidFill>
                  <a:srgbClr val="000000"/>
                </a:solidFill>
                <a:latin typeface="Arial" charset="0"/>
                <a:cs typeface="Arial" charset="0"/>
              </a:rPr>
              <a:t>-value to your maximum </a:t>
            </a:r>
            <a:r>
              <a:rPr lang="en-US" sz="2400" i="1" dirty="0">
                <a:solidFill>
                  <a:srgbClr val="000000"/>
                </a:solidFill>
                <a:latin typeface="Arial" charset="0"/>
                <a:cs typeface="Arial" charset="0"/>
              </a:rPr>
              <a:t>y</a:t>
            </a:r>
            <a:r>
              <a:rPr lang="en-US" sz="2400" dirty="0">
                <a:solidFill>
                  <a:srgbClr val="000000"/>
                </a:solidFill>
                <a:latin typeface="Arial" charset="0"/>
                <a:cs typeface="Arial" charset="0"/>
              </a:rPr>
              <a:t>-value. In this case, there are 18 dots vertically between 40,000 and 58,000. The difference between the YMax and YMin values is 18,000. Divide that by the number of dots (18). The result (1,000) is the scale</a:t>
            </a:r>
            <a:r>
              <a:rPr lang="en-US" sz="2400" dirty="0" smtClean="0">
                <a:solidFill>
                  <a:srgbClr val="000000"/>
                </a:solidFill>
                <a:latin typeface="Arial" charset="0"/>
                <a:cs typeface="Arial" charset="0"/>
              </a:rPr>
              <a:t>.</a:t>
            </a:r>
          </a:p>
          <a:p>
            <a:pPr lvl="1" algn="l" eaLnBrk="1" hangingPunct="1"/>
            <a:endParaRPr lang="en-US" sz="2400" b="1" dirty="0">
              <a:solidFill>
                <a:srgbClr val="000000"/>
              </a:solidFill>
              <a:latin typeface="Arial" charset="0"/>
              <a:cs typeface="Arial" charset="0"/>
            </a:endParaRPr>
          </a:p>
          <a:p>
            <a:pPr lvl="1" algn="l" eaLnBrk="1" hangingPunct="1"/>
            <a:endParaRPr lang="en-US" sz="2400" b="1" dirty="0" smtClean="0">
              <a:solidFill>
                <a:srgbClr val="000000"/>
              </a:solidFill>
              <a:latin typeface="Arial" charset="0"/>
              <a:cs typeface="Arial" charset="0"/>
            </a:endParaRPr>
          </a:p>
          <a:p>
            <a:pPr lvl="1" algn="l" eaLnBrk="1" hangingPunct="1"/>
            <a:endParaRPr lang="en-US" sz="2400" b="1" dirty="0">
              <a:solidFill>
                <a:srgbClr val="000000"/>
              </a:solidFill>
              <a:latin typeface="Arial" charset="0"/>
              <a:cs typeface="Arial" charset="0"/>
            </a:endParaRPr>
          </a:p>
          <a:p>
            <a:pPr lvl="1" algn="l" eaLnBrk="1" hangingPunct="1"/>
            <a:r>
              <a:rPr lang="en-US" sz="2400" dirty="0">
                <a:solidFill>
                  <a:srgbClr val="000000"/>
                </a:solidFill>
                <a:latin typeface="Arial" charset="0"/>
                <a:cs typeface="Arial" charset="0"/>
              </a:rPr>
              <a:t>This means each dot is worth 1,000 units vertically.</a:t>
            </a:r>
            <a:endParaRPr lang="en-US" sz="2400" b="1" dirty="0">
              <a:solidFill>
                <a:srgbClr val="000000"/>
              </a:solidFill>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46EDBBFB-4272-954E-9350-A4070DFD448C}" type="slidenum">
              <a:rPr lang="en-US" smtClean="0"/>
              <a:pPr>
                <a:defRPr/>
              </a:pPr>
              <a:t>46</a:t>
            </a:fld>
            <a:endParaRPr lang="en-US" dirty="0"/>
          </a:p>
        </p:txBody>
      </p:sp>
      <p:graphicFrame>
        <p:nvGraphicFramePr>
          <p:cNvPr id="105476" name="Object 1"/>
          <p:cNvGraphicFramePr>
            <a:graphicFrameLocks noChangeAspect="1"/>
          </p:cNvGraphicFramePr>
          <p:nvPr>
            <p:extLst>
              <p:ext uri="{D42A27DB-BD31-4B8C-83A1-F6EECF244321}">
                <p14:modId xmlns:p14="http://schemas.microsoft.com/office/powerpoint/2010/main" val="3134043383"/>
              </p:ext>
            </p:extLst>
          </p:nvPr>
        </p:nvGraphicFramePr>
        <p:xfrm>
          <a:off x="1385888" y="4063346"/>
          <a:ext cx="6642100" cy="800100"/>
        </p:xfrm>
        <a:graphic>
          <a:graphicData uri="http://schemas.openxmlformats.org/presentationml/2006/ole">
            <mc:AlternateContent xmlns:mc="http://schemas.openxmlformats.org/markup-compatibility/2006">
              <mc:Choice xmlns:v="urn:schemas-microsoft-com:vml" Requires="v">
                <p:oleObj spid="_x0000_s105517" name="Equation" r:id="rId3" imgW="6642100" imgH="800100" progId="Equation.DSMT4">
                  <p:embed/>
                </p:oleObj>
              </mc:Choice>
              <mc:Fallback>
                <p:oleObj name="Equation" r:id="rId3" imgW="6642100" imgH="8001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5888" y="4063346"/>
                        <a:ext cx="6642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ubtitle 1"/>
          <p:cNvSpPr>
            <a:spLocks noGrp="1"/>
          </p:cNvSpPr>
          <p:nvPr>
            <p:ph type="subTitle" idx="1"/>
          </p:nvPr>
        </p:nvSpPr>
        <p:spPr>
          <a:xfrm>
            <a:off x="641350" y="641350"/>
            <a:ext cx="7854950" cy="4997450"/>
          </a:xfrm>
        </p:spPr>
        <p:txBody>
          <a:bodyPr/>
          <a:lstStyle/>
          <a:p>
            <a:pPr eaLnBrk="1" hangingPunct="1"/>
            <a:r>
              <a:rPr lang="en-US" sz="2800" b="1" dirty="0">
                <a:latin typeface="Arial" charset="0"/>
                <a:cs typeface="Arial" charset="0"/>
              </a:rPr>
              <a:t>Guided Practice: </a:t>
            </a:r>
            <a:r>
              <a:rPr lang="en-US" sz="2800" b="1" dirty="0">
                <a:solidFill>
                  <a:srgbClr val="000090"/>
                </a:solidFill>
                <a:latin typeface="Arial" charset="0"/>
                <a:cs typeface="Arial" charset="0"/>
              </a:rPr>
              <a:t>Example 5, </a:t>
            </a:r>
            <a:r>
              <a:rPr lang="en-US" sz="2800" b="1" i="1" dirty="0">
                <a:solidFill>
                  <a:srgbClr val="000090"/>
                </a:solidFill>
                <a:latin typeface="Arial" charset="0"/>
                <a:cs typeface="Arial" charset="0"/>
              </a:rPr>
              <a:t>continued</a:t>
            </a:r>
          </a:p>
          <a:p>
            <a:pPr eaLnBrk="1" hangingPunct="1"/>
            <a:endParaRPr lang="en-US" sz="1100" baseline="30000" dirty="0">
              <a:latin typeface="Arial" charset="0"/>
              <a:cs typeface="Arial" charset="0"/>
            </a:endParaRPr>
          </a:p>
          <a:p>
            <a:pPr lvl="1" algn="l" eaLnBrk="1" hangingPunct="1"/>
            <a:r>
              <a:rPr lang="en-US" sz="2400" dirty="0" smtClean="0">
                <a:solidFill>
                  <a:srgbClr val="000000"/>
                </a:solidFill>
                <a:latin typeface="Arial" charset="0"/>
                <a:cs typeface="Arial" charset="0"/>
              </a:rPr>
              <a:t>Label </a:t>
            </a:r>
            <a:r>
              <a:rPr lang="en-US" sz="2400" dirty="0">
                <a:solidFill>
                  <a:srgbClr val="000000"/>
                </a:solidFill>
                <a:latin typeface="Arial" charset="0"/>
                <a:cs typeface="Arial" charset="0"/>
              </a:rPr>
              <a:t>the </a:t>
            </a:r>
            <a:r>
              <a:rPr lang="en-US" sz="2400" i="1" dirty="0">
                <a:solidFill>
                  <a:srgbClr val="000000"/>
                </a:solidFill>
                <a:latin typeface="Arial" charset="0"/>
                <a:cs typeface="Arial" charset="0"/>
              </a:rPr>
              <a:t>y</a:t>
            </a:r>
            <a:r>
              <a:rPr lang="en-US" sz="2400" dirty="0">
                <a:solidFill>
                  <a:srgbClr val="000000"/>
                </a:solidFill>
                <a:latin typeface="Arial" charset="0"/>
                <a:cs typeface="Arial" charset="0"/>
              </a:rPr>
              <a:t>-axis “</a:t>
            </a:r>
            <a:r>
              <a:rPr lang="en-US" altLang="ja-JP" sz="2400" dirty="0">
                <a:solidFill>
                  <a:srgbClr val="000000"/>
                </a:solidFill>
                <a:latin typeface="Arial" charset="0"/>
                <a:cs typeface="Arial" charset="0"/>
              </a:rPr>
              <a:t>Fuel used in gallons.</a:t>
            </a:r>
            <a:r>
              <a:rPr lang="en-US" sz="2400" dirty="0">
                <a:solidFill>
                  <a:srgbClr val="000000"/>
                </a:solidFill>
                <a:latin typeface="Arial" charset="0"/>
                <a:cs typeface="Arial" charset="0"/>
              </a:rPr>
              <a:t>”</a:t>
            </a:r>
            <a:r>
              <a:rPr lang="en-US" altLang="ja-JP" sz="2400" dirty="0">
                <a:solidFill>
                  <a:srgbClr val="000000"/>
                </a:solidFill>
                <a:latin typeface="Arial" charset="0"/>
                <a:cs typeface="Arial" charset="0"/>
              </a:rPr>
              <a:t> Use a zigzag line to show a break in the graph from 0 to 40,000.</a:t>
            </a:r>
          </a:p>
          <a:p>
            <a:pPr lvl="1" algn="l" eaLnBrk="1" hangingPunct="1"/>
            <a:endParaRPr lang="en-US" sz="1400" dirty="0">
              <a:solidFill>
                <a:srgbClr val="000000"/>
              </a:solidFill>
              <a:latin typeface="Arial" charset="0"/>
              <a:cs typeface="Arial" charset="0"/>
            </a:endParaRPr>
          </a:p>
          <a:p>
            <a:pPr lvl="1" algn="l" eaLnBrk="1" hangingPunct="1"/>
            <a:r>
              <a:rPr lang="en-US" sz="2400" dirty="0">
                <a:solidFill>
                  <a:srgbClr val="000000"/>
                </a:solidFill>
                <a:latin typeface="Arial" charset="0"/>
                <a:cs typeface="Arial" charset="0"/>
              </a:rPr>
              <a:t>Repeat the same process for determining the </a:t>
            </a:r>
            <a:r>
              <a:rPr lang="en-US" sz="2400" i="1" dirty="0">
                <a:solidFill>
                  <a:srgbClr val="000000"/>
                </a:solidFill>
                <a:latin typeface="Arial" charset="0"/>
                <a:cs typeface="Arial" charset="0"/>
              </a:rPr>
              <a:t>x</a:t>
            </a:r>
            <a:r>
              <a:rPr lang="en-US" sz="2400" dirty="0">
                <a:solidFill>
                  <a:srgbClr val="000000"/>
                </a:solidFill>
                <a:latin typeface="Arial" charset="0"/>
                <a:cs typeface="Arial" charset="0"/>
              </a:rPr>
              <a:t>-axis scale. The XMin = 0 and XMax = 3000. The number of dots = 30.</a:t>
            </a:r>
          </a:p>
          <a:p>
            <a:pPr lvl="1" algn="l" eaLnBrk="1" hangingPunct="1"/>
            <a:endParaRPr lang="en-US" sz="2400" b="1" dirty="0">
              <a:solidFill>
                <a:srgbClr val="000000"/>
              </a:solidFill>
              <a:latin typeface="Arial" charset="0"/>
              <a:cs typeface="Arial" charset="0"/>
            </a:endParaRPr>
          </a:p>
          <a:p>
            <a:pPr lvl="1" algn="l" eaLnBrk="1" hangingPunct="1"/>
            <a:endParaRPr lang="en-US" sz="3000" dirty="0">
              <a:solidFill>
                <a:srgbClr val="000000"/>
              </a:solidFill>
              <a:latin typeface="Arial" charset="0"/>
              <a:cs typeface="Arial" charset="0"/>
            </a:endParaRPr>
          </a:p>
          <a:p>
            <a:pPr lvl="1" algn="l" eaLnBrk="1" hangingPunct="1"/>
            <a:r>
              <a:rPr lang="en-US" sz="2400" dirty="0">
                <a:solidFill>
                  <a:srgbClr val="000000"/>
                </a:solidFill>
                <a:latin typeface="Arial" charset="0"/>
                <a:cs typeface="Arial" charset="0"/>
              </a:rPr>
              <a:t>This means each dot is worth 100 units horizontally</a:t>
            </a:r>
            <a:r>
              <a:rPr lang="en-US" sz="2400" dirty="0" smtClean="0">
                <a:solidFill>
                  <a:srgbClr val="000000"/>
                </a:solidFill>
                <a:latin typeface="Arial" charset="0"/>
                <a:cs typeface="Arial" charset="0"/>
              </a:rPr>
              <a:t>. </a:t>
            </a:r>
            <a:r>
              <a:rPr lang="en-US" sz="2400" dirty="0">
                <a:solidFill>
                  <a:srgbClr val="000000"/>
                </a:solidFill>
                <a:cs typeface="Arial"/>
              </a:rPr>
              <a:t>Set up your graph paper accordingly. Label the </a:t>
            </a:r>
            <a:r>
              <a:rPr lang="en-US" sz="2400" i="1" dirty="0">
                <a:solidFill>
                  <a:srgbClr val="000000"/>
                </a:solidFill>
                <a:cs typeface="Arial"/>
              </a:rPr>
              <a:t>x</a:t>
            </a:r>
            <a:r>
              <a:rPr lang="en-US" sz="2400" dirty="0">
                <a:solidFill>
                  <a:srgbClr val="000000"/>
                </a:solidFill>
                <a:cs typeface="Arial"/>
              </a:rPr>
              <a:t>-axis “Distance in miles.”</a:t>
            </a:r>
          </a:p>
          <a:p>
            <a:pPr lvl="1" algn="l" eaLnBrk="1" hangingPunct="1"/>
            <a:endParaRPr lang="en-US" sz="2400" b="1" dirty="0">
              <a:solidFill>
                <a:srgbClr val="000000"/>
              </a:solidFill>
              <a:latin typeface="Arial" charset="0"/>
              <a:cs typeface="Arial" charset="0"/>
            </a:endParaRPr>
          </a:p>
        </p:txBody>
      </p:sp>
      <p:sp>
        <p:nvSpPr>
          <p:cNvPr id="25602"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p>
          <a:p>
            <a:pPr eaLnBrk="1" hangingPunct="1">
              <a:spcBef>
                <a:spcPct val="0"/>
              </a:spcBef>
              <a:defRPr/>
            </a:pPr>
            <a:endParaRPr lang="en-US" dirty="0"/>
          </a:p>
        </p:txBody>
      </p:sp>
      <p:sp>
        <p:nvSpPr>
          <p:cNvPr id="3" name="Slide Number Placeholder 2"/>
          <p:cNvSpPr>
            <a:spLocks noGrp="1"/>
          </p:cNvSpPr>
          <p:nvPr>
            <p:ph type="sldNum" sz="quarter" idx="11"/>
          </p:nvPr>
        </p:nvSpPr>
        <p:spPr/>
        <p:txBody>
          <a:bodyPr/>
          <a:lstStyle/>
          <a:p>
            <a:pPr>
              <a:defRPr/>
            </a:pPr>
            <a:fld id="{2CCD5B15-DE51-9748-BD16-F0E5B6D530C5}" type="slidenum">
              <a:rPr lang="en-US" smtClean="0"/>
              <a:pPr>
                <a:defRPr/>
              </a:pPr>
              <a:t>47</a:t>
            </a:fld>
            <a:endParaRPr lang="en-US" dirty="0"/>
          </a:p>
        </p:txBody>
      </p:sp>
      <p:graphicFrame>
        <p:nvGraphicFramePr>
          <p:cNvPr id="106500" name="Object 1"/>
          <p:cNvGraphicFramePr>
            <a:graphicFrameLocks noChangeAspect="1"/>
          </p:cNvGraphicFramePr>
          <p:nvPr>
            <p:extLst>
              <p:ext uri="{D42A27DB-BD31-4B8C-83A1-F6EECF244321}">
                <p14:modId xmlns:p14="http://schemas.microsoft.com/office/powerpoint/2010/main" val="3722043096"/>
              </p:ext>
            </p:extLst>
          </p:nvPr>
        </p:nvGraphicFramePr>
        <p:xfrm>
          <a:off x="1692275" y="3607597"/>
          <a:ext cx="5245100" cy="800100"/>
        </p:xfrm>
        <a:graphic>
          <a:graphicData uri="http://schemas.openxmlformats.org/presentationml/2006/ole">
            <mc:AlternateContent xmlns:mc="http://schemas.openxmlformats.org/markup-compatibility/2006">
              <mc:Choice xmlns:v="urn:schemas-microsoft-com:vml" Requires="v">
                <p:oleObj spid="_x0000_s106541" name="Equation" r:id="rId3" imgW="5245100" imgH="800100" progId="Equation.DSMT4">
                  <p:embed/>
                </p:oleObj>
              </mc:Choice>
              <mc:Fallback>
                <p:oleObj name="Equation" r:id="rId3" imgW="5245100" imgH="8001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3607597"/>
                        <a:ext cx="5245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ubtitle 1"/>
          <p:cNvSpPr>
            <a:spLocks noGrp="1"/>
          </p:cNvSpPr>
          <p:nvPr>
            <p:ph type="subTitle" idx="1"/>
          </p:nvPr>
        </p:nvSpPr>
        <p:spPr>
          <a:xfrm>
            <a:off x="641350" y="641350"/>
            <a:ext cx="7854950" cy="4997450"/>
          </a:xfrm>
        </p:spPr>
        <p:txBody>
          <a:bodyPr>
            <a:normAutofit fontScale="92500" lnSpcReduction="10000"/>
          </a:bodyPr>
          <a:lstStyle/>
          <a:p>
            <a:pPr eaLnBrk="1" hangingPunct="1">
              <a:defRPr/>
            </a:pPr>
            <a:r>
              <a:rPr lang="en-US" sz="3000" b="1" dirty="0">
                <a:cs typeface="MS PGothic" charset="0"/>
              </a:rPr>
              <a:t>Guided </a:t>
            </a:r>
            <a:r>
              <a:rPr lang="en-US" sz="3000" b="1" dirty="0" smtClean="0">
                <a:cs typeface="MS PGothic" charset="0"/>
              </a:rPr>
              <a:t>Practice: </a:t>
            </a:r>
            <a:r>
              <a:rPr lang="en-US" sz="3000" b="1" dirty="0" smtClean="0">
                <a:solidFill>
                  <a:srgbClr val="000090"/>
                </a:solidFill>
                <a:cs typeface="MS PGothic" charset="0"/>
              </a:rPr>
              <a:t>Example 5, </a:t>
            </a:r>
            <a:r>
              <a:rPr lang="en-US" sz="3000" b="1" i="1" dirty="0" smtClean="0">
                <a:solidFill>
                  <a:srgbClr val="000090"/>
                </a:solidFill>
                <a:cs typeface="MS PGothic" charset="0"/>
              </a:rPr>
              <a:t>continued</a:t>
            </a:r>
          </a:p>
          <a:p>
            <a:pPr lvl="1" algn="l" eaLnBrk="1" hangingPunct="1">
              <a:defRPr/>
            </a:pPr>
            <a:endParaRPr lang="en-US" sz="1200" baseline="30000" dirty="0" smtClean="0">
              <a:solidFill>
                <a:srgbClr val="000000"/>
              </a:solidFill>
              <a:latin typeface="Arial"/>
              <a:cs typeface="Arial"/>
            </a:endParaRPr>
          </a:p>
          <a:p>
            <a:pPr lvl="1" algn="l" eaLnBrk="1" hangingPunct="1">
              <a:lnSpc>
                <a:spcPct val="110000"/>
              </a:lnSpc>
              <a:defRPr/>
            </a:pPr>
            <a:r>
              <a:rPr lang="en-US" sz="2600" dirty="0" smtClean="0">
                <a:solidFill>
                  <a:srgbClr val="000000"/>
                </a:solidFill>
                <a:latin typeface="Arial"/>
                <a:cs typeface="Arial"/>
              </a:rPr>
              <a:t>On </a:t>
            </a:r>
            <a:r>
              <a:rPr lang="en-US" sz="2600" dirty="0">
                <a:solidFill>
                  <a:srgbClr val="000000"/>
                </a:solidFill>
                <a:latin typeface="Arial"/>
                <a:cs typeface="Arial"/>
              </a:rPr>
              <a:t>your calculator, you need to show the table </a:t>
            </a:r>
            <a:r>
              <a:rPr lang="en-US" sz="2600" dirty="0" smtClean="0">
                <a:solidFill>
                  <a:srgbClr val="000000"/>
                </a:solidFill>
                <a:latin typeface="Arial"/>
                <a:cs typeface="Arial"/>
              </a:rPr>
              <a:t>in order </a:t>
            </a:r>
            <a:r>
              <a:rPr lang="en-US" sz="2600" dirty="0">
                <a:solidFill>
                  <a:srgbClr val="000000"/>
                </a:solidFill>
                <a:latin typeface="Arial"/>
                <a:cs typeface="Arial"/>
              </a:rPr>
              <a:t>to plot </a:t>
            </a:r>
            <a:r>
              <a:rPr lang="en-US" sz="2600" dirty="0" smtClean="0">
                <a:solidFill>
                  <a:srgbClr val="000000"/>
                </a:solidFill>
                <a:latin typeface="Arial"/>
                <a:cs typeface="Arial"/>
              </a:rPr>
              <a:t>points. To </a:t>
            </a:r>
            <a:r>
              <a:rPr lang="en-US" sz="2600" dirty="0">
                <a:solidFill>
                  <a:srgbClr val="000000"/>
                </a:solidFill>
                <a:latin typeface="Arial"/>
                <a:cs typeface="Arial"/>
              </a:rPr>
              <a:t>show the table, press [tab][T]. To navigate </a:t>
            </a:r>
            <a:r>
              <a:rPr lang="en-US" sz="2600" dirty="0">
                <a:solidFill>
                  <a:srgbClr val="000000"/>
                </a:solidFill>
                <a:cs typeface="Arial"/>
              </a:rPr>
              <a:t>shows two columns with values; the first column holds the </a:t>
            </a:r>
            <a:r>
              <a:rPr lang="en-US" sz="2600" i="1" dirty="0">
                <a:solidFill>
                  <a:srgbClr val="000000"/>
                </a:solidFill>
                <a:cs typeface="Arial"/>
              </a:rPr>
              <a:t>x</a:t>
            </a:r>
            <a:r>
              <a:rPr lang="en-US" sz="2600" dirty="0">
                <a:solidFill>
                  <a:srgbClr val="000000"/>
                </a:solidFill>
                <a:cs typeface="Arial"/>
              </a:rPr>
              <a:t>-values, and the second column holds the </a:t>
            </a:r>
            <a:r>
              <a:rPr lang="en-US" sz="2600" i="1" dirty="0">
                <a:solidFill>
                  <a:srgbClr val="000000"/>
                </a:solidFill>
                <a:cs typeface="Arial"/>
              </a:rPr>
              <a:t>y</a:t>
            </a:r>
            <a:r>
              <a:rPr lang="en-US" sz="2600" dirty="0">
                <a:solidFill>
                  <a:srgbClr val="000000"/>
                </a:solidFill>
                <a:cs typeface="Arial"/>
              </a:rPr>
              <a:t>-values. within </a:t>
            </a:r>
            <a:r>
              <a:rPr lang="en-US" sz="2600" dirty="0">
                <a:solidFill>
                  <a:srgbClr val="000000"/>
                </a:solidFill>
                <a:latin typeface="Arial"/>
                <a:cs typeface="Arial"/>
              </a:rPr>
              <a:t>the table, use </a:t>
            </a:r>
            <a:r>
              <a:rPr lang="en-US" sz="2600" dirty="0" smtClean="0">
                <a:solidFill>
                  <a:srgbClr val="000000"/>
                </a:solidFill>
                <a:latin typeface="Arial"/>
                <a:cs typeface="Arial"/>
              </a:rPr>
              <a:t>the navigation </a:t>
            </a:r>
            <a:r>
              <a:rPr lang="en-US" sz="2600" dirty="0">
                <a:solidFill>
                  <a:srgbClr val="000000"/>
                </a:solidFill>
                <a:latin typeface="Arial"/>
                <a:cs typeface="Arial"/>
              </a:rPr>
              <a:t>pad. The table </a:t>
            </a:r>
            <a:r>
              <a:rPr lang="en-US" sz="2600" dirty="0" smtClean="0">
                <a:solidFill>
                  <a:srgbClr val="000000"/>
                </a:solidFill>
                <a:latin typeface="Arial"/>
                <a:cs typeface="Arial"/>
              </a:rPr>
              <a:t>Pick </a:t>
            </a:r>
            <a:r>
              <a:rPr lang="en-US" sz="2600" dirty="0">
                <a:solidFill>
                  <a:srgbClr val="000000"/>
                </a:solidFill>
                <a:latin typeface="Arial"/>
                <a:cs typeface="Arial"/>
              </a:rPr>
              <a:t>a pair to plot and then connect the line. Remember to </a:t>
            </a:r>
            <a:r>
              <a:rPr lang="en-US" sz="2600" dirty="0" smtClean="0">
                <a:solidFill>
                  <a:srgbClr val="000000"/>
                </a:solidFill>
                <a:latin typeface="Arial"/>
                <a:cs typeface="Arial"/>
              </a:rPr>
              <a:t>label the </a:t>
            </a:r>
            <a:r>
              <a:rPr lang="en-US" sz="2600" dirty="0">
                <a:solidFill>
                  <a:srgbClr val="000000"/>
                </a:solidFill>
                <a:latin typeface="Arial"/>
                <a:cs typeface="Arial"/>
              </a:rPr>
              <a:t>line with the equation. </a:t>
            </a:r>
            <a:r>
              <a:rPr lang="en-US" sz="2600" dirty="0" smtClean="0">
                <a:solidFill>
                  <a:srgbClr val="000000"/>
                </a:solidFill>
                <a:latin typeface="Arial"/>
                <a:cs typeface="Arial"/>
              </a:rPr>
              <a:t>To </a:t>
            </a:r>
            <a:r>
              <a:rPr lang="en-US" sz="2600" dirty="0">
                <a:solidFill>
                  <a:srgbClr val="000000"/>
                </a:solidFill>
                <a:latin typeface="Arial"/>
                <a:cs typeface="Arial"/>
              </a:rPr>
              <a:t>hide the table, navigate back </a:t>
            </a:r>
            <a:r>
              <a:rPr lang="en-US" sz="2600" dirty="0" smtClean="0">
                <a:solidFill>
                  <a:srgbClr val="000000"/>
                </a:solidFill>
                <a:latin typeface="Arial"/>
                <a:cs typeface="Arial"/>
              </a:rPr>
              <a:t>to the graph </a:t>
            </a:r>
            <a:r>
              <a:rPr lang="en-US" sz="2600" dirty="0">
                <a:solidFill>
                  <a:srgbClr val="000000"/>
                </a:solidFill>
                <a:latin typeface="Arial"/>
                <a:cs typeface="Arial"/>
              </a:rPr>
              <a:t>by pressing [ctrl][tab]. Then press [ctrl][T].</a:t>
            </a:r>
            <a:endParaRPr lang="en-US" sz="2600" b="1" dirty="0">
              <a:solidFill>
                <a:srgbClr val="000000"/>
              </a:solidFill>
              <a:latin typeface="Arial"/>
              <a:cs typeface="Arial"/>
            </a:endParaRPr>
          </a:p>
          <a:p>
            <a:pPr eaLnBrk="1" hangingPunct="1">
              <a:defRPr/>
            </a:pPr>
            <a:endParaRPr lang="en-US" dirty="0">
              <a:cs typeface="MS PGothic" charset="0"/>
            </a:endParaRPr>
          </a:p>
        </p:txBody>
      </p:sp>
      <p:sp>
        <p:nvSpPr>
          <p:cNvPr id="39937"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cs typeface="MS PGothic" charset="0"/>
            </a:endParaRPr>
          </a:p>
        </p:txBody>
      </p:sp>
      <p:sp>
        <p:nvSpPr>
          <p:cNvPr id="3" name="Slide Number Placeholder 2"/>
          <p:cNvSpPr>
            <a:spLocks noGrp="1"/>
          </p:cNvSpPr>
          <p:nvPr>
            <p:ph type="sldNum" sz="quarter" idx="11"/>
          </p:nvPr>
        </p:nvSpPr>
        <p:spPr/>
        <p:txBody>
          <a:bodyPr/>
          <a:lstStyle/>
          <a:p>
            <a:pPr>
              <a:defRPr/>
            </a:pPr>
            <a:fld id="{1566DEC5-D3DB-9346-97ED-A8E9A4901C7F}" type="slidenum">
              <a:rPr lang="en-US" smtClean="0"/>
              <a:pPr>
                <a:defRPr/>
              </a:pPr>
              <a:t>48</a:t>
            </a:fld>
            <a:endParaRPr lang="en-US" dirty="0"/>
          </a:p>
        </p:txBody>
      </p:sp>
      <p:sp>
        <p:nvSpPr>
          <p:cNvPr id="5" name="TextBox 4"/>
          <p:cNvSpPr txBox="1">
            <a:spLocks noChangeArrowheads="1"/>
          </p:cNvSpPr>
          <p:nvPr/>
        </p:nvSpPr>
        <p:spPr bwMode="auto">
          <a:xfrm>
            <a:off x="6881813" y="408300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ＭＳ Ｐゴシック" charset="0"/>
              </a:rPr>
              <a:t>Guided Practice: </a:t>
            </a:r>
            <a:r>
              <a:rPr lang="en-US" sz="2800" b="1">
                <a:solidFill>
                  <a:srgbClr val="000090"/>
                </a:solidFill>
                <a:latin typeface="Arial" charset="0"/>
                <a:cs typeface="ＭＳ Ｐゴシック" charset="0"/>
              </a:rPr>
              <a:t>Example 5, </a:t>
            </a:r>
            <a:r>
              <a:rPr lang="en-US" sz="2800" b="1" i="1">
                <a:solidFill>
                  <a:srgbClr val="000090"/>
                </a:solidFill>
                <a:latin typeface="Arial" charset="0"/>
                <a:cs typeface="ＭＳ Ｐゴシック" charset="0"/>
              </a:rPr>
              <a:t>continued</a:t>
            </a:r>
            <a:endParaRPr lang="en-US" sz="2800" b="1">
              <a:solidFill>
                <a:srgbClr val="000090"/>
              </a:solidFill>
              <a:latin typeface="Arial" charset="0"/>
              <a:cs typeface="ＭＳ Ｐゴシック" charset="0"/>
            </a:endParaRPr>
          </a:p>
          <a:p>
            <a:pPr eaLnBrk="1" hangingPunct="1"/>
            <a:endParaRPr lang="en-US">
              <a:latin typeface="Arial" charset="0"/>
              <a:cs typeface="ＭＳ Ｐゴシック" charset="0"/>
            </a:endParaRPr>
          </a:p>
          <a:p>
            <a:pPr eaLnBrk="1" hangingPunct="1"/>
            <a:endParaRPr lang="en-US">
              <a:latin typeface="Arial" charset="0"/>
              <a:cs typeface="ＭＳ Ｐゴシック" charset="0"/>
            </a:endParaRPr>
          </a:p>
        </p:txBody>
      </p:sp>
      <p:sp>
        <p:nvSpPr>
          <p:cNvPr id="39937" name="Text Placeholder 2"/>
          <p:cNvSpPr>
            <a:spLocks noGrp="1"/>
          </p:cNvSpPr>
          <p:nvPr>
            <p:ph type="body" sz="quarter" idx="10"/>
          </p:nvPr>
        </p:nvSpPr>
        <p:spPr>
          <a:xfrm>
            <a:off x="1016000" y="6246813"/>
            <a:ext cx="6210300" cy="296862"/>
          </a:xfrm>
        </p:spPr>
        <p:txBody>
          <a:bodyPr/>
          <a:lstStyle/>
          <a:p>
            <a:pPr eaLnBrk="1" hangingPunct="1">
              <a:spcBef>
                <a:spcPct val="0"/>
              </a:spcBef>
              <a:defRPr/>
            </a:pPr>
            <a:r>
              <a:rPr lang="en-US" dirty="0" smtClean="0"/>
              <a:t>1.3.1: Creating and Graphing Linear Equations in Two Variables </a:t>
            </a:r>
            <a:endParaRPr lang="en-US" dirty="0">
              <a:cs typeface="MS PGothic" charset="0"/>
            </a:endParaRPr>
          </a:p>
        </p:txBody>
      </p:sp>
      <p:sp>
        <p:nvSpPr>
          <p:cNvPr id="2" name="Slide Number Placeholder 1"/>
          <p:cNvSpPr>
            <a:spLocks noGrp="1"/>
          </p:cNvSpPr>
          <p:nvPr>
            <p:ph type="sldNum" sz="quarter" idx="11"/>
          </p:nvPr>
        </p:nvSpPr>
        <p:spPr/>
        <p:txBody>
          <a:bodyPr/>
          <a:lstStyle/>
          <a:p>
            <a:pPr>
              <a:defRPr/>
            </a:pPr>
            <a:fld id="{4665BA96-B776-314A-93AE-BDB75CB086B2}" type="slidenum">
              <a:rPr lang="en-US" smtClean="0"/>
              <a:pPr>
                <a:defRPr/>
              </a:pPr>
              <a:t>49</a:t>
            </a:fld>
            <a:endParaRPr lang="en-US" dirty="0"/>
          </a:p>
        </p:txBody>
      </p:sp>
      <p:pic>
        <p:nvPicPr>
          <p:cNvPr id="108548"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000" b="1" i="1" dirty="0"/>
          </a:p>
          <a:p>
            <a:pPr marL="342900" indent="-342900" eaLnBrk="1" hangingPunct="1">
              <a:buFont typeface="Arial"/>
              <a:buChar char="•"/>
              <a:defRPr/>
            </a:pPr>
            <a:r>
              <a:rPr lang="en-US" dirty="0" smtClean="0"/>
              <a:t>The </a:t>
            </a:r>
            <a:r>
              <a:rPr lang="en-US" b="1" i="1" dirty="0"/>
              <a:t>x</a:t>
            </a:r>
            <a:r>
              <a:rPr lang="en-US" b="1" dirty="0"/>
              <a:t>-intercept</a:t>
            </a:r>
            <a:r>
              <a:rPr lang="en-US" dirty="0"/>
              <a:t> of a line is the point where the line intersects the </a:t>
            </a:r>
            <a:r>
              <a:rPr lang="en-US" i="1" dirty="0"/>
              <a:t>x</a:t>
            </a:r>
            <a:r>
              <a:rPr lang="en-US" dirty="0"/>
              <a:t>-axis at (</a:t>
            </a:r>
            <a:r>
              <a:rPr lang="en-US" i="1" dirty="0"/>
              <a:t>x</a:t>
            </a:r>
            <a:r>
              <a:rPr lang="en-US" dirty="0"/>
              <a:t>, 0)</a:t>
            </a:r>
            <a:r>
              <a:rPr lang="en-US" dirty="0" smtClean="0"/>
              <a:t>.</a:t>
            </a:r>
          </a:p>
          <a:p>
            <a:pPr marL="342900" indent="-342900" eaLnBrk="1" hangingPunct="1">
              <a:buFont typeface="Arial"/>
              <a:buChar char="•"/>
              <a:defRPr/>
            </a:pPr>
            <a:endParaRPr lang="en-US" dirty="0"/>
          </a:p>
          <a:p>
            <a:pPr marL="342900" indent="-342900" eaLnBrk="1" hangingPunct="1">
              <a:buFont typeface="Arial"/>
              <a:buChar char="•"/>
              <a:defRPr/>
            </a:pPr>
            <a:r>
              <a:rPr lang="en-US" dirty="0"/>
              <a:t>If a point lies on a line, its coordinates make the equation true</a:t>
            </a:r>
            <a:r>
              <a:rPr lang="en-US" dirty="0" smtClean="0"/>
              <a:t>.</a:t>
            </a:r>
          </a:p>
          <a:p>
            <a:pPr marL="342900" indent="-342900" eaLnBrk="1" hangingPunct="1">
              <a:buFont typeface="Arial"/>
              <a:buChar char="•"/>
              <a:defRPr/>
            </a:pPr>
            <a:endParaRPr lang="en-US" dirty="0"/>
          </a:p>
          <a:p>
            <a:pPr marL="342900" indent="-342900" eaLnBrk="1" hangingPunct="1">
              <a:buFont typeface="Arial"/>
              <a:buChar char="•"/>
              <a:defRPr/>
            </a:pPr>
            <a:r>
              <a:rPr lang="en-US" dirty="0"/>
              <a:t>The graph of a line is the collection of all points that satisfy the equation. </a:t>
            </a:r>
          </a:p>
        </p:txBody>
      </p:sp>
      <p:sp>
        <p:nvSpPr>
          <p:cNvPr id="16386" name="Text Placeholder 2"/>
          <p:cNvSpPr>
            <a:spLocks noGrp="1"/>
          </p:cNvSpPr>
          <p:nvPr>
            <p:ph type="body" sz="quarter" idx="10"/>
          </p:nvPr>
        </p:nvSpPr>
        <p:spPr>
          <a:xfrm>
            <a:off x="1016000" y="6246813"/>
            <a:ext cx="60452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9E4BD1FD-1F25-8940-BC08-D978AF9529CD}" type="slidenum">
              <a:rPr lang="en-US" smtClean="0"/>
              <a:pPr>
                <a:defRPr/>
              </a:pPr>
              <a:t>5</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800" b="1" i="1" dirty="0"/>
          </a:p>
          <a:p>
            <a:pPr marL="342900" indent="-342900" eaLnBrk="1" hangingPunct="1">
              <a:buFont typeface="Arial"/>
              <a:buChar char="•"/>
              <a:defRPr/>
            </a:pPr>
            <a:r>
              <a:rPr lang="en-US" dirty="0"/>
              <a:t>The graph of the linear equation </a:t>
            </a:r>
            <a:r>
              <a:rPr lang="en-US" i="1" dirty="0"/>
              <a:t>y</a:t>
            </a:r>
            <a:r>
              <a:rPr lang="en-US" dirty="0"/>
              <a:t> = –2</a:t>
            </a:r>
            <a:r>
              <a:rPr lang="en-US" i="1" dirty="0"/>
              <a:t>x</a:t>
            </a:r>
            <a:r>
              <a:rPr lang="en-US" dirty="0"/>
              <a:t> + 2 is shown, with its </a:t>
            </a:r>
            <a:r>
              <a:rPr lang="en-US" i="1" dirty="0"/>
              <a:t>x</a:t>
            </a:r>
            <a:r>
              <a:rPr lang="en-US" dirty="0"/>
              <a:t>- and </a:t>
            </a:r>
            <a:r>
              <a:rPr lang="en-US" i="1" dirty="0"/>
              <a:t>y</a:t>
            </a:r>
            <a:r>
              <a:rPr lang="en-US" dirty="0"/>
              <a:t>-intercepts plotted.</a:t>
            </a:r>
          </a:p>
        </p:txBody>
      </p:sp>
      <p:sp>
        <p:nvSpPr>
          <p:cNvPr id="16386" name="Text Placeholder 2"/>
          <p:cNvSpPr>
            <a:spLocks noGrp="1"/>
          </p:cNvSpPr>
          <p:nvPr>
            <p:ph type="body" sz="quarter" idx="10"/>
          </p:nvPr>
        </p:nvSpPr>
        <p:spPr>
          <a:xfrm>
            <a:off x="1016000" y="6246813"/>
            <a:ext cx="59690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540DE237-EC45-4241-91E4-17BFC775C6A7}" type="slidenum">
              <a:rPr lang="en-US" smtClean="0"/>
              <a:pPr>
                <a:defRPr/>
              </a:pPr>
              <a:t>6</a:t>
            </a:fld>
            <a:endParaRPr lang="en-US" dirty="0"/>
          </a:p>
        </p:txBody>
      </p:sp>
      <p:pic>
        <p:nvPicPr>
          <p:cNvPr id="2048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63850" y="2006600"/>
            <a:ext cx="3416300" cy="357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ubtitle 1"/>
          <p:cNvSpPr>
            <a:spLocks noGrp="1"/>
          </p:cNvSpPr>
          <p:nvPr>
            <p:ph type="subTitle" idx="1"/>
          </p:nvPr>
        </p:nvSpPr>
        <p:spPr>
          <a:xfrm>
            <a:off x="641350" y="641350"/>
            <a:ext cx="7854950" cy="4997450"/>
          </a:xfrm>
        </p:spPr>
        <p:txBody>
          <a:bodyPr/>
          <a:lstStyle/>
          <a:p>
            <a:pPr eaLnBrk="1" hangingPunct="1"/>
            <a:r>
              <a:rPr lang="en-US" sz="2800" b="1">
                <a:latin typeface="Arial" charset="0"/>
                <a:cs typeface="Arial" charset="0"/>
              </a:rPr>
              <a:t>Key Concepts, </a:t>
            </a:r>
            <a:r>
              <a:rPr lang="en-US" sz="2800" b="1" i="1">
                <a:latin typeface="Arial" charset="0"/>
                <a:cs typeface="Arial" charset="0"/>
              </a:rPr>
              <a:t>continued</a:t>
            </a:r>
          </a:p>
          <a:p>
            <a:pPr eaLnBrk="1" hangingPunct="1"/>
            <a:r>
              <a:rPr lang="en-US" b="1">
                <a:latin typeface="Arial" charset="0"/>
                <a:cs typeface="Arial" charset="0"/>
              </a:rPr>
              <a:t>	</a:t>
            </a:r>
            <a:endParaRPr lang="en-US">
              <a:latin typeface="Arial" charset="0"/>
              <a:cs typeface="Arial" charset="0"/>
            </a:endParaRPr>
          </a:p>
        </p:txBody>
      </p:sp>
      <p:sp>
        <p:nvSpPr>
          <p:cNvPr id="16386" name="Text Placeholder 2"/>
          <p:cNvSpPr>
            <a:spLocks noGrp="1"/>
          </p:cNvSpPr>
          <p:nvPr>
            <p:ph type="body" sz="quarter" idx="10"/>
          </p:nvPr>
        </p:nvSpPr>
        <p:spPr>
          <a:xfrm>
            <a:off x="1016000" y="6246813"/>
            <a:ext cx="6121400" cy="265112"/>
          </a:xfrm>
        </p:spPr>
        <p:txBody>
          <a:bodyPr/>
          <a:lstStyle/>
          <a:p>
            <a:pPr eaLnBrk="1" hangingPunct="1">
              <a:spcBef>
                <a:spcPct val="0"/>
              </a:spcBef>
              <a:defRPr/>
            </a:pPr>
            <a:r>
              <a:rPr lang="en-US" dirty="0"/>
              <a:t>1.3.1: Creating and Graphing Linear Equations in Two Variables </a:t>
            </a:r>
          </a:p>
        </p:txBody>
      </p:sp>
      <p:sp>
        <p:nvSpPr>
          <p:cNvPr id="2" name="Slide Number Placeholder 1"/>
          <p:cNvSpPr>
            <a:spLocks noGrp="1"/>
          </p:cNvSpPr>
          <p:nvPr>
            <p:ph type="sldNum" sz="quarter" idx="11"/>
          </p:nvPr>
        </p:nvSpPr>
        <p:spPr/>
        <p:txBody>
          <a:bodyPr/>
          <a:lstStyle/>
          <a:p>
            <a:pPr>
              <a:defRPr/>
            </a:pPr>
            <a:fld id="{006195B7-B22A-9842-803B-254D5B40656D}" type="slidenum">
              <a:rPr lang="en-US" smtClean="0"/>
              <a:pPr>
                <a:defRPr/>
              </a:pPr>
              <a:t>7</a:t>
            </a:fld>
            <a:endParaRPr lang="en-US" dirty="0"/>
          </a:p>
        </p:txBody>
      </p:sp>
      <p:graphicFrame>
        <p:nvGraphicFramePr>
          <p:cNvPr id="8" name="Table 7"/>
          <p:cNvGraphicFramePr>
            <a:graphicFrameLocks noGrp="1"/>
          </p:cNvGraphicFramePr>
          <p:nvPr/>
        </p:nvGraphicFramePr>
        <p:xfrm>
          <a:off x="762000" y="1304925"/>
          <a:ext cx="7720013" cy="4404324"/>
        </p:xfrm>
        <a:graphic>
          <a:graphicData uri="http://schemas.openxmlformats.org/drawingml/2006/table">
            <a:tbl>
              <a:tblPr firstRow="1" bandRow="1">
                <a:tableStyleId>{5940675A-B579-460E-94D1-54222C63F5DA}</a:tableStyleId>
              </a:tblPr>
              <a:tblGrid>
                <a:gridCol w="7720013"/>
              </a:tblGrid>
              <a:tr h="457184">
                <a:tc>
                  <a:txBody>
                    <a:bodyPr/>
                    <a:lstStyle/>
                    <a:p>
                      <a:pPr algn="l"/>
                      <a:r>
                        <a:rPr lang="en-US" sz="2400" b="1" dirty="0" smtClean="0">
                          <a:latin typeface="Arial"/>
                          <a:cs typeface="Arial"/>
                        </a:rPr>
                        <a:t>Creating Equations</a:t>
                      </a:r>
                      <a:endParaRPr lang="en-US" sz="2400" b="1" spc="0" dirty="0">
                        <a:latin typeface="Arial"/>
                        <a:cs typeface="Arial"/>
                      </a:endParaRPr>
                    </a:p>
                  </a:txBody>
                  <a:tcPr marL="182895" marR="91448" marT="45710" marB="45710" anchor="ctr">
                    <a:solidFill>
                      <a:schemeClr val="bg1">
                        <a:lumMod val="85000"/>
                      </a:schemeClr>
                    </a:solidFill>
                  </a:tcPr>
                </a:tc>
              </a:tr>
              <a:tr h="3946541">
                <a:tc>
                  <a:txBody>
                    <a:bodyPr/>
                    <a:lstStyle/>
                    <a:p>
                      <a:pPr marL="457200" indent="-457200">
                        <a:buFont typeface="+mj-lt"/>
                        <a:buAutoNum type="arabicPeriod"/>
                      </a:pPr>
                      <a:r>
                        <a:rPr lang="en-US" sz="2300" spc="-40" baseline="0" dirty="0" smtClean="0">
                          <a:latin typeface="Arial"/>
                          <a:cs typeface="Arial"/>
                        </a:rPr>
                        <a:t>Read the problem statement carefully.</a:t>
                      </a:r>
                    </a:p>
                    <a:p>
                      <a:pPr marL="457200" indent="-457200">
                        <a:buFont typeface="+mj-lt"/>
                        <a:buAutoNum type="arabicPeriod"/>
                      </a:pPr>
                      <a:r>
                        <a:rPr lang="en-US" sz="2300" spc="-40" baseline="0" dirty="0" smtClean="0">
                          <a:latin typeface="Arial"/>
                          <a:cs typeface="Arial"/>
                        </a:rPr>
                        <a:t>Look for the information given and make a list of the known quantities.</a:t>
                      </a:r>
                    </a:p>
                    <a:p>
                      <a:pPr marL="457200" indent="-457200">
                        <a:buFont typeface="+mj-lt"/>
                        <a:buAutoNum type="arabicPeriod"/>
                      </a:pPr>
                      <a:r>
                        <a:rPr lang="en-US" sz="2300" spc="-50" baseline="0" dirty="0" smtClean="0">
                          <a:latin typeface="Arial"/>
                          <a:cs typeface="Arial"/>
                        </a:rPr>
                        <a:t>Determine which information tells you the rate of change, or the slope, </a:t>
                      </a:r>
                      <a:r>
                        <a:rPr lang="en-US" sz="2300" i="1" spc="-50" baseline="0" dirty="0" smtClean="0">
                          <a:latin typeface="Arial"/>
                          <a:cs typeface="Arial"/>
                        </a:rPr>
                        <a:t>m</a:t>
                      </a:r>
                      <a:r>
                        <a:rPr lang="en-US" sz="2300" spc="-50" baseline="0" dirty="0" smtClean="0">
                          <a:latin typeface="Arial"/>
                          <a:cs typeface="Arial"/>
                        </a:rPr>
                        <a:t>. Look for words such as </a:t>
                      </a:r>
                      <a:r>
                        <a:rPr lang="en-US" sz="2300" i="1" spc="-50" baseline="0" dirty="0" smtClean="0">
                          <a:latin typeface="Arial"/>
                          <a:cs typeface="Arial"/>
                        </a:rPr>
                        <a:t>each</a:t>
                      </a:r>
                      <a:r>
                        <a:rPr lang="en-US" sz="2300" spc="-50" baseline="0" dirty="0" smtClean="0">
                          <a:latin typeface="Arial"/>
                          <a:cs typeface="Arial"/>
                        </a:rPr>
                        <a:t>, </a:t>
                      </a:r>
                      <a:r>
                        <a:rPr lang="en-US" sz="2300" i="1" kern="1200" spc="-50" baseline="0" dirty="0" smtClean="0">
                          <a:solidFill>
                            <a:schemeClr val="tx1"/>
                          </a:solidFill>
                          <a:latin typeface="Arial"/>
                          <a:ea typeface="+mn-ea"/>
                          <a:cs typeface="Arial"/>
                        </a:rPr>
                        <a:t>every</a:t>
                      </a:r>
                      <a:r>
                        <a:rPr lang="en-US" sz="2300" spc="-50" baseline="0" dirty="0" smtClean="0">
                          <a:latin typeface="Arial"/>
                          <a:cs typeface="Arial"/>
                        </a:rPr>
                        <a:t>, </a:t>
                      </a:r>
                      <a:r>
                        <a:rPr lang="en-US" sz="2300" i="1" kern="1200" spc="-50" baseline="0" dirty="0" smtClean="0">
                          <a:solidFill>
                            <a:schemeClr val="tx1"/>
                          </a:solidFill>
                          <a:latin typeface="Arial"/>
                          <a:ea typeface="+mn-ea"/>
                          <a:cs typeface="Arial"/>
                        </a:rPr>
                        <a:t>per</a:t>
                      </a:r>
                      <a:r>
                        <a:rPr lang="en-US" sz="2300" spc="-50" baseline="0" dirty="0" smtClean="0">
                          <a:latin typeface="Arial"/>
                          <a:cs typeface="Arial"/>
                        </a:rPr>
                        <a:t>, or </a:t>
                      </a:r>
                      <a:r>
                        <a:rPr lang="en-US" sz="2300" i="1" kern="1200" spc="-50" baseline="0" dirty="0" smtClean="0">
                          <a:solidFill>
                            <a:schemeClr val="tx1"/>
                          </a:solidFill>
                          <a:latin typeface="Arial"/>
                          <a:ea typeface="+mn-ea"/>
                          <a:cs typeface="Arial"/>
                        </a:rPr>
                        <a:t>rate</a:t>
                      </a:r>
                      <a:r>
                        <a:rPr lang="en-US" sz="2300" spc="-50" baseline="0" dirty="0" smtClean="0">
                          <a:latin typeface="Arial"/>
                          <a:cs typeface="Arial"/>
                        </a:rPr>
                        <a:t>.</a:t>
                      </a:r>
                    </a:p>
                    <a:p>
                      <a:pPr marL="457200" indent="-457200">
                        <a:buFont typeface="+mj-lt"/>
                        <a:buAutoNum type="arabicPeriod"/>
                      </a:pPr>
                      <a:r>
                        <a:rPr lang="en-US" sz="2300" spc="-40" baseline="0" dirty="0" smtClean="0">
                          <a:latin typeface="Arial"/>
                          <a:cs typeface="Arial"/>
                        </a:rPr>
                        <a:t>Determine which information tells you the </a:t>
                      </a:r>
                      <a:r>
                        <a:rPr lang="en-US" sz="2300" i="1" spc="-40" baseline="0" dirty="0" smtClean="0">
                          <a:latin typeface="Arial"/>
                          <a:cs typeface="Arial"/>
                        </a:rPr>
                        <a:t>y</a:t>
                      </a:r>
                      <a:r>
                        <a:rPr lang="en-US" sz="2300" spc="-40" baseline="0" dirty="0" smtClean="0">
                          <a:latin typeface="Arial"/>
                          <a:cs typeface="Arial"/>
                        </a:rPr>
                        <a:t>-intercept, or </a:t>
                      </a:r>
                      <a:r>
                        <a:rPr lang="en-US" sz="2300" i="1" spc="-40" baseline="0" dirty="0" smtClean="0">
                          <a:latin typeface="Arial"/>
                          <a:cs typeface="Arial"/>
                        </a:rPr>
                        <a:t>b</a:t>
                      </a:r>
                      <a:r>
                        <a:rPr lang="en-US" sz="2300" spc="-40" baseline="0" dirty="0" smtClean="0">
                          <a:latin typeface="Arial"/>
                          <a:cs typeface="Arial"/>
                        </a:rPr>
                        <a:t>. This could be an initial value or a starting value, a flat fee, and so forth.</a:t>
                      </a:r>
                    </a:p>
                    <a:p>
                      <a:pPr marL="457200" indent="-457200">
                        <a:buFont typeface="+mj-lt"/>
                        <a:buAutoNum type="arabicPeriod"/>
                      </a:pPr>
                      <a:r>
                        <a:rPr lang="en-US" sz="2300" spc="-40" baseline="0" dirty="0" smtClean="0">
                          <a:latin typeface="Arial"/>
                          <a:cs typeface="Arial"/>
                        </a:rPr>
                        <a:t>Substitute the slope and </a:t>
                      </a:r>
                      <a:r>
                        <a:rPr lang="en-US" sz="2300" i="1" spc="-40" baseline="0" dirty="0" smtClean="0">
                          <a:latin typeface="Arial"/>
                          <a:cs typeface="Arial"/>
                        </a:rPr>
                        <a:t>y</a:t>
                      </a:r>
                      <a:r>
                        <a:rPr lang="en-US" sz="2300" spc="-40" baseline="0" dirty="0" smtClean="0">
                          <a:latin typeface="Arial"/>
                          <a:cs typeface="Arial"/>
                        </a:rPr>
                        <a:t>-intercept into the linear equation formula, </a:t>
                      </a:r>
                      <a:r>
                        <a:rPr lang="en-US" sz="2300" i="1" spc="-40" baseline="0" dirty="0" smtClean="0">
                          <a:latin typeface="Arial"/>
                          <a:cs typeface="Arial"/>
                        </a:rPr>
                        <a:t>y</a:t>
                      </a:r>
                      <a:r>
                        <a:rPr lang="en-US" sz="2300" spc="-40" baseline="0" dirty="0" smtClean="0">
                          <a:latin typeface="Arial"/>
                          <a:cs typeface="Arial"/>
                        </a:rPr>
                        <a:t> = </a:t>
                      </a:r>
                      <a:r>
                        <a:rPr lang="en-US" sz="2300" i="1" spc="-40" baseline="0" dirty="0" smtClean="0">
                          <a:latin typeface="Arial"/>
                          <a:cs typeface="Arial"/>
                        </a:rPr>
                        <a:t>mx</a:t>
                      </a:r>
                      <a:r>
                        <a:rPr lang="en-US" sz="2300" spc="-40" baseline="0" dirty="0" smtClean="0">
                          <a:latin typeface="Arial"/>
                          <a:cs typeface="Arial"/>
                        </a:rPr>
                        <a:t> + </a:t>
                      </a:r>
                      <a:r>
                        <a:rPr lang="en-US" sz="2300" i="1" spc="-40" baseline="0" dirty="0" smtClean="0">
                          <a:latin typeface="Arial"/>
                          <a:cs typeface="Arial"/>
                        </a:rPr>
                        <a:t>b</a:t>
                      </a:r>
                      <a:r>
                        <a:rPr lang="en-US" sz="2300" spc="-40" baseline="0" dirty="0" smtClean="0">
                          <a:latin typeface="Arial"/>
                          <a:cs typeface="Arial"/>
                        </a:rPr>
                        <a:t>.</a:t>
                      </a:r>
                      <a:endParaRPr lang="en-US" sz="2300" i="1" spc="-40" baseline="0" dirty="0">
                        <a:latin typeface="Arial"/>
                        <a:cs typeface="Arial"/>
                      </a:endParaRPr>
                    </a:p>
                  </a:txBody>
                  <a:tcPr marL="182895" marR="91448" marT="45710" marB="45710" anchor="ct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000" b="1" i="1" dirty="0"/>
          </a:p>
          <a:p>
            <a:pPr eaLnBrk="1" hangingPunct="1">
              <a:defRPr/>
            </a:pPr>
            <a:r>
              <a:rPr lang="en-US" dirty="0"/>
              <a:t>Determining the Scale and Labels When Graphing:</a:t>
            </a:r>
          </a:p>
          <a:p>
            <a:pPr marL="342900" indent="-342900" eaLnBrk="1" hangingPunct="1">
              <a:buFont typeface="Arial"/>
              <a:buChar char="•"/>
              <a:defRPr/>
            </a:pPr>
            <a:r>
              <a:rPr lang="en-US" dirty="0" smtClean="0"/>
              <a:t>If </a:t>
            </a:r>
            <a:r>
              <a:rPr lang="en-US" dirty="0"/>
              <a:t>the slope has a rise and run between </a:t>
            </a:r>
            <a:r>
              <a:rPr lang="en-US" dirty="0" smtClean="0"/>
              <a:t>–10 </a:t>
            </a:r>
            <a:r>
              <a:rPr lang="en-US" dirty="0"/>
              <a:t>and 10 and the </a:t>
            </a:r>
            <a:r>
              <a:rPr lang="en-US" i="1" dirty="0"/>
              <a:t>y</a:t>
            </a:r>
            <a:r>
              <a:rPr lang="en-US" dirty="0"/>
              <a:t>-intercept is 10 or less, use a grid that has squares equal to 1 unit.</a:t>
            </a:r>
          </a:p>
          <a:p>
            <a:pPr marL="342900" indent="-342900" eaLnBrk="1" hangingPunct="1">
              <a:buFont typeface="Arial"/>
              <a:buChar char="•"/>
              <a:defRPr/>
            </a:pPr>
            <a:r>
              <a:rPr lang="en-US" dirty="0" smtClean="0"/>
              <a:t>Adjust </a:t>
            </a:r>
            <a:r>
              <a:rPr lang="en-US" dirty="0"/>
              <a:t>the units according to what you need. For example, if the </a:t>
            </a:r>
            <a:r>
              <a:rPr lang="en-US" i="1" dirty="0"/>
              <a:t>y</a:t>
            </a:r>
            <a:r>
              <a:rPr lang="en-US" dirty="0"/>
              <a:t>-intercept is 10,000, each square might represent 2,000 units on the </a:t>
            </a:r>
            <a:r>
              <a:rPr lang="en-US" i="1" dirty="0"/>
              <a:t>y</a:t>
            </a:r>
            <a:r>
              <a:rPr lang="en-US" dirty="0"/>
              <a:t>-axis. Be careful when plotting the slope to take into account the value each grid square represents. </a:t>
            </a:r>
          </a:p>
        </p:txBody>
      </p:sp>
      <p:sp>
        <p:nvSpPr>
          <p:cNvPr id="16386" name="Text Placeholder 2"/>
          <p:cNvSpPr>
            <a:spLocks noGrp="1"/>
          </p:cNvSpPr>
          <p:nvPr>
            <p:ph type="body" sz="quarter" idx="10"/>
          </p:nvPr>
        </p:nvSpPr>
        <p:spPr>
          <a:xfrm>
            <a:off x="1016000" y="6246813"/>
            <a:ext cx="60071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BB460469-80F7-6841-9D38-0B6FD1A3FC3B}" type="slidenum">
              <a:rPr lang="en-US" smtClean="0"/>
              <a:pPr>
                <a:defRPr/>
              </a:pPr>
              <a:t>8</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ubtitle 1"/>
          <p:cNvSpPr>
            <a:spLocks noGrp="1"/>
          </p:cNvSpPr>
          <p:nvPr>
            <p:ph type="subTitle" idx="1"/>
          </p:nvPr>
        </p:nvSpPr>
        <p:spPr>
          <a:xfrm>
            <a:off x="641350" y="641350"/>
            <a:ext cx="7854950" cy="4997450"/>
          </a:xfrm>
        </p:spPr>
        <p:txBody>
          <a:bodyPr/>
          <a:lstStyle/>
          <a:p>
            <a:pPr eaLnBrk="1" fontAlgn="auto" hangingPunct="1">
              <a:spcAft>
                <a:spcPts val="0"/>
              </a:spcAft>
              <a:defRPr/>
            </a:pPr>
            <a:r>
              <a:rPr lang="en-US" sz="2800" b="1" dirty="0"/>
              <a:t>Key Concepts, </a:t>
            </a:r>
            <a:r>
              <a:rPr lang="en-US" sz="2800" b="1" i="1" dirty="0" smtClean="0"/>
              <a:t>continued</a:t>
            </a:r>
            <a:endParaRPr lang="en-US" sz="2000" b="1" i="1" dirty="0"/>
          </a:p>
          <a:p>
            <a:pPr marL="342900" indent="-342900" eaLnBrk="1" hangingPunct="1">
              <a:buFont typeface="Arial"/>
              <a:buChar char="•"/>
              <a:defRPr/>
            </a:pPr>
            <a:r>
              <a:rPr lang="en-US" dirty="0" smtClean="0"/>
              <a:t>Sometimes </a:t>
            </a:r>
            <a:r>
              <a:rPr lang="en-US" dirty="0"/>
              <a:t>you need to skip values on the </a:t>
            </a:r>
            <a:r>
              <a:rPr lang="en-US" i="1" dirty="0"/>
              <a:t>y</a:t>
            </a:r>
            <a:r>
              <a:rPr lang="en-US" dirty="0"/>
              <a:t>-axis. It makes sense to do this if the </a:t>
            </a:r>
            <a:r>
              <a:rPr lang="en-US" i="1" dirty="0"/>
              <a:t>y</a:t>
            </a:r>
            <a:r>
              <a:rPr lang="en-US" dirty="0"/>
              <a:t>-intercept is very large (positive) or very small (negative). For example, if your </a:t>
            </a:r>
            <a:r>
              <a:rPr lang="en-US" i="1" dirty="0"/>
              <a:t>y</a:t>
            </a:r>
            <a:r>
              <a:rPr lang="en-US" dirty="0"/>
              <a:t>-intercept is 10,000, you could start your </a:t>
            </a:r>
            <a:r>
              <a:rPr lang="en-US" i="1" dirty="0"/>
              <a:t>y</a:t>
            </a:r>
            <a:r>
              <a:rPr lang="en-US" dirty="0"/>
              <a:t>-axis numbering at 0 and “skip” to 10,000 at the next </a:t>
            </a:r>
            <a:r>
              <a:rPr lang="en-US" i="1" dirty="0"/>
              <a:t>y</a:t>
            </a:r>
            <a:r>
              <a:rPr lang="en-US" dirty="0"/>
              <a:t>-axis number. Use a short, zigzag line starting at 0 to about the first grid line to show that you’ve skipped values. Then continue with the correct numbering for the rest of the axis. </a:t>
            </a:r>
          </a:p>
        </p:txBody>
      </p:sp>
      <p:sp>
        <p:nvSpPr>
          <p:cNvPr id="16386" name="Text Placeholder 2"/>
          <p:cNvSpPr>
            <a:spLocks noGrp="1"/>
          </p:cNvSpPr>
          <p:nvPr>
            <p:ph type="body" sz="quarter" idx="10"/>
          </p:nvPr>
        </p:nvSpPr>
        <p:spPr>
          <a:xfrm>
            <a:off x="1016000" y="6246813"/>
            <a:ext cx="6400800" cy="265112"/>
          </a:xfrm>
        </p:spPr>
        <p:txBody>
          <a:bodyPr/>
          <a:lstStyle/>
          <a:p>
            <a:pPr eaLnBrk="1" hangingPunct="1">
              <a:spcBef>
                <a:spcPct val="0"/>
              </a:spcBef>
              <a:defRPr/>
            </a:pPr>
            <a:r>
              <a:rPr lang="en-US" sz="1600" dirty="0" smtClean="0"/>
              <a:t>1.3.1: Creating and Graphing Linear Equations in Two Variables </a:t>
            </a:r>
            <a:endParaRPr lang="en-US" sz="1600" dirty="0"/>
          </a:p>
          <a:p>
            <a:pPr eaLnBrk="1" hangingPunct="1">
              <a:spcBef>
                <a:spcPct val="0"/>
              </a:spcBef>
              <a:defRPr/>
            </a:pPr>
            <a:endParaRPr lang="en-US" sz="1600" dirty="0"/>
          </a:p>
        </p:txBody>
      </p:sp>
      <p:sp>
        <p:nvSpPr>
          <p:cNvPr id="2" name="Slide Number Placeholder 1"/>
          <p:cNvSpPr>
            <a:spLocks noGrp="1"/>
          </p:cNvSpPr>
          <p:nvPr>
            <p:ph type="sldNum" sz="quarter" idx="11"/>
          </p:nvPr>
        </p:nvSpPr>
        <p:spPr/>
        <p:txBody>
          <a:bodyPr/>
          <a:lstStyle/>
          <a:p>
            <a:pPr>
              <a:defRPr/>
            </a:pPr>
            <a:fld id="{3B2963E8-2BAC-EC41-867A-6D962653A2C1}" type="slidenum">
              <a:rPr lang="en-US" smtClean="0"/>
              <a:pPr>
                <a:defRPr/>
              </a:pPr>
              <a:t>9</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9502</TotalTime>
  <Words>4044</Words>
  <Application>Microsoft Macintosh PowerPoint</Application>
  <PresentationFormat>On-screen Show (4:3)</PresentationFormat>
  <Paragraphs>342</Paragraphs>
  <Slides>49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Kristina Mugnai</cp:lastModifiedBy>
  <cp:revision>151</cp:revision>
  <cp:lastPrinted>2012-05-01T14:51:49Z</cp:lastPrinted>
  <dcterms:created xsi:type="dcterms:W3CDTF">2012-02-22T19:14:19Z</dcterms:created>
  <dcterms:modified xsi:type="dcterms:W3CDTF">2012-07-09T19:12:26Z</dcterms:modified>
  <cp:category/>
</cp:coreProperties>
</file>