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notesSlides/notesSlide1.xml" ContentType="application/vnd.openxmlformats-officedocument.presentationml.notesSlide+xml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56" r:id="rId2"/>
    <p:sldId id="258" r:id="rId3"/>
    <p:sldId id="259" r:id="rId4"/>
    <p:sldId id="309" r:id="rId5"/>
    <p:sldId id="310" r:id="rId6"/>
    <p:sldId id="311" r:id="rId7"/>
    <p:sldId id="312" r:id="rId8"/>
    <p:sldId id="313" r:id="rId9"/>
    <p:sldId id="290" r:id="rId10"/>
    <p:sldId id="344" r:id="rId11"/>
    <p:sldId id="345" r:id="rId12"/>
    <p:sldId id="346" r:id="rId13"/>
    <p:sldId id="347" r:id="rId14"/>
    <p:sldId id="348" r:id="rId15"/>
    <p:sldId id="349" r:id="rId16"/>
    <p:sldId id="350" r:id="rId17"/>
    <p:sldId id="352" r:id="rId18"/>
    <p:sldId id="353" r:id="rId19"/>
    <p:sldId id="355" r:id="rId20"/>
    <p:sldId id="319" r:id="rId21"/>
    <p:sldId id="320" r:id="rId22"/>
    <p:sldId id="321" r:id="rId23"/>
    <p:sldId id="322" r:id="rId24"/>
    <p:sldId id="325" r:id="rId25"/>
    <p:sldId id="343" r:id="rId26"/>
    <p:sldId id="327" r:id="rId27"/>
    <p:sldId id="330" r:id="rId28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98" d="100"/>
          <a:sy n="98" d="100"/>
        </p:scale>
        <p:origin x="-24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handoutMaster" Target="handoutMasters/handout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Relationship Id="rId2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Relationship Id="rId2" Type="http://schemas.openxmlformats.org/officeDocument/2006/relationships/image" Target="../media/image10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Relationship Id="rId2" Type="http://schemas.openxmlformats.org/officeDocument/2006/relationships/image" Target="../media/image1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59DCB8AC-0984-484A-BFA1-92D4D7FD420B}" type="datetimeFigureOut">
              <a:rPr lang="en-US"/>
              <a:pPr>
                <a:defRPr/>
              </a:pPr>
              <a:t>7/18/12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60902481-0EF9-5B4D-9A32-62C9109071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2606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042FC673-1FFF-E747-8713-1E4B5AB2B2A4}" type="datetimeFigureOut">
              <a:rPr lang="en-US"/>
              <a:pPr>
                <a:defRPr/>
              </a:pPr>
              <a:t>7/18/12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374C7DA7-E49D-2242-BA86-11DE252807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73721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walch.com</a:t>
            </a:r>
            <a:r>
              <a:rPr lang="en-US" dirty="0" smtClean="0"/>
              <a:t>/</a:t>
            </a:r>
            <a:r>
              <a:rPr lang="en-US" dirty="0" err="1" smtClean="0"/>
              <a:t>ei</a:t>
            </a:r>
            <a:r>
              <a:rPr lang="en-US" dirty="0" smtClean="0"/>
              <a:t>/CAU1L2S3CreateExpPop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4C7DA7-E49D-2242-BA86-11DE252807D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0801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walch.com</a:t>
            </a:r>
            <a:r>
              <a:rPr lang="en-US" dirty="0" smtClean="0"/>
              <a:t>/</a:t>
            </a:r>
            <a:r>
              <a:rPr lang="en-US" dirty="0" err="1" smtClean="0"/>
              <a:t>ei</a:t>
            </a:r>
            <a:r>
              <a:rPr lang="en-US" dirty="0" smtClean="0"/>
              <a:t>/CAU1L2S3CreateExpTourn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4C7DA7-E49D-2242-BA86-11DE252807DF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0801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ordinate Algebra PPT bgd Instruction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-38100"/>
            <a:ext cx="9134475" cy="668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55776" cy="4998233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1015283" y="6246670"/>
            <a:ext cx="5530850" cy="26496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600" b="0" i="0" baseline="0">
                <a:solidFill>
                  <a:srgbClr val="FF0000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297863" y="5497513"/>
            <a:ext cx="728662" cy="282575"/>
          </a:xfrm>
        </p:spPr>
        <p:txBody>
          <a:bodyPr/>
          <a:lstStyle>
            <a:lvl1pPr>
              <a:defRPr sz="1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FB8CF2CE-7C32-D445-A4D6-595F27B6088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563550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4534A1-6AAD-7445-940A-25A707D7B525}" type="datetime1">
              <a:rPr lang="en-US"/>
              <a:pPr>
                <a:defRPr/>
              </a:pPr>
              <a:t>7/18/12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2C2096-44FB-444B-B4EA-145A4A34EF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297899"/>
      </p:ext>
    </p:extLst>
  </p:cSld>
  <p:clrMapOvr>
    <a:masterClrMapping/>
  </p:clrMapOvr>
  <p:transition xmlns:p14="http://schemas.microsoft.com/office/powerpoint/2010/main"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A8139D-BCFB-9843-A772-927D351D01CE}" type="datetime1">
              <a:rPr lang="en-US"/>
              <a:pPr>
                <a:defRPr/>
              </a:pPr>
              <a:t>7/18/12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8F7C42-AEB2-9A42-AA77-649F3B36FB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050760"/>
      </p:ext>
    </p:extLst>
  </p:cSld>
  <p:clrMapOvr>
    <a:masterClrMapping/>
  </p:clrMapOvr>
  <p:transition xmlns:p14="http://schemas.microsoft.com/office/powerpoint/2010/main"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DF617B-BD3E-6447-B3EF-B8179ED33D53}" type="datetime1">
              <a:rPr lang="en-US"/>
              <a:pPr>
                <a:defRPr/>
              </a:pPr>
              <a:t>7/18/12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32B996-AFF8-C740-937C-004CD00A96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16970"/>
      </p:ext>
    </p:extLst>
  </p:cSld>
  <p:clrMapOvr>
    <a:masterClrMapping/>
  </p:clrMapOvr>
  <p:transition xmlns:p14="http://schemas.microsoft.com/office/powerpoint/2010/main"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8455B-D599-7440-BA88-68A095D36CCB}" type="datetime1">
              <a:rPr lang="en-US"/>
              <a:pPr>
                <a:defRPr/>
              </a:pPr>
              <a:t>7/18/12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7CBB9-18C4-8E4B-AF65-B140F322B5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416492"/>
      </p:ext>
    </p:extLst>
  </p:cSld>
  <p:clrMapOvr>
    <a:masterClrMapping/>
  </p:clrMapOvr>
  <p:transition xmlns:p14="http://schemas.microsoft.com/office/powerpoint/2010/main"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1D74A6-21C4-3247-AAAA-E50FE1AF1CBC}" type="datetime1">
              <a:rPr lang="en-US"/>
              <a:pPr>
                <a:defRPr/>
              </a:pPr>
              <a:t>7/18/12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93B9CD-7105-1740-B131-07FE9B5C3B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903503"/>
      </p:ext>
    </p:extLst>
  </p:cSld>
  <p:clrMapOvr>
    <a:masterClrMapping/>
  </p:clrMapOvr>
  <p:transition xmlns:p14="http://schemas.microsoft.com/office/powerpoint/2010/main"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3BF81-67BA-6944-A2B9-E6A5BFC97E2E}" type="datetime1">
              <a:rPr lang="en-US"/>
              <a:pPr>
                <a:defRPr/>
              </a:pPr>
              <a:t>7/18/12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04FD7C-20A7-CA47-9CB0-E24B15264A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462560"/>
      </p:ext>
    </p:extLst>
  </p:cSld>
  <p:clrMapOvr>
    <a:masterClrMapping/>
  </p:clrMapOvr>
  <p:transition xmlns:p14="http://schemas.microsoft.com/office/powerpoint/2010/main"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B610D-6AEB-4545-A9B6-73C77364FE27}" type="datetime1">
              <a:rPr lang="en-US"/>
              <a:pPr>
                <a:defRPr/>
              </a:pPr>
              <a:t>7/18/12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CD6BC-9F1A-8748-9D49-A3F9426F17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767439"/>
      </p:ext>
    </p:extLst>
  </p:cSld>
  <p:clrMapOvr>
    <a:masterClrMapping/>
  </p:clrMapOvr>
  <p:transition xmlns:p14="http://schemas.microsoft.com/office/powerpoint/2010/main"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0E20C-2394-FA49-AC16-A54FF41F13CD}" type="datetime1">
              <a:rPr lang="en-US"/>
              <a:pPr>
                <a:defRPr/>
              </a:pPr>
              <a:t>7/18/12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C387C-91B9-4744-A268-8D07EF9C3A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435589"/>
      </p:ext>
    </p:extLst>
  </p:cSld>
  <p:clrMapOvr>
    <a:masterClrMapping/>
  </p:clrMapOvr>
  <p:transition xmlns:p14="http://schemas.microsoft.com/office/powerpoint/2010/main"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7E381-9EB6-B142-A598-E9FA261E7D0A}" type="datetime1">
              <a:rPr lang="en-US"/>
              <a:pPr>
                <a:defRPr/>
              </a:pPr>
              <a:t>7/18/12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5290D-0573-9048-A819-4774C18310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975499"/>
      </p:ext>
    </p:extLst>
  </p:cSld>
  <p:clrMapOvr>
    <a:masterClrMapping/>
  </p:clrMapOvr>
  <p:transition xmlns:p14="http://schemas.microsoft.com/office/powerpoint/2010/main"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8CE19-2E7E-6E44-9A6C-D8A5C55704DB}" type="datetime1">
              <a:rPr lang="en-US"/>
              <a:pPr>
                <a:defRPr/>
              </a:pPr>
              <a:t>7/18/12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757A9-C597-5948-8C1F-05B232F47A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916688"/>
      </p:ext>
    </p:extLst>
  </p:cSld>
  <p:clrMapOvr>
    <a:masterClrMapping/>
  </p:clrMapOvr>
  <p:transition xmlns:p14="http://schemas.microsoft.com/office/powerpoint/2010/main" spd="slow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717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04B05AFA-39F5-C547-994B-1F7968DEEBB1}" type="datetime1">
              <a:rPr lang="en-US"/>
              <a:pPr>
                <a:defRPr/>
              </a:pPr>
              <a:t>7/18/12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53E037D7-CAA0-3447-BAFD-AE1A792B99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3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4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5.emf"/><Relationship Id="rId5" Type="http://schemas.openxmlformats.org/officeDocument/2006/relationships/oleObject" Target="../embeddings/oleObject5.bin"/><Relationship Id="rId6" Type="http://schemas.openxmlformats.org/officeDocument/2006/relationships/image" Target="../media/image6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ei/CAU1L2S3CreateExpPop" TargetMode="External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4" Type="http://schemas.openxmlformats.org/officeDocument/2006/relationships/image" Target="../media/image8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4" Type="http://schemas.openxmlformats.org/officeDocument/2006/relationships/image" Target="../media/image9.emf"/><Relationship Id="rId5" Type="http://schemas.openxmlformats.org/officeDocument/2006/relationships/oleObject" Target="../embeddings/oleObject8.bin"/><Relationship Id="rId6" Type="http://schemas.openxmlformats.org/officeDocument/2006/relationships/image" Target="../media/image10.e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4" Type="http://schemas.openxmlformats.org/officeDocument/2006/relationships/image" Target="../media/image11.e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4" Type="http://schemas.openxmlformats.org/officeDocument/2006/relationships/image" Target="../media/image12.emf"/><Relationship Id="rId5" Type="http://schemas.openxmlformats.org/officeDocument/2006/relationships/oleObject" Target="../embeddings/oleObject11.bin"/><Relationship Id="rId6" Type="http://schemas.openxmlformats.org/officeDocument/2006/relationships/image" Target="../media/image13.emf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ei/CAU1L2S3CreateExpTourn" TargetMode="External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2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 rtlCol="0"/>
          <a:lstStyle/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 smtClean="0">
                <a:ea typeface="+mn-ea"/>
              </a:rPr>
              <a:t>Introduction</a:t>
            </a:r>
            <a:endParaRPr lang="en-US" sz="2800" b="1" dirty="0">
              <a:ea typeface="+mn-ea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b="1" dirty="0">
                <a:ea typeface="+mn-ea"/>
              </a:rPr>
              <a:t>Exponential equations </a:t>
            </a:r>
            <a:r>
              <a:rPr lang="en-US" dirty="0">
                <a:ea typeface="+mn-ea"/>
              </a:rPr>
              <a:t>are equations that have the variable in the exponent. Exponential </a:t>
            </a:r>
            <a:r>
              <a:rPr lang="en-US" dirty="0" smtClean="0">
                <a:ea typeface="+mn-ea"/>
              </a:rPr>
              <a:t>equations are </a:t>
            </a:r>
            <a:r>
              <a:rPr lang="en-US" dirty="0">
                <a:ea typeface="+mn-ea"/>
              </a:rPr>
              <a:t>found in science, finance, sports, and many other areas of daily living. Some equations </a:t>
            </a:r>
            <a:r>
              <a:rPr lang="en-US" dirty="0" smtClean="0">
                <a:ea typeface="+mn-ea"/>
              </a:rPr>
              <a:t>are complicated</a:t>
            </a:r>
            <a:r>
              <a:rPr lang="en-US" dirty="0">
                <a:ea typeface="+mn-ea"/>
              </a:rPr>
              <a:t>, but some are not.</a:t>
            </a:r>
            <a:endParaRPr lang="en-US" dirty="0" smtClean="0">
              <a:ea typeface="+mn-ea"/>
            </a:endParaRPr>
          </a:p>
          <a:p>
            <a:pPr fontAlgn="auto">
              <a:spcAft>
                <a:spcPts val="0"/>
              </a:spcAft>
              <a:defRPr/>
            </a:pPr>
            <a:endParaRPr lang="en-US" dirty="0">
              <a:ea typeface="+mn-ea"/>
            </a:endParaRPr>
          </a:p>
        </p:txBody>
      </p:sp>
      <p:sp>
        <p:nvSpPr>
          <p:cNvPr id="9218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/>
              <a:t>1.2.3: Creating Exponential Equations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6AD8F8F-174F-F644-9DA0-C9DD95D77643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r>
              <a:rPr lang="en-US" sz="2800" b="1" dirty="0">
                <a:ea typeface="Arial"/>
              </a:rPr>
              <a:t>Guided Practice</a:t>
            </a:r>
          </a:p>
          <a:p>
            <a:r>
              <a:rPr lang="en-US" sz="2800" b="1" dirty="0" smtClean="0">
                <a:solidFill>
                  <a:srgbClr val="000090"/>
                </a:solidFill>
                <a:ea typeface="Arial"/>
              </a:rPr>
              <a:t>Example </a:t>
            </a:r>
            <a:r>
              <a:rPr lang="en-US" sz="2800" b="1" dirty="0">
                <a:solidFill>
                  <a:srgbClr val="000090"/>
                </a:solidFill>
                <a:ea typeface="Arial"/>
              </a:rPr>
              <a:t>1</a:t>
            </a:r>
            <a:endParaRPr lang="en-US" sz="2800" b="1" dirty="0">
              <a:solidFill>
                <a:srgbClr val="558ED5"/>
              </a:solidFill>
              <a:ea typeface="Arial"/>
            </a:endParaRPr>
          </a:p>
          <a:p>
            <a:r>
              <a:rPr lang="en-US" dirty="0">
                <a:ea typeface="Arial"/>
              </a:rPr>
              <a:t>A population of mice quadruples every 6 months. If a mouse nest started out with 2 mice, how many mice would there be after 2 years? Write an equation and then use it to solve the problem.</a:t>
            </a:r>
          </a:p>
        </p:txBody>
      </p:sp>
      <p:sp>
        <p:nvSpPr>
          <p:cNvPr id="18434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/>
              <a:t>1.2.3: Creating Exponential Equations 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9F6F6A7-50E3-D048-8615-5670EDD418B3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39791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>
              <a:defRPr/>
            </a:pPr>
            <a:r>
              <a:rPr lang="en-US" sz="2800" b="1" dirty="0"/>
              <a:t>Guided </a:t>
            </a:r>
            <a:r>
              <a:rPr lang="en-US" sz="2800" b="1" dirty="0" smtClean="0"/>
              <a:t>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1,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  <a:endParaRPr lang="en-US" sz="1100" baseline="30000" dirty="0"/>
          </a:p>
          <a:p>
            <a:pPr marL="514350" indent="-557784">
              <a:buFont typeface="+mj-lt"/>
              <a:buAutoNum type="arabicPeriod"/>
              <a:defRPr/>
            </a:pPr>
            <a:r>
              <a:rPr lang="en-US" sz="2800" b="1" dirty="0">
                <a:solidFill>
                  <a:srgbClr val="660066"/>
                </a:solidFill>
              </a:rPr>
              <a:t>Read the scenario and then reread it again, this time identifying </a:t>
            </a:r>
            <a:r>
              <a:rPr lang="en-US" sz="2800" b="1" dirty="0" smtClean="0">
                <a:solidFill>
                  <a:srgbClr val="660066"/>
                </a:solidFill>
              </a:rPr>
              <a:t>the known </a:t>
            </a:r>
            <a:r>
              <a:rPr lang="en-US" sz="2800" b="1" dirty="0">
                <a:solidFill>
                  <a:srgbClr val="660066"/>
                </a:solidFill>
              </a:rPr>
              <a:t>quantities.</a:t>
            </a:r>
          </a:p>
          <a:p>
            <a:pPr marL="512064" lvl="1" algn="l">
              <a:defRPr/>
            </a:pP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The initial number of mice = 2.</a:t>
            </a:r>
          </a:p>
          <a:p>
            <a:pPr marL="512064" lvl="1" algn="l">
              <a:defRPr/>
            </a:pP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The growth rate = quadruples, so that means 4.</a:t>
            </a:r>
          </a:p>
          <a:p>
            <a:pPr marL="512064" lvl="1" algn="l">
              <a:defRPr/>
            </a:pP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The amount of time = every 6 months for 2 years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.</a:t>
            </a:r>
          </a:p>
          <a:p>
            <a:pPr marL="512064" lvl="1" algn="l">
              <a:defRPr/>
            </a:pPr>
            <a:endParaRPr lang="en-US" sz="2400" dirty="0" smtClean="0">
              <a:solidFill>
                <a:schemeClr val="tx1"/>
              </a:solidFill>
              <a:latin typeface="Arial"/>
              <a:cs typeface="Arial"/>
            </a:endParaRPr>
          </a:p>
          <a:p>
            <a:pPr marL="512064"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</p:txBody>
      </p:sp>
      <p:sp>
        <p:nvSpPr>
          <p:cNvPr id="1945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/>
              <a:t>1.2.3: Creating Exponential Equations 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8BAE7A-AAEF-9943-9A01-C5E4921D19D0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9890278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>
              <a:defRPr/>
            </a:pPr>
            <a:r>
              <a:rPr lang="en-US" sz="2800" b="1" dirty="0" smtClean="0"/>
              <a:t>Guided 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1,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  <a:endParaRPr lang="en-US" sz="1100" baseline="30000" dirty="0"/>
          </a:p>
          <a:p>
            <a:pPr marL="514350" indent="-557784">
              <a:buFont typeface="+mj-lt"/>
              <a:buAutoNum type="arabicPeriod" startAt="2"/>
              <a:defRPr/>
            </a:pPr>
            <a:r>
              <a:rPr lang="en-US" sz="2800" b="1" dirty="0">
                <a:solidFill>
                  <a:srgbClr val="660066"/>
                </a:solidFill>
              </a:rPr>
              <a:t>Read the statement again, identifying the unknown </a:t>
            </a:r>
            <a:r>
              <a:rPr lang="en-US" sz="2800" b="1" dirty="0" smtClean="0">
                <a:solidFill>
                  <a:srgbClr val="660066"/>
                </a:solidFill>
              </a:rPr>
              <a:t>quantity or variable.</a:t>
            </a:r>
            <a:endParaRPr lang="en-US" dirty="0" smtClean="0">
              <a:solidFill>
                <a:srgbClr val="000000"/>
              </a:solidFill>
            </a:endParaRPr>
          </a:p>
          <a:p>
            <a:pPr marL="512064" lvl="1" algn="l">
              <a:defRPr/>
            </a:pP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The unknown quantity is the number of mice after 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/>
            </a:r>
            <a:b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2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years. Solve for 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the final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amount of mice after 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/>
            </a:r>
            <a:b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2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years.</a:t>
            </a:r>
            <a:endParaRPr lang="en-US" sz="40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0482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/>
              <a:t>1.2.3: Creating Exponential Equations 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6960143-8237-BA4B-B734-D0AA574C974D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4855120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>
              <a:defRPr/>
            </a:pPr>
            <a:r>
              <a:rPr lang="en-US" sz="2800" b="1" dirty="0" smtClean="0"/>
              <a:t>Guided 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1,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  <a:endParaRPr lang="en-US" sz="1100" baseline="30000" dirty="0"/>
          </a:p>
          <a:p>
            <a:pPr marL="514350" indent="-557784">
              <a:buFont typeface="+mj-lt"/>
              <a:buAutoNum type="arabicPeriod" startAt="3"/>
              <a:defRPr/>
            </a:pPr>
            <a:r>
              <a:rPr lang="en-US" sz="2800" b="1" dirty="0">
                <a:solidFill>
                  <a:srgbClr val="660066"/>
                </a:solidFill>
              </a:rPr>
              <a:t>Create expressions and equations from the known </a:t>
            </a:r>
            <a:r>
              <a:rPr lang="en-US" sz="2800" b="1" dirty="0" smtClean="0">
                <a:solidFill>
                  <a:srgbClr val="660066"/>
                </a:solidFill>
              </a:rPr>
              <a:t>quantities and </a:t>
            </a:r>
            <a:r>
              <a:rPr lang="en-US" sz="2800" b="1" dirty="0">
                <a:solidFill>
                  <a:srgbClr val="660066"/>
                </a:solidFill>
              </a:rPr>
              <a:t>variable(s)</a:t>
            </a:r>
            <a:r>
              <a:rPr lang="en-US" sz="2800" b="1" dirty="0" smtClean="0">
                <a:solidFill>
                  <a:srgbClr val="660066"/>
                </a:solidFill>
              </a:rPr>
              <a:t>.</a:t>
            </a:r>
            <a:endParaRPr lang="en-US" sz="2800" b="1" dirty="0">
              <a:solidFill>
                <a:srgbClr val="660066"/>
              </a:solidFill>
            </a:endParaRPr>
          </a:p>
          <a:p>
            <a:pPr marL="512064" lvl="1" algn="l" fontAlgn="auto">
              <a:spcAft>
                <a:spcPts val="0"/>
              </a:spcAft>
              <a:defRPr/>
            </a:pP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The general form of the exponential equation 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is		           where </a:t>
            </a:r>
            <a:r>
              <a:rPr lang="en-US" sz="2400" i="1" dirty="0">
                <a:solidFill>
                  <a:srgbClr val="000000"/>
                </a:solidFill>
                <a:latin typeface="Arial"/>
                <a:cs typeface="Arial"/>
              </a:rPr>
              <a:t>y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 is 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the final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value, </a:t>
            </a:r>
            <a:r>
              <a:rPr lang="en-US" sz="2400" i="1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 is the initial value, </a:t>
            </a:r>
            <a:r>
              <a:rPr lang="en-US" sz="2400" i="1" dirty="0" smtClean="0">
                <a:solidFill>
                  <a:srgbClr val="000000"/>
                </a:solidFill>
                <a:latin typeface="Arial"/>
                <a:cs typeface="Arial"/>
              </a:rPr>
              <a:t>b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is the rate of decay or growth, and </a:t>
            </a:r>
            <a:r>
              <a:rPr lang="en-US" sz="2400" i="1" dirty="0">
                <a:solidFill>
                  <a:srgbClr val="000000"/>
                </a:solidFill>
                <a:latin typeface="Arial"/>
                <a:cs typeface="Arial"/>
              </a:rPr>
              <a:t>x 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is the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time.</a:t>
            </a:r>
          </a:p>
          <a:p>
            <a:pPr lvl="2" algn="l" fontAlgn="auto">
              <a:spcAft>
                <a:spcPts val="0"/>
              </a:spcAft>
              <a:defRPr/>
            </a:pPr>
            <a:r>
              <a:rPr lang="en-US" i="1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 = 2</a:t>
            </a:r>
          </a:p>
          <a:p>
            <a:pPr lvl="2" algn="l" fontAlgn="auto">
              <a:spcAft>
                <a:spcPts val="0"/>
              </a:spcAft>
              <a:defRPr/>
            </a:pPr>
            <a:r>
              <a:rPr lang="en-US" i="1" dirty="0">
                <a:solidFill>
                  <a:srgbClr val="000000"/>
                </a:solidFill>
                <a:latin typeface="Arial"/>
                <a:cs typeface="Arial"/>
              </a:rPr>
              <a:t>b</a:t>
            </a: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 = </a:t>
            </a: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4</a:t>
            </a:r>
          </a:p>
          <a:p>
            <a:pPr lvl="2" algn="l" fontAlgn="auto">
              <a:spcAft>
                <a:spcPts val="0"/>
              </a:spcAft>
              <a:defRPr/>
            </a:pPr>
            <a:r>
              <a:rPr lang="en-US" i="1" dirty="0">
                <a:solidFill>
                  <a:srgbClr val="000000"/>
                </a:solidFill>
                <a:latin typeface="Arial"/>
                <a:cs typeface="Arial"/>
              </a:rPr>
              <a:t>x</a:t>
            </a: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 = every 6 months for 2 </a:t>
            </a: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years</a:t>
            </a:r>
            <a:endParaRPr lang="en-US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02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/>
              <a:t>1.2.3: Creating Exponential Equations 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25B4587-18E0-4F40-BE7C-A64C36A6EEA3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graphicFrame>
        <p:nvGraphicFramePr>
          <p:cNvPr id="102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4401064"/>
              </p:ext>
            </p:extLst>
          </p:nvPr>
        </p:nvGraphicFramePr>
        <p:xfrm>
          <a:off x="1230312" y="2457099"/>
          <a:ext cx="12446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1" name="Equation" r:id="rId3" imgW="1244600" imgH="419100" progId="Equation.DSMT4">
                  <p:embed/>
                </p:oleObj>
              </mc:Choice>
              <mc:Fallback>
                <p:oleObj name="Equation" r:id="rId3" imgW="1244600" imgH="4191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0312" y="2457099"/>
                        <a:ext cx="1244600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77887728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r>
              <a:rPr lang="en-US" sz="2800" b="1" dirty="0">
                <a:ea typeface="Arial"/>
              </a:rPr>
              <a:t>Guided Practice: </a:t>
            </a:r>
            <a:r>
              <a:rPr lang="en-US" sz="2800" b="1" dirty="0">
                <a:solidFill>
                  <a:srgbClr val="000090"/>
                </a:solidFill>
                <a:ea typeface="Arial"/>
              </a:rPr>
              <a:t>Example 1, </a:t>
            </a:r>
            <a:r>
              <a:rPr lang="en-US" sz="2800" b="1" i="1" dirty="0" smtClean="0">
                <a:solidFill>
                  <a:srgbClr val="000090"/>
                </a:solidFill>
                <a:ea typeface="Arial"/>
              </a:rPr>
              <a:t>continued</a:t>
            </a:r>
            <a:endParaRPr lang="en-US" sz="1100" baseline="30000" dirty="0">
              <a:ea typeface="Arial"/>
            </a:endParaRPr>
          </a:p>
          <a:p>
            <a:pPr lvl="1" algn="l"/>
            <a:r>
              <a:rPr lang="en-US" sz="2400" dirty="0">
                <a:solidFill>
                  <a:schemeClr val="tx1"/>
                </a:solidFill>
                <a:latin typeface="Arial"/>
                <a:ea typeface="Arial"/>
                <a:cs typeface="Arial"/>
              </a:rPr>
              <a:t>Since the problem is given in months, you need to convert 2 years into 6-month time periods. How many 6-month time periods are there in 2 years?</a:t>
            </a:r>
          </a:p>
          <a:p>
            <a:endParaRPr lang="en-US" dirty="0">
              <a:ea typeface="Arial"/>
            </a:endParaRPr>
          </a:p>
          <a:p>
            <a:pPr lvl="1" algn="l"/>
            <a:r>
              <a:rPr lang="en-US" sz="24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To determine this, think about how many 6-month time periods there are in 1 year. There are 2. Multiply that by 2 for each year. Therefore, there are 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ea typeface="Arial"/>
                <a:cs typeface="Arial"/>
              </a:rPr>
              <a:t>four </a:t>
            </a:r>
            <a:br>
              <a:rPr lang="en-US" sz="2400" dirty="0" smtClean="0">
                <a:solidFill>
                  <a:srgbClr val="000000"/>
                </a:solidFill>
                <a:latin typeface="Arial"/>
                <a:ea typeface="Arial"/>
                <a:cs typeface="Arial"/>
              </a:rPr>
            </a:br>
            <a:r>
              <a:rPr lang="en-US" sz="2400" dirty="0" smtClean="0">
                <a:solidFill>
                  <a:srgbClr val="000000"/>
                </a:solidFill>
                <a:latin typeface="Arial"/>
                <a:ea typeface="Arial"/>
                <a:cs typeface="Arial"/>
              </a:rPr>
              <a:t>6</a:t>
            </a:r>
            <a:r>
              <a:rPr lang="en-US" sz="24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-month time periods in 2 years.</a:t>
            </a:r>
          </a:p>
        </p:txBody>
      </p:sp>
      <p:sp>
        <p:nvSpPr>
          <p:cNvPr id="2150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/>
              <a:t>1.2.3: Creating Exponential Equations 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26B8EB7-94A5-A944-A404-EE8097BDF0FD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5609303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r>
              <a:rPr lang="en-US" sz="2800" b="1" dirty="0">
                <a:ea typeface="Arial"/>
              </a:rPr>
              <a:t>Guided Practice: </a:t>
            </a:r>
            <a:r>
              <a:rPr lang="en-US" sz="2800" b="1" dirty="0">
                <a:solidFill>
                  <a:srgbClr val="000090"/>
                </a:solidFill>
                <a:ea typeface="Arial"/>
              </a:rPr>
              <a:t>Example 1, </a:t>
            </a:r>
            <a:r>
              <a:rPr lang="en-US" sz="2800" b="1" i="1" dirty="0">
                <a:solidFill>
                  <a:srgbClr val="000090"/>
                </a:solidFill>
                <a:ea typeface="Arial"/>
              </a:rPr>
              <a:t>continued</a:t>
            </a:r>
          </a:p>
          <a:p>
            <a:endParaRPr lang="en-US" sz="1100" baseline="30000" dirty="0">
              <a:ea typeface="Arial"/>
            </a:endParaRPr>
          </a:p>
          <a:p>
            <a:pPr lvl="1" algn="l"/>
            <a:r>
              <a:rPr lang="en-US" sz="24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Another way to determine the period is to set up ratios.</a:t>
            </a:r>
          </a:p>
          <a:p>
            <a:endParaRPr lang="en-US" dirty="0">
              <a:ea typeface="Arial"/>
            </a:endParaRPr>
          </a:p>
          <a:p>
            <a:endParaRPr lang="en-US" dirty="0">
              <a:ea typeface="Arial"/>
            </a:endParaRPr>
          </a:p>
          <a:p>
            <a:endParaRPr lang="en-US" dirty="0">
              <a:ea typeface="Arial"/>
            </a:endParaRPr>
          </a:p>
          <a:p>
            <a:endParaRPr lang="en-US" dirty="0">
              <a:ea typeface="Arial"/>
            </a:endParaRPr>
          </a:p>
          <a:p>
            <a:endParaRPr lang="en-US" dirty="0">
              <a:ea typeface="Arial"/>
            </a:endParaRPr>
          </a:p>
          <a:p>
            <a:pPr lvl="1" algn="l"/>
            <a:r>
              <a:rPr lang="en-US" sz="24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Therefore, </a:t>
            </a:r>
            <a:r>
              <a:rPr lang="en-US" sz="2400" i="1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x</a:t>
            </a:r>
            <a:r>
              <a:rPr lang="en-US" sz="24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= 4.</a:t>
            </a:r>
          </a:p>
        </p:txBody>
      </p:sp>
      <p:sp>
        <p:nvSpPr>
          <p:cNvPr id="205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/>
              <a:t>1.2.3: Creating Exponential Equations 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9B3A475-B4A6-574B-9A64-F2F8A950EA13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graphicFrame>
        <p:nvGraphicFramePr>
          <p:cNvPr id="2052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9776540"/>
              </p:ext>
            </p:extLst>
          </p:nvPr>
        </p:nvGraphicFramePr>
        <p:xfrm>
          <a:off x="1663700" y="2114198"/>
          <a:ext cx="5816600" cy="191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9" name="Equation" r:id="rId3" imgW="5816600" imgH="1917700" progId="Equation.DSMT4">
                  <p:embed/>
                </p:oleObj>
              </mc:Choice>
              <mc:Fallback>
                <p:oleObj name="Equation" r:id="rId3" imgW="5816600" imgH="19177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63700" y="2114198"/>
                        <a:ext cx="5816600" cy="1917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22002863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>
              <a:defRPr/>
            </a:pPr>
            <a:r>
              <a:rPr lang="en-US" sz="2800" b="1" dirty="0" smtClean="0"/>
              <a:t>Guided 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1,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  <a:endParaRPr lang="en-US" sz="1100" baseline="30000" dirty="0"/>
          </a:p>
          <a:p>
            <a:pPr marL="514350" indent="-557784">
              <a:buFont typeface="+mj-lt"/>
              <a:buAutoNum type="arabicPeriod" startAt="4"/>
              <a:defRPr/>
            </a:pPr>
            <a:r>
              <a:rPr lang="en-US" sz="2800" b="1" dirty="0">
                <a:solidFill>
                  <a:srgbClr val="660066"/>
                </a:solidFill>
              </a:rPr>
              <a:t>Substitute the values into the general form of the equation </a:t>
            </a:r>
            <a:r>
              <a:rPr lang="en-US" sz="2800" b="1" i="1" dirty="0">
                <a:solidFill>
                  <a:srgbClr val="660066"/>
                </a:solidFill>
              </a:rPr>
              <a:t>y</a:t>
            </a:r>
            <a:r>
              <a:rPr lang="en-US" sz="2800" b="1" dirty="0">
                <a:solidFill>
                  <a:srgbClr val="660066"/>
                </a:solidFill>
              </a:rPr>
              <a:t> = </a:t>
            </a:r>
            <a:r>
              <a:rPr lang="en-US" sz="2800" b="1" i="1" dirty="0">
                <a:solidFill>
                  <a:srgbClr val="660066"/>
                </a:solidFill>
              </a:rPr>
              <a:t>a</a:t>
            </a:r>
            <a:r>
              <a:rPr lang="en-US" sz="2800" b="1" dirty="0">
                <a:solidFill>
                  <a:srgbClr val="660066"/>
                </a:solidFill>
              </a:rPr>
              <a:t> • </a:t>
            </a:r>
            <a:r>
              <a:rPr lang="en-US" sz="2800" b="1" i="1" dirty="0" smtClean="0">
                <a:solidFill>
                  <a:srgbClr val="660066"/>
                </a:solidFill>
              </a:rPr>
              <a:t>b</a:t>
            </a:r>
            <a:r>
              <a:rPr lang="en-US" sz="2800" b="1" i="1" baseline="30000" dirty="0" smtClean="0">
                <a:solidFill>
                  <a:srgbClr val="660066"/>
                </a:solidFill>
              </a:rPr>
              <a:t>x</a:t>
            </a:r>
            <a:r>
              <a:rPr lang="en-US" sz="2800" b="1" dirty="0" smtClean="0">
                <a:solidFill>
                  <a:srgbClr val="660066"/>
                </a:solidFill>
              </a:rPr>
              <a:t>.</a:t>
            </a:r>
            <a:endParaRPr lang="en-US" sz="2800" b="1" dirty="0">
              <a:solidFill>
                <a:srgbClr val="660066"/>
              </a:solidFill>
            </a:endParaRPr>
          </a:p>
          <a:p>
            <a:pPr lvl="2" algn="l" fontAlgn="auto">
              <a:spcAft>
                <a:spcPts val="0"/>
              </a:spcAft>
              <a:defRPr/>
            </a:pPr>
            <a:endParaRPr lang="en-US" i="1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lvl="2" algn="l" fontAlgn="auto">
              <a:spcAft>
                <a:spcPts val="0"/>
              </a:spcAft>
              <a:defRPr/>
            </a:pPr>
            <a:r>
              <a:rPr lang="en-US" i="1" dirty="0" smtClean="0">
                <a:solidFill>
                  <a:srgbClr val="000000"/>
                </a:solidFill>
                <a:latin typeface="Arial"/>
                <a:cs typeface="Arial"/>
              </a:rPr>
              <a:t>y</a:t>
            </a: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= </a:t>
            </a:r>
            <a:r>
              <a:rPr lang="en-US" i="1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 • </a:t>
            </a:r>
            <a:r>
              <a:rPr lang="en-US" i="1" dirty="0" smtClean="0">
                <a:solidFill>
                  <a:srgbClr val="000000"/>
                </a:solidFill>
                <a:latin typeface="Arial"/>
                <a:cs typeface="Arial"/>
              </a:rPr>
              <a:t>b</a:t>
            </a:r>
            <a:r>
              <a:rPr lang="en-US" i="1" baseline="30000" dirty="0" smtClean="0">
                <a:solidFill>
                  <a:srgbClr val="000000"/>
                </a:solidFill>
                <a:latin typeface="Arial"/>
                <a:cs typeface="Arial"/>
              </a:rPr>
              <a:t>x</a:t>
            </a: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	OR	</a:t>
            </a:r>
          </a:p>
          <a:p>
            <a:pPr lvl="2" algn="l" fontAlgn="auto">
              <a:spcAft>
                <a:spcPts val="0"/>
              </a:spcAft>
              <a:defRPr/>
            </a:pPr>
            <a:endParaRPr lang="en-US" i="1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lvl="2" algn="l" fontAlgn="auto">
              <a:spcAft>
                <a:spcPts val="0"/>
              </a:spcAft>
              <a:defRPr/>
            </a:pPr>
            <a:r>
              <a:rPr lang="en-US" i="1" dirty="0" smtClean="0">
                <a:solidFill>
                  <a:srgbClr val="000000"/>
                </a:solidFill>
                <a:latin typeface="Arial"/>
                <a:cs typeface="Arial"/>
              </a:rPr>
              <a:t>y </a:t>
            </a: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= (2) • (4)</a:t>
            </a:r>
            <a:r>
              <a:rPr lang="en-US" baseline="30000" dirty="0" smtClean="0">
                <a:solidFill>
                  <a:srgbClr val="000000"/>
                </a:solidFill>
                <a:latin typeface="Arial"/>
                <a:cs typeface="Arial"/>
              </a:rPr>
              <a:t>4</a:t>
            </a: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 	OR</a:t>
            </a:r>
            <a:endParaRPr lang="en-US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253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/>
              <a:t>1.2.3: Creating Exponential Equations 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B894F64-4C83-3549-BFEE-4046452B4C1E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7303342"/>
              </p:ext>
            </p:extLst>
          </p:nvPr>
        </p:nvGraphicFramePr>
        <p:xfrm>
          <a:off x="3613856" y="2295169"/>
          <a:ext cx="10033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9" name="Equation" r:id="rId3" imgW="1003300" imgH="647700" progId="Equation.DSMT4">
                  <p:embed/>
                </p:oleObj>
              </mc:Choice>
              <mc:Fallback>
                <p:oleObj name="Equation" r:id="rId3" imgW="1003300" imgH="647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613856" y="2295169"/>
                        <a:ext cx="1003300" cy="647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3787351"/>
              </p:ext>
            </p:extLst>
          </p:nvPr>
        </p:nvGraphicFramePr>
        <p:xfrm>
          <a:off x="4085165" y="3178175"/>
          <a:ext cx="1498600" cy="63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0" name="Equation" r:id="rId5" imgW="1498600" imgH="635000" progId="Equation.DSMT4">
                  <p:embed/>
                </p:oleObj>
              </mc:Choice>
              <mc:Fallback>
                <p:oleObj name="Equation" r:id="rId5" imgW="1498600" imgH="635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085165" y="3178175"/>
                        <a:ext cx="1498600" cy="635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03202650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>
              <a:defRPr/>
            </a:pPr>
            <a:r>
              <a:rPr lang="en-US" sz="2800" b="1" dirty="0" smtClean="0"/>
              <a:t>Guided 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1,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  <a:endParaRPr lang="en-US" sz="1100" baseline="30000" dirty="0"/>
          </a:p>
          <a:p>
            <a:pPr marL="514350" indent="-557784">
              <a:buFont typeface="+mj-lt"/>
              <a:buAutoNum type="arabicPeriod" startAt="5"/>
              <a:defRPr/>
            </a:pPr>
            <a:r>
              <a:rPr lang="en-US" sz="2800" b="1" dirty="0">
                <a:solidFill>
                  <a:srgbClr val="660066"/>
                </a:solidFill>
              </a:rPr>
              <a:t>Follow the order of operations to solve the problem</a:t>
            </a:r>
            <a:r>
              <a:rPr lang="en-US" sz="2800" b="1" dirty="0" smtClean="0">
                <a:solidFill>
                  <a:srgbClr val="660066"/>
                </a:solidFill>
              </a:rPr>
              <a:t>.</a:t>
            </a:r>
          </a:p>
        </p:txBody>
      </p:sp>
      <p:sp>
        <p:nvSpPr>
          <p:cNvPr id="23554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/>
              <a:t>1.2.3: Creating Exponential Equations 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7C35A3-3ED0-A148-A4FC-FFCE05131602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339850" y="2224088"/>
          <a:ext cx="6934200" cy="13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88190"/>
                <a:gridCol w="4546010"/>
              </a:tblGrid>
              <a:tr h="370840">
                <a:tc>
                  <a:txBody>
                    <a:bodyPr/>
                    <a:lstStyle/>
                    <a:p>
                      <a:pPr lvl="0" algn="l" fontAlgn="auto">
                        <a:spcAft>
                          <a:spcPts val="0"/>
                        </a:spcAft>
                        <a:defRPr/>
                      </a:pPr>
                      <a:r>
                        <a:rPr lang="en-US" sz="2400" i="1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y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= (2) • (4)</a:t>
                      </a:r>
                      <a:r>
                        <a:rPr lang="en-US" sz="2400" baseline="3000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lang="en-US" sz="400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91443" marR="91443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Arial"/>
                          <a:cs typeface="Arial"/>
                        </a:rPr>
                        <a:t>Raise 4 to the 4th power.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43" marR="91443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i="1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y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= (2) • 256</a:t>
                      </a:r>
                      <a:endParaRPr lang="en-US" sz="4000" dirty="0" smtClean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91443" marR="91443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Arial"/>
                          <a:cs typeface="Arial"/>
                        </a:rPr>
                        <a:t>Multiply 2 and 256.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43" marR="91443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i="1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y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= 512</a:t>
                      </a:r>
                      <a:endParaRPr lang="en-US" sz="4000" dirty="0" smtClean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91443" marR="91443"/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43" marR="91443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4888424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/>
              <a:t>1.2.3: Creating Exponential Equations 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2560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>
              <a:defRPr/>
            </a:pPr>
            <a:r>
              <a:rPr lang="en-US" sz="2800" b="1" dirty="0" smtClean="0"/>
              <a:t>Guided 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1,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  <a:endParaRPr lang="en-US" sz="1100" baseline="30000" dirty="0"/>
          </a:p>
          <a:p>
            <a:pPr marL="514350" indent="-557784">
              <a:buFont typeface="+mj-lt"/>
              <a:buAutoNum type="arabicPeriod" startAt="6"/>
              <a:defRPr/>
            </a:pPr>
            <a:r>
              <a:rPr lang="en-US" sz="2800" b="1" dirty="0">
                <a:solidFill>
                  <a:srgbClr val="660066"/>
                </a:solidFill>
              </a:rPr>
              <a:t>Interpret the solution in terms of the context of the </a:t>
            </a:r>
            <a:r>
              <a:rPr lang="en-US" sz="2800" b="1" dirty="0" smtClean="0">
                <a:solidFill>
                  <a:srgbClr val="660066"/>
                </a:solidFill>
              </a:rPr>
              <a:t>problem.</a:t>
            </a:r>
            <a:endParaRPr lang="en-US" sz="2800" b="1" dirty="0">
              <a:solidFill>
                <a:srgbClr val="660066"/>
              </a:solidFill>
            </a:endParaRPr>
          </a:p>
          <a:p>
            <a:pPr marL="512064" lvl="1" algn="l">
              <a:defRPr/>
            </a:pP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There will be 512 mice after 2 years if the 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population quadruples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every 6 months.</a:t>
            </a:r>
            <a:endParaRPr lang="en-US" sz="40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5009DF4-E24B-AE4A-8227-275B12034395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881813" y="3973513"/>
            <a:ext cx="1614487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9600" dirty="0">
                <a:solidFill>
                  <a:srgbClr val="000090"/>
                </a:solidFill>
                <a:latin typeface="Zapf Dingbats" charset="0"/>
                <a:sym typeface="Zapf Dingbats" charset="0"/>
              </a:rPr>
              <a:t>✔</a:t>
            </a:r>
            <a:endParaRPr lang="en-US" sz="9600" dirty="0">
              <a:solidFill>
                <a:srgbClr val="00009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79224925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/>
              <a:t>1.2.3: Creating Exponential Equations </a:t>
            </a:r>
            <a:endParaRPr lang="en-US" dirty="0">
              <a:ea typeface="MS PGothic" charset="0"/>
              <a:cs typeface="MS PGothic" charset="0"/>
            </a:endParaRPr>
          </a:p>
        </p:txBody>
      </p:sp>
      <p:sp>
        <p:nvSpPr>
          <p:cNvPr id="31746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r>
              <a:rPr lang="en-US" sz="2800" b="1" dirty="0">
                <a:ea typeface="MS PGothic" charset="0"/>
                <a:cs typeface="MS PGothic" charset="0"/>
              </a:rPr>
              <a:t>Guided Practice: </a:t>
            </a:r>
            <a:r>
              <a:rPr lang="en-US" sz="2800" b="1" dirty="0">
                <a:solidFill>
                  <a:srgbClr val="000090"/>
                </a:solidFill>
                <a:ea typeface="MS PGothic" charset="0"/>
                <a:cs typeface="MS PGothic" charset="0"/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  <a:ea typeface="MS PGothic" charset="0"/>
                <a:cs typeface="MS PGothic" charset="0"/>
              </a:rPr>
              <a:t>1, </a:t>
            </a:r>
            <a:r>
              <a:rPr lang="en-US" sz="2800" b="1" i="1" dirty="0">
                <a:solidFill>
                  <a:srgbClr val="000090"/>
                </a:solidFill>
                <a:ea typeface="MS PGothic" charset="0"/>
                <a:cs typeface="MS PGothic" charset="0"/>
              </a:rPr>
              <a:t>continued</a:t>
            </a:r>
            <a:endParaRPr lang="en-US" sz="2800" b="1" dirty="0">
              <a:solidFill>
                <a:srgbClr val="000090"/>
              </a:solidFill>
              <a:ea typeface="MS PGothic" charset="0"/>
              <a:cs typeface="MS PGothic" charset="0"/>
            </a:endParaRPr>
          </a:p>
          <a:p>
            <a:endParaRPr lang="en-US" dirty="0">
              <a:ea typeface="MS PGothic" charset="0"/>
              <a:cs typeface="MS PGothic" charset="0"/>
            </a:endParaRPr>
          </a:p>
          <a:p>
            <a:endParaRPr lang="en-US" dirty="0">
              <a:ea typeface="MS PGothic" charset="0"/>
              <a:cs typeface="MS PGothic" charset="0"/>
            </a:endParaRPr>
          </a:p>
        </p:txBody>
      </p:sp>
      <p:pic>
        <p:nvPicPr>
          <p:cNvPr id="31747" name="Picture 4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083B6D6-545E-0746-921E-4688BEC884F2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366868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 rtlCol="0"/>
          <a:lstStyle/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 smtClean="0">
                <a:ea typeface="+mn-ea"/>
              </a:rPr>
              <a:t>Key Concepts</a:t>
            </a:r>
            <a:endParaRPr lang="en-US" sz="2000" b="1" dirty="0" smtClean="0">
              <a:ea typeface="+mn-ea"/>
            </a:endParaRPr>
          </a:p>
          <a:p>
            <a:pPr marL="342900" indent="-342900">
              <a:buFont typeface="Arial"/>
              <a:buChar char="•"/>
              <a:defRPr/>
            </a:pPr>
            <a:r>
              <a:rPr lang="en-US" dirty="0"/>
              <a:t>The general form of an exponential equation is </a:t>
            </a:r>
            <a:endParaRPr lang="en-US" dirty="0" smtClean="0"/>
          </a:p>
          <a:p>
            <a:pPr marL="347472">
              <a:spcBef>
                <a:spcPts val="0"/>
              </a:spcBef>
              <a:defRPr/>
            </a:pPr>
            <a:r>
              <a:rPr lang="en-US" i="1" dirty="0" smtClean="0"/>
              <a:t>y </a:t>
            </a:r>
            <a:r>
              <a:rPr lang="en-US" dirty="0"/>
              <a:t>= </a:t>
            </a:r>
            <a:r>
              <a:rPr lang="en-US" i="1" dirty="0"/>
              <a:t>a</a:t>
            </a:r>
            <a:r>
              <a:rPr lang="en-US" dirty="0"/>
              <a:t> • </a:t>
            </a:r>
            <a:r>
              <a:rPr lang="en-US" i="1" dirty="0" smtClean="0"/>
              <a:t>b</a:t>
            </a:r>
            <a:r>
              <a:rPr lang="en-US" i="1" baseline="30000" dirty="0" smtClean="0"/>
              <a:t>x</a:t>
            </a:r>
            <a:r>
              <a:rPr lang="en-US" dirty="0"/>
              <a:t>, where </a:t>
            </a:r>
            <a:r>
              <a:rPr lang="en-US" i="1" dirty="0"/>
              <a:t>a</a:t>
            </a:r>
            <a:r>
              <a:rPr lang="en-US" dirty="0"/>
              <a:t> is the initial value, </a:t>
            </a:r>
            <a:r>
              <a:rPr lang="en-US" i="1" dirty="0"/>
              <a:t>b</a:t>
            </a:r>
            <a:r>
              <a:rPr lang="en-US" dirty="0"/>
              <a:t> is </a:t>
            </a:r>
            <a:r>
              <a:rPr lang="en-US" dirty="0" smtClean="0"/>
              <a:t>the rate </a:t>
            </a:r>
            <a:r>
              <a:rPr lang="en-US" dirty="0"/>
              <a:t>of decay </a:t>
            </a:r>
            <a:r>
              <a:rPr lang="en-US" dirty="0" smtClean="0"/>
              <a:t>or growth</a:t>
            </a:r>
            <a:r>
              <a:rPr lang="en-US" dirty="0"/>
              <a:t>, and </a:t>
            </a:r>
            <a:r>
              <a:rPr lang="en-US" i="1" dirty="0"/>
              <a:t>x</a:t>
            </a:r>
            <a:r>
              <a:rPr lang="en-US" dirty="0"/>
              <a:t> is the time. The final output value will be </a:t>
            </a:r>
            <a:r>
              <a:rPr lang="en-US" i="1" dirty="0"/>
              <a:t>y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 smtClean="0"/>
          </a:p>
          <a:p>
            <a:pPr marL="342900" indent="-342900">
              <a:buFont typeface="Arial"/>
              <a:buChar char="•"/>
              <a:defRPr/>
            </a:pPr>
            <a:r>
              <a:rPr lang="en-US" dirty="0" smtClean="0"/>
              <a:t>Since </a:t>
            </a:r>
            <a:r>
              <a:rPr lang="en-US" dirty="0"/>
              <a:t>the equation has an exponent, the value increases or decreases rapidly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  <a:p>
            <a:pPr marL="342900" indent="-342900">
              <a:buFont typeface="Arial"/>
              <a:buChar char="•"/>
              <a:defRPr/>
            </a:pPr>
            <a:r>
              <a:rPr lang="en-US" dirty="0" smtClean="0"/>
              <a:t>The </a:t>
            </a:r>
            <a:r>
              <a:rPr lang="en-US" dirty="0"/>
              <a:t>base, </a:t>
            </a:r>
            <a:r>
              <a:rPr lang="en-US" i="1" dirty="0"/>
              <a:t>b</a:t>
            </a:r>
            <a:r>
              <a:rPr lang="en-US" dirty="0"/>
              <a:t>, must always be greater than 0 (</a:t>
            </a:r>
            <a:r>
              <a:rPr lang="en-US" i="1" dirty="0"/>
              <a:t>b</a:t>
            </a:r>
            <a:r>
              <a:rPr lang="en-US" dirty="0"/>
              <a:t> &gt; 0).</a:t>
            </a:r>
            <a:endParaRPr lang="en-US" dirty="0">
              <a:ea typeface="+mn-ea"/>
            </a:endParaRPr>
          </a:p>
        </p:txBody>
      </p:sp>
      <p:sp>
        <p:nvSpPr>
          <p:cNvPr id="10242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/>
              <a:t>1.2.3: Creating Exponential Equations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2005F42-F7FB-2747-8ACD-31328CBF27F6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r>
              <a:rPr lang="en-US" sz="2800" b="1" dirty="0"/>
              <a:t>Guided </a:t>
            </a:r>
            <a:r>
              <a:rPr lang="en-US" sz="2800" b="1" dirty="0" smtClean="0"/>
              <a:t>Practice</a:t>
            </a:r>
            <a:endParaRPr lang="en-US" sz="2000" dirty="0">
              <a:solidFill>
                <a:srgbClr val="000090"/>
              </a:solidFill>
            </a:endParaRPr>
          </a:p>
          <a:p>
            <a:r>
              <a:rPr lang="en-US" sz="2800" b="1" dirty="0">
                <a:solidFill>
                  <a:srgbClr val="000090"/>
                </a:solidFill>
              </a:rPr>
              <a:t>Example 2</a:t>
            </a:r>
            <a:endParaRPr lang="en-US" sz="2800" baseline="30000" dirty="0">
              <a:solidFill>
                <a:srgbClr val="000090"/>
              </a:solidFill>
            </a:endParaRPr>
          </a:p>
          <a:p>
            <a:r>
              <a:rPr lang="en-US" dirty="0" smtClean="0"/>
              <a:t>In </a:t>
            </a:r>
            <a:r>
              <a:rPr lang="en-US" dirty="0"/>
              <a:t>sporting tournaments, teams are eliminated after they lose. The number of teams in the tournament then decreases by half with each round. If there are 16 teams left after 3 rounds, how many teams started out in the tournament?</a:t>
            </a:r>
          </a:p>
        </p:txBody>
      </p:sp>
      <p:sp>
        <p:nvSpPr>
          <p:cNvPr id="2765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/>
              <a:t>1.2.3: Creating Exponential Equations 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C0DE0C-8C87-254B-8021-0C3E082632BA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>
              <a:defRPr/>
            </a:pPr>
            <a:r>
              <a:rPr lang="en-US" sz="2800" b="1" dirty="0"/>
              <a:t>Guided </a:t>
            </a:r>
            <a:r>
              <a:rPr lang="en-US" sz="2800" b="1" dirty="0" smtClean="0"/>
              <a:t>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2,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</a:p>
          <a:p>
            <a:pPr marL="514350" indent="-557784">
              <a:buFont typeface="+mj-lt"/>
              <a:buAutoNum type="arabicPeriod"/>
              <a:defRPr/>
            </a:pPr>
            <a:r>
              <a:rPr lang="en-US" sz="2800" b="1" dirty="0" smtClean="0">
                <a:solidFill>
                  <a:srgbClr val="660066"/>
                </a:solidFill>
              </a:rPr>
              <a:t>Read </a:t>
            </a:r>
            <a:r>
              <a:rPr lang="en-US" sz="2800" b="1" dirty="0">
                <a:solidFill>
                  <a:srgbClr val="660066"/>
                </a:solidFill>
              </a:rPr>
              <a:t>the scenario and then reread it again, this time identifying </a:t>
            </a:r>
            <a:r>
              <a:rPr lang="en-US" sz="2800" b="1" dirty="0" smtClean="0">
                <a:solidFill>
                  <a:srgbClr val="660066"/>
                </a:solidFill>
              </a:rPr>
              <a:t>the known </a:t>
            </a:r>
            <a:r>
              <a:rPr lang="en-US" sz="2800" b="1" dirty="0">
                <a:solidFill>
                  <a:srgbClr val="660066"/>
                </a:solidFill>
              </a:rPr>
              <a:t>quantities.</a:t>
            </a:r>
          </a:p>
          <a:p>
            <a:pPr marL="512064" lvl="1" algn="l">
              <a:defRPr/>
            </a:pP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The final number of teams = 16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.</a:t>
            </a:r>
          </a:p>
          <a:p>
            <a:pPr marL="512064" lvl="1" algn="l">
              <a:defRPr/>
            </a:pP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512064" lvl="1" algn="l">
              <a:defRPr/>
            </a:pP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The 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reduction =     .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512064" lvl="1" algn="l">
              <a:defRPr/>
            </a:pP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512064" lvl="1" algn="l">
              <a:defRPr/>
            </a:pP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The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amount of time = 3 rounds.</a:t>
            </a:r>
            <a:endParaRPr lang="en-US" sz="6000" dirty="0" smtClean="0">
              <a:solidFill>
                <a:schemeClr val="tx1"/>
              </a:solidFill>
              <a:latin typeface="Arial"/>
              <a:cs typeface="Arial"/>
            </a:endParaRPr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</p:txBody>
      </p:sp>
      <p:sp>
        <p:nvSpPr>
          <p:cNvPr id="3074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/>
              <a:t>1.2.3: Creating Exponential Equations 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99AF0A1-B20C-D847-9D7E-7F931E2BFD30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graphicFrame>
        <p:nvGraphicFramePr>
          <p:cNvPr id="3076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7050802"/>
              </p:ext>
            </p:extLst>
          </p:nvPr>
        </p:nvGraphicFramePr>
        <p:xfrm>
          <a:off x="3511902" y="3308350"/>
          <a:ext cx="2286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6" name="Equation" r:id="rId3" imgW="228600" imgH="800100" progId="Equation.DSMT4">
                  <p:embed/>
                </p:oleObj>
              </mc:Choice>
              <mc:Fallback>
                <p:oleObj name="Equation" r:id="rId3" imgW="228600" imgH="8001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11902" y="3308350"/>
                        <a:ext cx="228600" cy="800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>
              <a:defRPr/>
            </a:pPr>
            <a:r>
              <a:rPr lang="en-US" sz="2800" b="1" dirty="0" smtClean="0"/>
              <a:t>Guided 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2,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  <a:endParaRPr lang="en-US" sz="2800" b="1" i="1" dirty="0">
              <a:solidFill>
                <a:srgbClr val="000090"/>
              </a:solidFill>
            </a:endParaRPr>
          </a:p>
          <a:p>
            <a:pPr marL="514350" indent="-557784">
              <a:buFont typeface="+mj-lt"/>
              <a:buAutoNum type="arabicPeriod" startAt="2"/>
              <a:defRPr/>
            </a:pPr>
            <a:r>
              <a:rPr lang="en-US" sz="2800" b="1" dirty="0" smtClean="0">
                <a:solidFill>
                  <a:srgbClr val="660066"/>
                </a:solidFill>
              </a:rPr>
              <a:t>Read </a:t>
            </a:r>
            <a:r>
              <a:rPr lang="en-US" sz="2800" b="1" dirty="0">
                <a:solidFill>
                  <a:srgbClr val="660066"/>
                </a:solidFill>
              </a:rPr>
              <a:t>the statement again, identifying the unknown </a:t>
            </a:r>
            <a:r>
              <a:rPr lang="en-US" sz="2800" b="1" dirty="0" smtClean="0">
                <a:solidFill>
                  <a:srgbClr val="660066"/>
                </a:solidFill>
              </a:rPr>
              <a:t>quantity or variable.</a:t>
            </a:r>
            <a:endParaRPr lang="en-US" dirty="0" smtClean="0">
              <a:solidFill>
                <a:srgbClr val="000000"/>
              </a:solidFill>
            </a:endParaRPr>
          </a:p>
          <a:p>
            <a:pPr marL="512064" lvl="1" algn="l">
              <a:defRPr/>
            </a:pP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The unknown quantity is the number of teams with which the tournament began. Solve for the initial or starting value, </a:t>
            </a:r>
            <a:r>
              <a:rPr lang="en-US" sz="2400" i="1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.</a:t>
            </a:r>
          </a:p>
        </p:txBody>
      </p:sp>
      <p:sp>
        <p:nvSpPr>
          <p:cNvPr id="28674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/>
              <a:t>1.2.3: Creating Exponential Equations 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304DE6C-46A9-1343-9B9C-25CA1F1AA14D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>
              <a:defRPr/>
            </a:pPr>
            <a:r>
              <a:rPr lang="en-US" sz="2800" b="1" dirty="0" smtClean="0"/>
              <a:t>Guided 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2,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</a:p>
          <a:p>
            <a:pPr marL="514350" indent="-557784">
              <a:buFont typeface="+mj-lt"/>
              <a:buAutoNum type="arabicPeriod" startAt="3"/>
              <a:defRPr/>
            </a:pPr>
            <a:r>
              <a:rPr lang="en-US" sz="2800" b="1" dirty="0" smtClean="0">
                <a:solidFill>
                  <a:srgbClr val="660066"/>
                </a:solidFill>
              </a:rPr>
              <a:t>Create </a:t>
            </a:r>
            <a:r>
              <a:rPr lang="en-US" sz="2800" b="1" dirty="0">
                <a:solidFill>
                  <a:srgbClr val="660066"/>
                </a:solidFill>
              </a:rPr>
              <a:t>expressions and equations from the known </a:t>
            </a:r>
            <a:r>
              <a:rPr lang="en-US" sz="2800" b="1" dirty="0" smtClean="0">
                <a:solidFill>
                  <a:srgbClr val="660066"/>
                </a:solidFill>
              </a:rPr>
              <a:t>quantities and </a:t>
            </a:r>
            <a:r>
              <a:rPr lang="en-US" sz="2800" b="1" dirty="0">
                <a:solidFill>
                  <a:srgbClr val="660066"/>
                </a:solidFill>
              </a:rPr>
              <a:t>variable(s)</a:t>
            </a:r>
            <a:r>
              <a:rPr lang="en-US" sz="2800" b="1" dirty="0" smtClean="0">
                <a:solidFill>
                  <a:srgbClr val="660066"/>
                </a:solidFill>
              </a:rPr>
              <a:t>.</a:t>
            </a:r>
            <a:endParaRPr lang="en-US" sz="2800" b="1" dirty="0">
              <a:solidFill>
                <a:srgbClr val="660066"/>
              </a:solidFill>
            </a:endParaRPr>
          </a:p>
          <a:p>
            <a:pPr marL="512064" lvl="1"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The general form of the exponential equation is		           where </a:t>
            </a:r>
            <a:r>
              <a:rPr lang="en-US" sz="2400" i="1" dirty="0" smtClean="0">
                <a:solidFill>
                  <a:srgbClr val="000000"/>
                </a:solidFill>
                <a:latin typeface="Arial"/>
                <a:cs typeface="Arial"/>
              </a:rPr>
              <a:t>y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 is the final value, </a:t>
            </a:r>
            <a:r>
              <a:rPr lang="en-US" sz="2400" i="1" dirty="0" smtClean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 is the initial value, </a:t>
            </a:r>
            <a:r>
              <a:rPr lang="en-US" sz="2400" i="1" dirty="0" smtClean="0">
                <a:solidFill>
                  <a:srgbClr val="000000"/>
                </a:solidFill>
                <a:latin typeface="Arial"/>
                <a:cs typeface="Arial"/>
              </a:rPr>
              <a:t>b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 is the rate of decay or growth, and </a:t>
            </a:r>
            <a:r>
              <a:rPr lang="en-US" sz="2400" i="1" dirty="0" smtClean="0">
                <a:solidFill>
                  <a:srgbClr val="000000"/>
                </a:solidFill>
                <a:latin typeface="Arial"/>
                <a:cs typeface="Arial"/>
              </a:rPr>
              <a:t>x 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is the time.</a:t>
            </a:r>
          </a:p>
          <a:p>
            <a:pPr lvl="2" algn="l" fontAlgn="auto">
              <a:spcAft>
                <a:spcPts val="0"/>
              </a:spcAft>
              <a:defRPr/>
            </a:pPr>
            <a:r>
              <a:rPr lang="en-US" i="1" dirty="0" smtClean="0">
                <a:solidFill>
                  <a:srgbClr val="000000"/>
                </a:solidFill>
                <a:latin typeface="Arial"/>
                <a:cs typeface="Arial"/>
              </a:rPr>
              <a:t>y</a:t>
            </a: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= </a:t>
            </a: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16</a:t>
            </a:r>
            <a:endParaRPr lang="en-US" dirty="0">
              <a:solidFill>
                <a:srgbClr val="000000"/>
              </a:solidFill>
              <a:latin typeface="Arial"/>
              <a:cs typeface="Arial"/>
            </a:endParaRPr>
          </a:p>
          <a:p>
            <a:pPr lvl="2" algn="l" fontAlgn="auto">
              <a:spcAft>
                <a:spcPts val="0"/>
              </a:spcAft>
              <a:defRPr/>
            </a:pPr>
            <a:endParaRPr lang="en-US" sz="1200" i="1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lvl="2" algn="l" fontAlgn="auto">
              <a:spcAft>
                <a:spcPts val="0"/>
              </a:spcAft>
              <a:defRPr/>
            </a:pPr>
            <a:r>
              <a:rPr lang="en-US" i="1" dirty="0" smtClean="0">
                <a:solidFill>
                  <a:srgbClr val="000000"/>
                </a:solidFill>
                <a:latin typeface="Arial"/>
                <a:cs typeface="Arial"/>
              </a:rPr>
              <a:t>b</a:t>
            </a: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= </a:t>
            </a:r>
            <a:endParaRPr lang="en-US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lvl="2" algn="l" fontAlgn="auto">
              <a:spcAft>
                <a:spcPts val="0"/>
              </a:spcAft>
              <a:defRPr/>
            </a:pPr>
            <a:endParaRPr lang="en-US" sz="1200" i="1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lvl="2" algn="l" fontAlgn="auto">
              <a:spcAft>
                <a:spcPts val="0"/>
              </a:spcAft>
              <a:defRPr/>
            </a:pPr>
            <a:r>
              <a:rPr lang="en-US" i="1" dirty="0" smtClean="0">
                <a:solidFill>
                  <a:srgbClr val="000000"/>
                </a:solidFill>
                <a:latin typeface="Arial"/>
                <a:cs typeface="Arial"/>
              </a:rPr>
              <a:t>x</a:t>
            </a: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= </a:t>
            </a: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3 rounds</a:t>
            </a:r>
            <a:endParaRPr lang="en-US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09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/>
              <a:t>1.2.3: Creating Exponential Equations 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A40BA19-201B-4B45-B114-F697BC8BC40A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graphicFrame>
        <p:nvGraphicFramePr>
          <p:cNvPr id="410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9248166"/>
              </p:ext>
            </p:extLst>
          </p:nvPr>
        </p:nvGraphicFramePr>
        <p:xfrm>
          <a:off x="1233840" y="2385307"/>
          <a:ext cx="12446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3" name="Equation" r:id="rId3" imgW="1244600" imgH="419100" progId="Equation.DSMT4">
                  <p:embed/>
                </p:oleObj>
              </mc:Choice>
              <mc:Fallback>
                <p:oleObj name="Equation" r:id="rId3" imgW="1244600" imgH="41910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3840" y="2385307"/>
                        <a:ext cx="1244600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8482958"/>
              </p:ext>
            </p:extLst>
          </p:nvPr>
        </p:nvGraphicFramePr>
        <p:xfrm>
          <a:off x="2185635" y="3988332"/>
          <a:ext cx="2286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4" name="Equation" r:id="rId5" imgW="228600" imgH="800100" progId="Equation.DSMT4">
                  <p:embed/>
                </p:oleObj>
              </mc:Choice>
              <mc:Fallback>
                <p:oleObj name="Equation" r:id="rId5" imgW="228600" imgH="8001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85635" y="3988332"/>
                        <a:ext cx="228600" cy="800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>
              <a:defRPr/>
            </a:pPr>
            <a:r>
              <a:rPr lang="en-US" sz="2800" b="1" dirty="0" smtClean="0"/>
              <a:t>Guided 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2,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</a:p>
          <a:p>
            <a:pPr marL="514350" indent="-557784">
              <a:buFont typeface="+mj-lt"/>
              <a:buAutoNum type="arabicPeriod" startAt="4"/>
              <a:defRPr/>
            </a:pPr>
            <a:r>
              <a:rPr lang="en-US" sz="2800" b="1" dirty="0" smtClean="0">
                <a:solidFill>
                  <a:srgbClr val="660066"/>
                </a:solidFill>
              </a:rPr>
              <a:t>Substitute </a:t>
            </a:r>
            <a:r>
              <a:rPr lang="en-US" sz="2800" b="1" dirty="0">
                <a:solidFill>
                  <a:srgbClr val="660066"/>
                </a:solidFill>
              </a:rPr>
              <a:t>the values into the general form of the equation </a:t>
            </a:r>
            <a:r>
              <a:rPr lang="en-US" sz="2800" b="1" i="1" dirty="0">
                <a:solidFill>
                  <a:srgbClr val="660066"/>
                </a:solidFill>
              </a:rPr>
              <a:t>y</a:t>
            </a:r>
            <a:r>
              <a:rPr lang="en-US" sz="2800" b="1" dirty="0">
                <a:solidFill>
                  <a:srgbClr val="660066"/>
                </a:solidFill>
              </a:rPr>
              <a:t> = </a:t>
            </a:r>
            <a:r>
              <a:rPr lang="en-US" sz="2800" b="1" i="1" dirty="0">
                <a:solidFill>
                  <a:srgbClr val="660066"/>
                </a:solidFill>
              </a:rPr>
              <a:t>a</a:t>
            </a:r>
            <a:r>
              <a:rPr lang="en-US" sz="2800" b="1" dirty="0">
                <a:solidFill>
                  <a:srgbClr val="660066"/>
                </a:solidFill>
              </a:rPr>
              <a:t> • </a:t>
            </a:r>
            <a:r>
              <a:rPr lang="en-US" sz="2800" b="1" i="1" dirty="0" smtClean="0">
                <a:solidFill>
                  <a:srgbClr val="660066"/>
                </a:solidFill>
              </a:rPr>
              <a:t>b</a:t>
            </a:r>
            <a:r>
              <a:rPr lang="en-US" sz="2800" b="1" i="1" baseline="30000" dirty="0" smtClean="0">
                <a:solidFill>
                  <a:srgbClr val="660066"/>
                </a:solidFill>
              </a:rPr>
              <a:t>x</a:t>
            </a:r>
            <a:r>
              <a:rPr lang="en-US" sz="2800" b="1" dirty="0" smtClean="0">
                <a:solidFill>
                  <a:srgbClr val="660066"/>
                </a:solidFill>
              </a:rPr>
              <a:t>.</a:t>
            </a:r>
            <a:endParaRPr lang="en-US" sz="2800" b="1" dirty="0">
              <a:solidFill>
                <a:srgbClr val="660066"/>
              </a:solidFill>
            </a:endParaRPr>
          </a:p>
          <a:p>
            <a:pPr lvl="1" algn="l" fontAlgn="auto">
              <a:spcAft>
                <a:spcPts val="0"/>
              </a:spcAft>
              <a:defRPr/>
            </a:pPr>
            <a:r>
              <a:rPr lang="en-US" sz="2400" i="1" dirty="0" smtClean="0">
                <a:solidFill>
                  <a:srgbClr val="000000"/>
                </a:solidFill>
                <a:latin typeface="Arial"/>
                <a:cs typeface="Arial"/>
              </a:rPr>
              <a:t>	y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= </a:t>
            </a:r>
            <a:r>
              <a:rPr lang="en-US" sz="2400" i="1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 • </a:t>
            </a:r>
            <a:r>
              <a:rPr lang="en-US" sz="2400" i="1" dirty="0" smtClean="0">
                <a:solidFill>
                  <a:srgbClr val="000000"/>
                </a:solidFill>
                <a:latin typeface="Arial"/>
                <a:cs typeface="Arial"/>
              </a:rPr>
              <a:t>b</a:t>
            </a:r>
            <a:r>
              <a:rPr lang="en-US" sz="2400" i="1" baseline="30000" dirty="0" smtClean="0">
                <a:solidFill>
                  <a:srgbClr val="000000"/>
                </a:solidFill>
                <a:latin typeface="Arial"/>
                <a:cs typeface="Arial"/>
              </a:rPr>
              <a:t>x</a:t>
            </a:r>
          </a:p>
        </p:txBody>
      </p:sp>
      <p:sp>
        <p:nvSpPr>
          <p:cNvPr id="5122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/>
              <a:t>1.2.3: Creating Exponential Equations 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BCE0047-08B5-5E49-B2D1-D9680BCF6400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graphicFrame>
        <p:nvGraphicFramePr>
          <p:cNvPr id="512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6652703"/>
              </p:ext>
            </p:extLst>
          </p:nvPr>
        </p:nvGraphicFramePr>
        <p:xfrm>
          <a:off x="1603375" y="2585157"/>
          <a:ext cx="1549400" cy="102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4" name="Equation" r:id="rId3" imgW="1549400" imgH="1028700" progId="Equation.DSMT4">
                  <p:embed/>
                </p:oleObj>
              </mc:Choice>
              <mc:Fallback>
                <p:oleObj name="Equation" r:id="rId3" imgW="1549400" imgH="102870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3375" y="2585157"/>
                        <a:ext cx="1549400" cy="1028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>
              <a:defRPr/>
            </a:pPr>
            <a:r>
              <a:rPr lang="en-US" sz="2800" b="1" dirty="0" smtClean="0"/>
              <a:t>Guided 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2,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</a:p>
          <a:p>
            <a:pPr marL="514350" indent="-557784">
              <a:buFont typeface="+mj-lt"/>
              <a:buAutoNum type="arabicPeriod" startAt="5"/>
              <a:defRPr/>
            </a:pPr>
            <a:r>
              <a:rPr lang="en-US" sz="2800" b="1" dirty="0" smtClean="0">
                <a:solidFill>
                  <a:srgbClr val="660066"/>
                </a:solidFill>
              </a:rPr>
              <a:t>Follow </a:t>
            </a:r>
            <a:r>
              <a:rPr lang="en-US" sz="2800" b="1" dirty="0">
                <a:solidFill>
                  <a:srgbClr val="660066"/>
                </a:solidFill>
              </a:rPr>
              <a:t>the order of operations to solve the problem</a:t>
            </a:r>
            <a:r>
              <a:rPr lang="en-US" sz="2800" b="1" dirty="0" smtClean="0">
                <a:solidFill>
                  <a:srgbClr val="660066"/>
                </a:solidFill>
              </a:rPr>
              <a:t>.</a:t>
            </a:r>
          </a:p>
        </p:txBody>
      </p:sp>
      <p:sp>
        <p:nvSpPr>
          <p:cNvPr id="614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/>
              <a:t>1.2.3: Creating Exponential Equations 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7AE76AF-66CE-7348-85EB-A00BAECE1C7A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7198061"/>
              </p:ext>
            </p:extLst>
          </p:nvPr>
        </p:nvGraphicFramePr>
        <p:xfrm>
          <a:off x="1339850" y="2167644"/>
          <a:ext cx="6934200" cy="25590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59706"/>
                <a:gridCol w="4774494"/>
              </a:tblGrid>
              <a:tr h="964747">
                <a:tc>
                  <a:txBody>
                    <a:bodyPr/>
                    <a:lstStyle/>
                    <a:p>
                      <a:pPr lvl="0" algn="l" fontAlgn="auto">
                        <a:spcAft>
                          <a:spcPts val="0"/>
                        </a:spcAft>
                        <a:defRPr/>
                      </a:pPr>
                      <a:endParaRPr lang="en-US" sz="400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91443" marR="91443" marT="45713" marB="45713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Arial"/>
                          <a:cs typeface="Arial"/>
                        </a:rPr>
                        <a:t>Raise the base to the power of 3.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43" marR="91443" marT="45713" marB="45713" anchor="ctr"/>
                </a:tc>
              </a:tr>
              <a:tr h="84653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4000" dirty="0" smtClean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91443" marR="91443" marT="45713" marB="45713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Arial"/>
                          <a:cs typeface="Arial"/>
                        </a:rPr>
                        <a:t>Multiply by the reciprocal.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43" marR="91443" marT="45713" marB="45713" anchor="ctr"/>
                </a:tc>
              </a:tr>
              <a:tr h="74777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i="1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a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= 128</a:t>
                      </a:r>
                      <a:endParaRPr lang="en-US" sz="4000" dirty="0" smtClean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91443" marR="91443" marT="45713" marB="45713" anchor="ctr"/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43" marR="91443" marT="45713" marB="45713" anchor="ctr"/>
                </a:tc>
              </a:tr>
            </a:tbl>
          </a:graphicData>
        </a:graphic>
      </p:graphicFrame>
      <p:graphicFrame>
        <p:nvGraphicFramePr>
          <p:cNvPr id="6155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1480768"/>
              </p:ext>
            </p:extLst>
          </p:nvPr>
        </p:nvGraphicFramePr>
        <p:xfrm>
          <a:off x="1392238" y="2120019"/>
          <a:ext cx="1549400" cy="102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8" name="Equation" r:id="rId3" imgW="1549400" imgH="1028700" progId="Equation.DSMT4">
                  <p:embed/>
                </p:oleObj>
              </mc:Choice>
              <mc:Fallback>
                <p:oleObj name="Equation" r:id="rId3" imgW="1549400" imgH="10287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92238" y="2120019"/>
                        <a:ext cx="1549400" cy="1028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6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8351729"/>
              </p:ext>
            </p:extLst>
          </p:nvPr>
        </p:nvGraphicFramePr>
        <p:xfrm>
          <a:off x="1366838" y="3113794"/>
          <a:ext cx="12065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9" name="Equation" r:id="rId5" imgW="1206500" imgH="800100" progId="Equation.DSMT4">
                  <p:embed/>
                </p:oleObj>
              </mc:Choice>
              <mc:Fallback>
                <p:oleObj name="Equation" r:id="rId5" imgW="1206500" imgH="8001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6838" y="3113794"/>
                        <a:ext cx="1206500" cy="800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/>
              <a:t>1.2.3: Creating Exponential Equations 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2560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>
              <a:defRPr/>
            </a:pPr>
            <a:r>
              <a:rPr lang="en-US" sz="2800" b="1" dirty="0" smtClean="0"/>
              <a:t>Guided 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2,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</a:p>
          <a:p>
            <a:pPr marL="514350" indent="-557784">
              <a:buFont typeface="+mj-lt"/>
              <a:buAutoNum type="arabicPeriod" startAt="6"/>
              <a:defRPr/>
            </a:pPr>
            <a:r>
              <a:rPr lang="en-US" sz="2800" b="1" dirty="0" smtClean="0">
                <a:solidFill>
                  <a:srgbClr val="660066"/>
                </a:solidFill>
              </a:rPr>
              <a:t>Interpret </a:t>
            </a:r>
            <a:r>
              <a:rPr lang="en-US" sz="2800" b="1" dirty="0">
                <a:solidFill>
                  <a:srgbClr val="660066"/>
                </a:solidFill>
              </a:rPr>
              <a:t>the solution in terms of the context of the </a:t>
            </a:r>
            <a:r>
              <a:rPr lang="en-US" sz="2800" b="1" dirty="0" smtClean="0">
                <a:solidFill>
                  <a:srgbClr val="660066"/>
                </a:solidFill>
              </a:rPr>
              <a:t>problem.</a:t>
            </a:r>
            <a:endParaRPr lang="en-US" sz="2800" b="1" dirty="0">
              <a:solidFill>
                <a:srgbClr val="660066"/>
              </a:solidFill>
            </a:endParaRPr>
          </a:p>
          <a:p>
            <a:pPr marL="512064" lvl="1" algn="l">
              <a:defRPr/>
            </a:pP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The tournament started with 128 teams.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EADA0F3-8333-BE4E-B2CA-CCB562D4212B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881813" y="3973513"/>
            <a:ext cx="1614487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9600" dirty="0">
                <a:solidFill>
                  <a:srgbClr val="000090"/>
                </a:solidFill>
                <a:latin typeface="Zapf Dingbats" charset="0"/>
                <a:sym typeface="Zapf Dingbats" charset="0"/>
              </a:rPr>
              <a:t>✔</a:t>
            </a:r>
            <a:endParaRPr lang="en-US" sz="9600" dirty="0">
              <a:solidFill>
                <a:srgbClr val="000090"/>
              </a:solidFill>
              <a:latin typeface="Arial"/>
            </a:endParaRP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/>
              <a:t>1.2.3: Creating Exponential Equations </a:t>
            </a:r>
            <a:endParaRPr lang="en-US" dirty="0">
              <a:ea typeface="MS PGothic" charset="0"/>
              <a:cs typeface="MS PGothic" charset="0"/>
            </a:endParaRPr>
          </a:p>
        </p:txBody>
      </p:sp>
      <p:sp>
        <p:nvSpPr>
          <p:cNvPr id="31746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r>
              <a:rPr lang="en-US" sz="2800" b="1" dirty="0">
                <a:ea typeface="MS PGothic" charset="0"/>
                <a:cs typeface="MS PGothic" charset="0"/>
              </a:rPr>
              <a:t>Guided Practice: </a:t>
            </a:r>
            <a:r>
              <a:rPr lang="en-US" sz="2800" b="1" dirty="0">
                <a:solidFill>
                  <a:srgbClr val="000090"/>
                </a:solidFill>
                <a:ea typeface="MS PGothic" charset="0"/>
                <a:cs typeface="MS PGothic" charset="0"/>
              </a:rPr>
              <a:t>Example 2, </a:t>
            </a:r>
            <a:r>
              <a:rPr lang="en-US" sz="2800" b="1" i="1" dirty="0">
                <a:solidFill>
                  <a:srgbClr val="000090"/>
                </a:solidFill>
                <a:ea typeface="MS PGothic" charset="0"/>
                <a:cs typeface="MS PGothic" charset="0"/>
              </a:rPr>
              <a:t>continued</a:t>
            </a:r>
            <a:endParaRPr lang="en-US" sz="2800" b="1" dirty="0">
              <a:solidFill>
                <a:srgbClr val="000090"/>
              </a:solidFill>
              <a:ea typeface="MS PGothic" charset="0"/>
              <a:cs typeface="MS PGothic" charset="0"/>
            </a:endParaRPr>
          </a:p>
          <a:p>
            <a:endParaRPr lang="en-US" dirty="0">
              <a:ea typeface="MS PGothic" charset="0"/>
              <a:cs typeface="MS PGothic" charset="0"/>
            </a:endParaRPr>
          </a:p>
          <a:p>
            <a:endParaRPr lang="en-US" dirty="0">
              <a:ea typeface="MS PGothic" charset="0"/>
              <a:cs typeface="MS PGothic" charset="0"/>
            </a:endParaRPr>
          </a:p>
        </p:txBody>
      </p:sp>
      <p:pic>
        <p:nvPicPr>
          <p:cNvPr id="31747" name="Picture 4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083B6D6-545E-0746-921E-4688BEC884F2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49" y="641350"/>
            <a:ext cx="7994651" cy="4997450"/>
          </a:xfrm>
          <a:noFill/>
          <a:ln>
            <a:noFill/>
          </a:ln>
        </p:spPr>
        <p:txBody>
          <a:bodyPr rtlCol="0"/>
          <a:lstStyle/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>
                <a:ea typeface="+mn-ea"/>
              </a:rPr>
              <a:t>Key </a:t>
            </a:r>
            <a:r>
              <a:rPr lang="en-US" sz="2800" b="1" dirty="0" smtClean="0">
                <a:ea typeface="+mn-ea"/>
              </a:rPr>
              <a:t>Concepts, </a:t>
            </a:r>
            <a:r>
              <a:rPr lang="en-US" sz="2800" b="1" i="1" dirty="0" smtClean="0">
                <a:ea typeface="+mn-ea"/>
              </a:rPr>
              <a:t>continued</a:t>
            </a:r>
            <a:endParaRPr lang="en-US" sz="2000" b="1" dirty="0" smtClean="0">
              <a:ea typeface="+mn-ea"/>
            </a:endParaRPr>
          </a:p>
          <a:p>
            <a:pPr marL="342900" indent="-342900">
              <a:buFont typeface="Arial"/>
              <a:buChar char="•"/>
              <a:defRPr/>
            </a:pPr>
            <a:r>
              <a:rPr lang="en-US" dirty="0"/>
              <a:t>If the base is greater than 1 </a:t>
            </a:r>
            <a:r>
              <a:rPr lang="en-US" dirty="0" smtClean="0"/>
              <a:t>(</a:t>
            </a:r>
            <a:r>
              <a:rPr lang="en-US" i="1" dirty="0" smtClean="0"/>
              <a:t>b</a:t>
            </a:r>
            <a:r>
              <a:rPr lang="en-US" dirty="0" smtClean="0"/>
              <a:t> </a:t>
            </a:r>
            <a:r>
              <a:rPr lang="en-US" dirty="0"/>
              <a:t>&gt; 1), then the exponential equation </a:t>
            </a:r>
            <a:r>
              <a:rPr lang="en-US" dirty="0" smtClean="0"/>
              <a:t>represents </a:t>
            </a:r>
            <a:r>
              <a:rPr lang="en-US" b="1" dirty="0" smtClean="0"/>
              <a:t>exponential </a:t>
            </a:r>
            <a:r>
              <a:rPr lang="en-US" b="1" dirty="0"/>
              <a:t>growth</a:t>
            </a:r>
            <a:r>
              <a:rPr lang="en-US" dirty="0" smtClean="0"/>
              <a:t>. </a:t>
            </a:r>
            <a:br>
              <a:rPr lang="en-US" dirty="0" smtClean="0"/>
            </a:br>
            <a:endParaRPr lang="en-US" dirty="0" smtClean="0"/>
          </a:p>
          <a:p>
            <a:pPr marL="342900" indent="-342900">
              <a:buFont typeface="Arial"/>
              <a:buChar char="•"/>
              <a:defRPr/>
            </a:pPr>
            <a:r>
              <a:rPr lang="en-US" dirty="0" smtClean="0"/>
              <a:t>If </a:t>
            </a:r>
            <a:r>
              <a:rPr lang="en-US" dirty="0"/>
              <a:t>the base is between 0 and 1 (0 &lt; </a:t>
            </a:r>
            <a:r>
              <a:rPr lang="en-US" i="1" dirty="0" smtClean="0"/>
              <a:t>b</a:t>
            </a:r>
            <a:r>
              <a:rPr lang="en-US" dirty="0" smtClean="0"/>
              <a:t> </a:t>
            </a:r>
            <a:r>
              <a:rPr lang="en-US" dirty="0"/>
              <a:t>&lt; 1), then the exponential equation </a:t>
            </a:r>
            <a:r>
              <a:rPr lang="en-US" dirty="0" smtClean="0"/>
              <a:t>represents </a:t>
            </a:r>
            <a:r>
              <a:rPr lang="en-US" b="1" dirty="0" smtClean="0"/>
              <a:t>exponential decay</a:t>
            </a:r>
            <a:r>
              <a:rPr lang="en-US" dirty="0" smtClean="0"/>
              <a:t>.</a:t>
            </a:r>
          </a:p>
          <a:p>
            <a:pPr marL="342900" indent="-342900">
              <a:buFont typeface="Arial"/>
              <a:buChar char="•"/>
              <a:defRPr/>
            </a:pPr>
            <a:endParaRPr lang="en-US" dirty="0" smtClean="0"/>
          </a:p>
          <a:p>
            <a:pPr marL="342900" indent="-342900">
              <a:lnSpc>
                <a:spcPct val="140000"/>
              </a:lnSpc>
              <a:buFont typeface="Arial"/>
              <a:buChar char="•"/>
              <a:defRPr/>
            </a:pPr>
            <a:r>
              <a:rPr lang="en-US" dirty="0"/>
              <a:t>If the time is given in units other than 1 (</a:t>
            </a:r>
            <a:r>
              <a:rPr lang="en-US" dirty="0" smtClean="0"/>
              <a:t>e.g., </a:t>
            </a:r>
            <a:r>
              <a:rPr lang="en-US" dirty="0"/>
              <a:t>1 month, 1 hour, 1 minute, 1 second</a:t>
            </a:r>
            <a:r>
              <a:rPr lang="en-US" dirty="0" smtClean="0"/>
              <a:t>), </a:t>
            </a:r>
            <a:r>
              <a:rPr lang="en-US" dirty="0"/>
              <a:t>use the </a:t>
            </a:r>
            <a:r>
              <a:rPr lang="en-US" dirty="0" smtClean="0"/>
              <a:t>equation            , </a:t>
            </a:r>
            <a:r>
              <a:rPr lang="en-US" dirty="0"/>
              <a:t>where </a:t>
            </a:r>
            <a:r>
              <a:rPr lang="en-US" i="1" dirty="0"/>
              <a:t>t</a:t>
            </a:r>
            <a:r>
              <a:rPr lang="en-US" dirty="0"/>
              <a:t> is the time it takes for the base to repeat</a:t>
            </a:r>
            <a:r>
              <a:rPr lang="en-US" dirty="0" smtClean="0"/>
              <a:t>.</a:t>
            </a:r>
          </a:p>
        </p:txBody>
      </p:sp>
      <p:sp>
        <p:nvSpPr>
          <p:cNvPr id="1126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/>
              <a:t>1.2.3: Creating Exponential Equations 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ACD1FCF-8C32-3647-B81C-6B8E4D5344EB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graphicFrame>
        <p:nvGraphicFramePr>
          <p:cNvPr id="5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1561639"/>
              </p:ext>
            </p:extLst>
          </p:nvPr>
        </p:nvGraphicFramePr>
        <p:xfrm>
          <a:off x="7244291" y="3977213"/>
          <a:ext cx="10033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Equation" r:id="rId3" imgW="1003300" imgH="647700" progId="Equation.DSMT4">
                  <p:embed/>
                </p:oleObj>
              </mc:Choice>
              <mc:Fallback>
                <p:oleObj name="Equation" r:id="rId3" imgW="1003300" imgH="6477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44291" y="3977213"/>
                        <a:ext cx="1003300" cy="647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  <a:ln>
            <a:noFill/>
          </a:ln>
        </p:spPr>
        <p:txBody>
          <a:bodyPr rtlCol="0"/>
          <a:lstStyle/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>
                <a:ea typeface="+mn-ea"/>
              </a:rPr>
              <a:t>Key </a:t>
            </a:r>
            <a:r>
              <a:rPr lang="en-US" sz="2800" b="1" dirty="0" smtClean="0">
                <a:ea typeface="+mn-ea"/>
              </a:rPr>
              <a:t>Concepts, </a:t>
            </a:r>
            <a:r>
              <a:rPr lang="en-US" sz="2800" b="1" i="1" dirty="0" smtClean="0">
                <a:ea typeface="+mn-ea"/>
              </a:rPr>
              <a:t>continued</a:t>
            </a:r>
            <a:endParaRPr lang="en-US" sz="2000" b="1" dirty="0" smtClean="0">
              <a:ea typeface="+mn-ea"/>
            </a:endParaRPr>
          </a:p>
          <a:p>
            <a:pPr marL="342900" indent="-342900">
              <a:buFont typeface="Arial"/>
              <a:buChar char="•"/>
              <a:defRPr/>
            </a:pPr>
            <a:r>
              <a:rPr lang="en-US" spc="-30" dirty="0"/>
              <a:t>Another form of the exponential equation is </a:t>
            </a:r>
            <a:r>
              <a:rPr lang="en-US" i="1" spc="-30" dirty="0"/>
              <a:t>y</a:t>
            </a:r>
            <a:r>
              <a:rPr lang="en-US" spc="-30" dirty="0"/>
              <a:t> = </a:t>
            </a:r>
            <a:r>
              <a:rPr lang="en-US" i="1" spc="-30" dirty="0"/>
              <a:t>a</a:t>
            </a:r>
            <a:r>
              <a:rPr lang="en-US" spc="-30" dirty="0"/>
              <a:t>(1 ± </a:t>
            </a:r>
            <a:r>
              <a:rPr lang="en-US" i="1" spc="-30" dirty="0"/>
              <a:t>r</a:t>
            </a:r>
            <a:r>
              <a:rPr lang="en-US" spc="-30" dirty="0"/>
              <a:t>)</a:t>
            </a:r>
            <a:r>
              <a:rPr lang="en-US" i="1" spc="-30" baseline="30000" dirty="0"/>
              <a:t>t</a:t>
            </a:r>
            <a:r>
              <a:rPr lang="en-US" spc="-30" dirty="0"/>
              <a:t>, where </a:t>
            </a:r>
            <a:r>
              <a:rPr lang="en-US" i="1" spc="-30" dirty="0"/>
              <a:t>a</a:t>
            </a:r>
            <a:r>
              <a:rPr lang="en-US" spc="-30" dirty="0"/>
              <a:t> is the initial value, </a:t>
            </a:r>
            <a:r>
              <a:rPr lang="en-US" i="1" spc="-30" dirty="0"/>
              <a:t>r</a:t>
            </a:r>
            <a:r>
              <a:rPr lang="en-US" spc="-30" dirty="0"/>
              <a:t> is the rate of growth or decay, and </a:t>
            </a:r>
            <a:r>
              <a:rPr lang="en-US" i="1" spc="-30" dirty="0"/>
              <a:t>t</a:t>
            </a:r>
            <a:r>
              <a:rPr lang="en-US" spc="-30" dirty="0"/>
              <a:t> is the time.</a:t>
            </a:r>
          </a:p>
          <a:p>
            <a:pPr fontAlgn="auto">
              <a:spcAft>
                <a:spcPts val="0"/>
              </a:spcAft>
              <a:defRPr/>
            </a:pPr>
            <a:endParaRPr lang="en-US" sz="1600" b="1" dirty="0"/>
          </a:p>
          <a:p>
            <a:pPr marL="342900" indent="-342900">
              <a:buFont typeface="Arial"/>
              <a:buChar char="•"/>
              <a:defRPr/>
            </a:pPr>
            <a:r>
              <a:rPr lang="en-US" dirty="0" smtClean="0"/>
              <a:t>Use </a:t>
            </a:r>
            <a:r>
              <a:rPr lang="en-US" i="1" dirty="0"/>
              <a:t>y</a:t>
            </a:r>
            <a:r>
              <a:rPr lang="en-US" dirty="0"/>
              <a:t> = </a:t>
            </a:r>
            <a:r>
              <a:rPr lang="en-US" i="1" dirty="0"/>
              <a:t>a</a:t>
            </a:r>
            <a:r>
              <a:rPr lang="en-US" dirty="0"/>
              <a:t>(1 + </a:t>
            </a:r>
            <a:r>
              <a:rPr lang="en-US" i="1" dirty="0"/>
              <a:t>r</a:t>
            </a:r>
            <a:r>
              <a:rPr lang="en-US" dirty="0"/>
              <a:t>)</a:t>
            </a:r>
            <a:r>
              <a:rPr lang="en-US" i="1" baseline="30000" dirty="0"/>
              <a:t>t</a:t>
            </a:r>
            <a:r>
              <a:rPr lang="en-US" dirty="0"/>
              <a:t> for exponential growth (notice the plus sign). For example, if a </a:t>
            </a:r>
            <a:r>
              <a:rPr lang="en-US" dirty="0" smtClean="0"/>
              <a:t>population grows </a:t>
            </a:r>
            <a:r>
              <a:rPr lang="en-US" dirty="0"/>
              <a:t>by 2% then </a:t>
            </a:r>
            <a:r>
              <a:rPr lang="en-US" i="1" dirty="0"/>
              <a:t>r</a:t>
            </a:r>
            <a:r>
              <a:rPr lang="en-US" dirty="0"/>
              <a:t> is 0.02, but this is less than 1 and </a:t>
            </a:r>
            <a:r>
              <a:rPr lang="en-US" dirty="0" smtClean="0"/>
              <a:t>by itself does </a:t>
            </a:r>
            <a:r>
              <a:rPr lang="en-US" dirty="0"/>
              <a:t>not indicate growth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  <a:p>
            <a:pPr marL="342900" indent="-342900">
              <a:buFont typeface="Arial"/>
              <a:buChar char="•"/>
              <a:defRPr/>
            </a:pPr>
            <a:r>
              <a:rPr lang="en-US" dirty="0" smtClean="0"/>
              <a:t>Substituting </a:t>
            </a:r>
            <a:r>
              <a:rPr lang="en-US" dirty="0"/>
              <a:t>0.02 for </a:t>
            </a:r>
            <a:r>
              <a:rPr lang="en-US" i="1" dirty="0"/>
              <a:t>b</a:t>
            </a:r>
            <a:r>
              <a:rPr lang="en-US" dirty="0"/>
              <a:t> into the formula </a:t>
            </a:r>
            <a:r>
              <a:rPr lang="en-US" i="1" dirty="0"/>
              <a:t>y </a:t>
            </a:r>
            <a:r>
              <a:rPr lang="en-US" dirty="0"/>
              <a:t>= </a:t>
            </a:r>
            <a:r>
              <a:rPr lang="en-US" i="1" dirty="0"/>
              <a:t>a </a:t>
            </a:r>
            <a:r>
              <a:rPr lang="en-US" dirty="0"/>
              <a:t>• </a:t>
            </a:r>
            <a:r>
              <a:rPr lang="en-US" i="1" dirty="0" smtClean="0"/>
              <a:t>b</a:t>
            </a:r>
            <a:r>
              <a:rPr lang="en-US" i="1" baseline="30000" dirty="0" smtClean="0"/>
              <a:t>x</a:t>
            </a:r>
            <a:r>
              <a:rPr lang="en-US" i="1" dirty="0" smtClean="0"/>
              <a:t> </a:t>
            </a:r>
            <a:r>
              <a:rPr lang="en-US" dirty="0"/>
              <a:t>requires the expression (1 + </a:t>
            </a:r>
            <a:r>
              <a:rPr lang="en-US" i="1" dirty="0"/>
              <a:t>r</a:t>
            </a:r>
            <a:r>
              <a:rPr lang="en-US" dirty="0"/>
              <a:t>) to arrive </a:t>
            </a:r>
            <a:r>
              <a:rPr lang="en-US" dirty="0" smtClean="0"/>
              <a:t>at the </a:t>
            </a:r>
            <a:r>
              <a:rPr lang="en-US" dirty="0"/>
              <a:t>full growth rate of 102</a:t>
            </a:r>
            <a:r>
              <a:rPr lang="en-US" dirty="0" smtClean="0"/>
              <a:t>%, </a:t>
            </a:r>
            <a:r>
              <a:rPr lang="en-US" dirty="0"/>
              <a:t>or 1.02</a:t>
            </a:r>
            <a:r>
              <a:rPr lang="en-US" dirty="0" smtClean="0"/>
              <a:t>.</a:t>
            </a:r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endParaRPr lang="en-US" sz="3000" b="1" dirty="0">
              <a:ea typeface="+mn-ea"/>
            </a:endParaRPr>
          </a:p>
        </p:txBody>
      </p:sp>
      <p:sp>
        <p:nvSpPr>
          <p:cNvPr id="1229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/>
              <a:t>1.2.3: Creating Exponential Equations 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066E184-C30A-4946-B6C7-F2AF4C18ABEB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  <a:ln>
            <a:noFill/>
          </a:ln>
        </p:spPr>
        <p:txBody>
          <a:bodyPr rtlCol="0"/>
          <a:lstStyle/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>
                <a:ea typeface="+mn-ea"/>
              </a:rPr>
              <a:t>Key </a:t>
            </a:r>
            <a:r>
              <a:rPr lang="en-US" sz="2800" b="1" dirty="0" smtClean="0">
                <a:ea typeface="+mn-ea"/>
              </a:rPr>
              <a:t>Concepts, </a:t>
            </a:r>
            <a:r>
              <a:rPr lang="en-US" sz="2800" b="1" i="1" dirty="0" smtClean="0">
                <a:ea typeface="+mn-ea"/>
              </a:rPr>
              <a:t>continued</a:t>
            </a:r>
            <a:endParaRPr lang="en-US" sz="2000" b="1" dirty="0" smtClean="0">
              <a:ea typeface="+mn-ea"/>
            </a:endParaRPr>
          </a:p>
          <a:p>
            <a:pPr marL="342900" indent="-342900">
              <a:buFont typeface="Arial"/>
              <a:buChar char="•"/>
              <a:defRPr/>
            </a:pPr>
            <a:r>
              <a:rPr lang="en-US" dirty="0"/>
              <a:t>Use </a:t>
            </a:r>
            <a:r>
              <a:rPr lang="en-US" i="1" dirty="0" smtClean="0"/>
              <a:t>y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i="1" dirty="0"/>
              <a:t>a</a:t>
            </a:r>
            <a:r>
              <a:rPr lang="en-US" dirty="0"/>
              <a:t>(1 </a:t>
            </a:r>
            <a:r>
              <a:rPr lang="en-US" dirty="0" smtClean="0"/>
              <a:t>– </a:t>
            </a:r>
            <a:r>
              <a:rPr lang="en-US" i="1" dirty="0"/>
              <a:t>r</a:t>
            </a:r>
            <a:r>
              <a:rPr lang="en-US" dirty="0"/>
              <a:t>)</a:t>
            </a:r>
            <a:r>
              <a:rPr lang="en-US" i="1" baseline="30000" dirty="0"/>
              <a:t>t</a:t>
            </a:r>
            <a:r>
              <a:rPr lang="en-US" dirty="0"/>
              <a:t> </a:t>
            </a:r>
            <a:r>
              <a:rPr lang="en-US" dirty="0" smtClean="0"/>
              <a:t>for </a:t>
            </a:r>
            <a:r>
              <a:rPr lang="en-US" dirty="0"/>
              <a:t>exponential decay (notice the minus sign). For example, if a population decreases by 3%, then 97% is the factor being multiplied over and over again. The population from year to year is always 97% </a:t>
            </a:r>
            <a:r>
              <a:rPr lang="en-US" dirty="0" smtClean="0"/>
              <a:t>of the </a:t>
            </a:r>
            <a:r>
              <a:rPr lang="en-US" dirty="0"/>
              <a:t>population </a:t>
            </a:r>
            <a:r>
              <a:rPr lang="en-US" dirty="0" smtClean="0"/>
              <a:t>from the </a:t>
            </a:r>
            <a:r>
              <a:rPr lang="en-US" dirty="0"/>
              <a:t>year before (a 3% decrease). Think of this as 100% minus the rate, or in decimal form (1 – </a:t>
            </a:r>
            <a:r>
              <a:rPr lang="en-US" i="1" dirty="0"/>
              <a:t>r</a:t>
            </a:r>
            <a:r>
              <a:rPr lang="en-US" dirty="0"/>
              <a:t>)</a:t>
            </a:r>
            <a:r>
              <a:rPr lang="en-US" dirty="0" smtClean="0"/>
              <a:t>.</a:t>
            </a:r>
          </a:p>
          <a:p>
            <a:pPr marL="342900" indent="-342900">
              <a:buFont typeface="Arial"/>
              <a:buChar char="•"/>
              <a:defRPr/>
            </a:pPr>
            <a:endParaRPr lang="en-US" dirty="0"/>
          </a:p>
        </p:txBody>
      </p:sp>
      <p:sp>
        <p:nvSpPr>
          <p:cNvPr id="13314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/>
              <a:t>1.2.3: Creating Exponential Equations 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BA7FCEE-6D61-1940-84DB-DB54ABD61AC8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  <a:ln>
            <a:noFill/>
          </a:ln>
        </p:spPr>
        <p:txBody>
          <a:bodyPr rtlCol="0"/>
          <a:lstStyle/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>
                <a:ea typeface="+mn-ea"/>
              </a:rPr>
              <a:t>Key </a:t>
            </a:r>
            <a:r>
              <a:rPr lang="en-US" sz="2800" b="1" dirty="0" smtClean="0">
                <a:ea typeface="+mn-ea"/>
              </a:rPr>
              <a:t>Concepts, </a:t>
            </a:r>
            <a:r>
              <a:rPr lang="en-US" sz="2800" b="1" i="1" dirty="0" smtClean="0">
                <a:ea typeface="+mn-ea"/>
              </a:rPr>
              <a:t>continued</a:t>
            </a:r>
            <a:endParaRPr lang="en-US" sz="2000" b="1" dirty="0" smtClean="0">
              <a:ea typeface="+mn-ea"/>
            </a:endParaRPr>
          </a:p>
          <a:p>
            <a:pPr marL="342900" indent="-342900">
              <a:buFont typeface="Arial"/>
              <a:buChar char="•"/>
              <a:defRPr/>
            </a:pPr>
            <a:r>
              <a:rPr lang="en-US" dirty="0"/>
              <a:t>Look for words such as </a:t>
            </a:r>
            <a:r>
              <a:rPr lang="en-US" i="1" dirty="0"/>
              <a:t>double</a:t>
            </a:r>
            <a:r>
              <a:rPr lang="en-US" dirty="0"/>
              <a:t>,</a:t>
            </a:r>
            <a:r>
              <a:rPr lang="en-US" i="1" dirty="0"/>
              <a:t> </a:t>
            </a:r>
            <a:r>
              <a:rPr lang="en-US" i="1" dirty="0" smtClean="0"/>
              <a:t>triple</a:t>
            </a:r>
            <a:r>
              <a:rPr lang="en-US" dirty="0"/>
              <a:t>,</a:t>
            </a:r>
            <a:r>
              <a:rPr lang="en-US" i="1" dirty="0" smtClean="0"/>
              <a:t> half</a:t>
            </a:r>
            <a:r>
              <a:rPr lang="en-US" dirty="0"/>
              <a:t>,</a:t>
            </a:r>
            <a:r>
              <a:rPr lang="en-US" i="1" dirty="0" smtClean="0"/>
              <a:t> </a:t>
            </a:r>
            <a:r>
              <a:rPr lang="en-US" i="1" dirty="0"/>
              <a:t>quarter</a:t>
            </a:r>
            <a:r>
              <a:rPr lang="en-US" dirty="0"/>
              <a:t>—such words give the number of the </a:t>
            </a:r>
            <a:r>
              <a:rPr lang="en-US" dirty="0" smtClean="0"/>
              <a:t>base. For </a:t>
            </a:r>
            <a:r>
              <a:rPr lang="en-US" dirty="0"/>
              <a:t>example, if an experiment begins with 1 bacterium that doubles (splits itself in two) </a:t>
            </a:r>
            <a:r>
              <a:rPr lang="en-US" dirty="0" smtClean="0"/>
              <a:t>every hour</a:t>
            </a:r>
            <a:r>
              <a:rPr lang="en-US" dirty="0"/>
              <a:t>, determining how many bacteria will be present after </a:t>
            </a:r>
            <a:r>
              <a:rPr lang="en-US" i="1" dirty="0"/>
              <a:t>x</a:t>
            </a:r>
            <a:r>
              <a:rPr lang="en-US" dirty="0"/>
              <a:t> hours is solved with the </a:t>
            </a:r>
            <a:r>
              <a:rPr lang="en-US" dirty="0" smtClean="0"/>
              <a:t>following equation</a:t>
            </a:r>
            <a:r>
              <a:rPr lang="en-US" dirty="0"/>
              <a:t>: </a:t>
            </a:r>
            <a:r>
              <a:rPr lang="en-US" i="1" dirty="0"/>
              <a:t>y</a:t>
            </a:r>
            <a:r>
              <a:rPr lang="en-US" dirty="0"/>
              <a:t> = (1)</a:t>
            </a:r>
            <a:r>
              <a:rPr lang="en-US" dirty="0" smtClean="0"/>
              <a:t>2</a:t>
            </a:r>
            <a:r>
              <a:rPr lang="en-US" i="1" baseline="30000" dirty="0" smtClean="0"/>
              <a:t>x</a:t>
            </a:r>
            <a:r>
              <a:rPr lang="en-US" dirty="0"/>
              <a:t>, where 1 is the starting value, 2 is the rate, </a:t>
            </a:r>
            <a:r>
              <a:rPr lang="en-US" i="1" dirty="0"/>
              <a:t>x</a:t>
            </a:r>
            <a:r>
              <a:rPr lang="en-US" dirty="0"/>
              <a:t> is the number of hours, </a:t>
            </a:r>
            <a:r>
              <a:rPr lang="en-US" dirty="0" smtClean="0"/>
              <a:t>and </a:t>
            </a:r>
            <a:r>
              <a:rPr lang="en-US" i="1" dirty="0"/>
              <a:t>y</a:t>
            </a:r>
            <a:r>
              <a:rPr lang="en-US" dirty="0" smtClean="0"/>
              <a:t> </a:t>
            </a:r>
            <a:r>
              <a:rPr lang="en-US" dirty="0"/>
              <a:t>is the final value.</a:t>
            </a:r>
            <a:endParaRPr lang="en-US" dirty="0" smtClean="0">
              <a:ea typeface="+mn-ea"/>
            </a:endParaRPr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endParaRPr lang="en-US" sz="3000" b="1" dirty="0">
              <a:ea typeface="+mn-ea"/>
            </a:endParaRPr>
          </a:p>
        </p:txBody>
      </p:sp>
      <p:sp>
        <p:nvSpPr>
          <p:cNvPr id="1433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/>
              <a:t>1.2.3: Creating Exponential Equations 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500C9A1-1B92-304B-A02A-B315565D4070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  <a:ln>
            <a:noFill/>
          </a:ln>
        </p:spPr>
        <p:txBody>
          <a:bodyPr rtlCol="0"/>
          <a:lstStyle/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>
                <a:ea typeface="+mn-ea"/>
              </a:rPr>
              <a:t>Key </a:t>
            </a:r>
            <a:r>
              <a:rPr lang="en-US" sz="2800" b="1" dirty="0" smtClean="0">
                <a:ea typeface="+mn-ea"/>
              </a:rPr>
              <a:t>Concepts, </a:t>
            </a:r>
            <a:r>
              <a:rPr lang="en-US" sz="2800" b="1" i="1" dirty="0" smtClean="0">
                <a:ea typeface="+mn-ea"/>
              </a:rPr>
              <a:t>continued</a:t>
            </a:r>
            <a:endParaRPr lang="en-US" sz="2000" b="1" dirty="0" smtClean="0">
              <a:ea typeface="+mn-ea"/>
            </a:endParaRPr>
          </a:p>
          <a:p>
            <a:pPr marL="342900" indent="-342900">
              <a:buFont typeface="Arial"/>
              <a:buChar char="•"/>
              <a:defRPr/>
            </a:pPr>
            <a:r>
              <a:rPr lang="en-US" dirty="0" smtClean="0"/>
              <a:t>Look </a:t>
            </a:r>
            <a:r>
              <a:rPr lang="en-US" dirty="0"/>
              <a:t>for the words </a:t>
            </a:r>
            <a:r>
              <a:rPr lang="en-US" i="1" dirty="0"/>
              <a:t>initial</a:t>
            </a:r>
            <a:r>
              <a:rPr lang="en-US" dirty="0"/>
              <a:t> or </a:t>
            </a:r>
            <a:r>
              <a:rPr lang="en-US" i="1" dirty="0"/>
              <a:t>starting</a:t>
            </a:r>
            <a:r>
              <a:rPr lang="en-US" dirty="0"/>
              <a:t> to substitute in for </a:t>
            </a:r>
            <a:r>
              <a:rPr lang="en-US" i="1" dirty="0"/>
              <a:t>a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  <a:p>
            <a:pPr marL="342900" indent="-342900">
              <a:buFont typeface="Arial"/>
              <a:buChar char="•"/>
              <a:defRPr/>
            </a:pPr>
            <a:r>
              <a:rPr lang="en-US" dirty="0" smtClean="0"/>
              <a:t>Look </a:t>
            </a:r>
            <a:r>
              <a:rPr lang="en-US" dirty="0"/>
              <a:t>for the words </a:t>
            </a:r>
            <a:r>
              <a:rPr lang="en-US" i="1" dirty="0"/>
              <a:t>ended</a:t>
            </a:r>
            <a:r>
              <a:rPr lang="en-US" dirty="0"/>
              <a:t> </a:t>
            </a:r>
            <a:r>
              <a:rPr lang="en-US" i="1" dirty="0"/>
              <a:t>with</a:t>
            </a:r>
            <a:r>
              <a:rPr lang="en-US" dirty="0"/>
              <a:t> and </a:t>
            </a:r>
            <a:r>
              <a:rPr lang="en-US" i="1" dirty="0"/>
              <a:t>after</a:t>
            </a:r>
            <a:r>
              <a:rPr lang="en-US" dirty="0"/>
              <a:t>—these words will be near the final value given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  <a:p>
            <a:pPr marL="342900" indent="-342900">
              <a:buFont typeface="Arial"/>
              <a:buChar char="•"/>
              <a:defRPr/>
            </a:pPr>
            <a:r>
              <a:rPr lang="en-US" dirty="0" smtClean="0"/>
              <a:t>Follow </a:t>
            </a:r>
            <a:r>
              <a:rPr lang="en-US" dirty="0"/>
              <a:t>the same procedure as with setting up linear equations and inequalities in one </a:t>
            </a:r>
            <a:r>
              <a:rPr lang="en-US" dirty="0" smtClean="0"/>
              <a:t>variable. The following table outlines these procedures.</a:t>
            </a:r>
            <a:endParaRPr lang="en-US" sz="3000" b="1" dirty="0">
              <a:ea typeface="+mn-ea"/>
            </a:endParaRPr>
          </a:p>
        </p:txBody>
      </p:sp>
      <p:sp>
        <p:nvSpPr>
          <p:cNvPr id="15362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/>
              <a:t>1.2.3: Creating Exponential Equations 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93B5A8C-B781-4946-8773-748AF241CE34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r>
              <a:rPr lang="en-US" sz="2800" b="1" dirty="0"/>
              <a:t>Key Concepts, </a:t>
            </a:r>
            <a:r>
              <a:rPr lang="en-US" sz="2800" b="1" i="1" dirty="0"/>
              <a:t>continued</a:t>
            </a:r>
          </a:p>
          <a:p>
            <a:r>
              <a:rPr lang="en-US" b="1" dirty="0"/>
              <a:t>	</a:t>
            </a:r>
            <a:endParaRPr lang="en-US" dirty="0"/>
          </a:p>
        </p:txBody>
      </p:sp>
      <p:sp>
        <p:nvSpPr>
          <p:cNvPr id="1638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/>
              <a:t>1.2.2: Creating Inequalities in One Variable 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ED00EFD-0CA0-1946-992C-871AB4B679F5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762000" y="1347788"/>
          <a:ext cx="7720013" cy="4206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20013"/>
              </a:tblGrid>
              <a:tr h="45709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latin typeface="Arial"/>
                          <a:cs typeface="Arial"/>
                        </a:rPr>
                        <a:t>Creating Exponential Equations from Context</a:t>
                      </a:r>
                      <a:endParaRPr lang="en-US" sz="2400" b="1" spc="0" dirty="0">
                        <a:latin typeface="Arial"/>
                        <a:cs typeface="Arial"/>
                      </a:endParaRPr>
                    </a:p>
                  </a:txBody>
                  <a:tcPr marL="182895" marR="91448" marT="45710" marB="4571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48191">
                <a:tc>
                  <a:txBody>
                    <a:bodyPr/>
                    <a:lstStyle/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US" sz="2400" dirty="0" smtClean="0">
                          <a:latin typeface="Arial"/>
                          <a:cs typeface="Arial"/>
                        </a:rPr>
                        <a:t>Read the problem statement first.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US" sz="2400" dirty="0" smtClean="0">
                          <a:latin typeface="Arial"/>
                          <a:cs typeface="Arial"/>
                        </a:rPr>
                        <a:t>Reread the scenario and make a list or a table of the known quantities.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US" sz="2400" dirty="0" smtClean="0">
                          <a:latin typeface="Arial"/>
                          <a:cs typeface="Arial"/>
                        </a:rPr>
                        <a:t>Read the statement again, identifying the unknown quantity or variable.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US" sz="2400" dirty="0" smtClean="0">
                          <a:latin typeface="Arial"/>
                          <a:cs typeface="Arial"/>
                        </a:rPr>
                        <a:t>Create expressions and inequalities from the known quantities and variable(s).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US" sz="2400" dirty="0" smtClean="0">
                          <a:latin typeface="Arial"/>
                          <a:cs typeface="Arial"/>
                        </a:rPr>
                        <a:t>Solve the problem.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US" sz="2400" dirty="0" smtClean="0">
                          <a:latin typeface="Arial"/>
                          <a:cs typeface="Arial"/>
                        </a:rPr>
                        <a:t>Interpret the solution of the exponential equation in terms of the context of the problem.</a:t>
                      </a:r>
                      <a:endParaRPr lang="en-US" sz="2400" i="1" spc="0" dirty="0">
                        <a:latin typeface="Arial"/>
                        <a:cs typeface="Arial"/>
                      </a:endParaRPr>
                    </a:p>
                  </a:txBody>
                  <a:tcPr marL="182895" marR="91448" marT="45710" marB="4571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 rtlCol="0"/>
          <a:lstStyle/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 smtClean="0">
                <a:ea typeface="+mn-ea"/>
              </a:rPr>
              <a:t>Common Errors/Misconceptions</a:t>
            </a:r>
            <a:endParaRPr lang="en-US" sz="2000" dirty="0" smtClean="0">
              <a:ea typeface="+mn-ea"/>
            </a:endParaRPr>
          </a:p>
          <a:p>
            <a:pPr marL="342900" indent="-342900">
              <a:buFont typeface="Arial"/>
              <a:buChar char="•"/>
              <a:defRPr/>
            </a:pPr>
            <a:r>
              <a:rPr lang="en-US" dirty="0" smtClean="0"/>
              <a:t>multiplying </a:t>
            </a:r>
            <a:r>
              <a:rPr lang="en-US" i="1" dirty="0"/>
              <a:t>a</a:t>
            </a:r>
            <a:r>
              <a:rPr lang="en-US" dirty="0"/>
              <a:t> and </a:t>
            </a:r>
            <a:r>
              <a:rPr lang="en-US" i="1" dirty="0"/>
              <a:t>b</a:t>
            </a:r>
            <a:r>
              <a:rPr lang="en-US" dirty="0"/>
              <a:t> together before raising to the </a:t>
            </a:r>
            <a:r>
              <a:rPr lang="en-US" dirty="0" smtClean="0"/>
              <a:t>power</a:t>
            </a:r>
            <a:br>
              <a:rPr lang="en-US" dirty="0" smtClean="0"/>
            </a:br>
            <a:endParaRPr lang="en-US" dirty="0"/>
          </a:p>
          <a:p>
            <a:pPr marL="342900" indent="-342900">
              <a:buFont typeface="Arial"/>
              <a:buChar char="•"/>
              <a:defRPr/>
            </a:pPr>
            <a:r>
              <a:rPr lang="en-US" dirty="0" smtClean="0"/>
              <a:t>misidentifying </a:t>
            </a:r>
            <a:r>
              <a:rPr lang="en-US" dirty="0"/>
              <a:t>the </a:t>
            </a:r>
            <a:r>
              <a:rPr lang="en-US" dirty="0" smtClean="0"/>
              <a:t>base</a:t>
            </a:r>
            <a:br>
              <a:rPr lang="en-US" dirty="0" smtClean="0"/>
            </a:br>
            <a:endParaRPr lang="en-US" dirty="0"/>
          </a:p>
          <a:p>
            <a:pPr marL="342900" indent="-342900">
              <a:buFont typeface="Arial"/>
              <a:buChar char="•"/>
              <a:defRPr/>
            </a:pPr>
            <a:r>
              <a:rPr lang="en-US" dirty="0" smtClean="0"/>
              <a:t>creating </a:t>
            </a:r>
            <a:r>
              <a:rPr lang="en-US" dirty="0"/>
              <a:t>a linear equation instead of an exponential equation</a:t>
            </a:r>
            <a:endParaRPr lang="en-US" dirty="0" smtClean="0"/>
          </a:p>
          <a:p>
            <a:pPr marL="457200" indent="-457200" fontAlgn="auto">
              <a:spcAft>
                <a:spcPts val="0"/>
              </a:spcAft>
              <a:buSzPct val="100000"/>
              <a:buFont typeface="Arial"/>
              <a:buChar char="•"/>
              <a:defRPr/>
            </a:pPr>
            <a:endParaRPr lang="en-US" dirty="0"/>
          </a:p>
        </p:txBody>
      </p:sp>
      <p:sp>
        <p:nvSpPr>
          <p:cNvPr id="17410" name="Slide Number Placeholder 2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9EAF2277-67C2-BD4C-B49F-578B54E6FA7C}" type="slidenum">
              <a:rPr lang="en-US" sz="1800">
                <a:solidFill>
                  <a:srgbClr val="000000"/>
                </a:solidFill>
                <a:latin typeface="Myriad Bold" charset="0"/>
                <a:ea typeface="MS PGothic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sz="1800">
              <a:solidFill>
                <a:srgbClr val="000000"/>
              </a:solidFill>
              <a:latin typeface="Myriad Bold" charset="0"/>
              <a:ea typeface="MS PGothic" charset="0"/>
            </a:endParaRPr>
          </a:p>
        </p:txBody>
      </p:sp>
      <p:sp>
        <p:nvSpPr>
          <p:cNvPr id="17411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016000" y="6245225"/>
            <a:ext cx="5530850" cy="265113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/>
              <a:t>1.2.3: Creating Exponential Equations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Enhanced Instruction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Enhanced Instruction template.potx</Template>
  <TotalTime>10122</TotalTime>
  <Words>1318</Words>
  <Application>Microsoft Macintosh PowerPoint</Application>
  <PresentationFormat>On-screen Show (4:3)</PresentationFormat>
  <Paragraphs>181</Paragraphs>
  <Slides>27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9" baseType="lpstr">
      <vt:lpstr>Enhanced Instruction template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Walch Education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Walch Education</dc:creator>
  <cp:keywords/>
  <dc:description/>
  <cp:lastModifiedBy>Martie Harmon</cp:lastModifiedBy>
  <cp:revision>100</cp:revision>
  <dcterms:created xsi:type="dcterms:W3CDTF">2012-02-22T19:14:19Z</dcterms:created>
  <dcterms:modified xsi:type="dcterms:W3CDTF">2012-07-18T17:25:38Z</dcterms:modified>
  <cp:category/>
</cp:coreProperties>
</file>