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66" r:id="rId3"/>
    <p:sldId id="271" r:id="rId4"/>
    <p:sldId id="268" r:id="rId5"/>
    <p:sldId id="270" r:id="rId6"/>
    <p:sldId id="269" r:id="rId7"/>
    <p:sldId id="272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462" autoAdjust="0"/>
  </p:normalViewPr>
  <p:slideViewPr>
    <p:cSldViewPr snapToGrid="0" snapToObjects="1" showGuides="1">
      <p:cViewPr varScale="1">
        <p:scale>
          <a:sx n="84" d="100"/>
          <a:sy n="84" d="100"/>
        </p:scale>
        <p:origin x="-104" y="-240"/>
      </p:cViewPr>
      <p:guideLst>
        <p:guide orient="horz" pos="216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58599B6-09D0-EC4E-849F-9994DAAD25B1}" type="datetimeFigureOut">
              <a:rPr lang="en-US"/>
              <a:pPr>
                <a:defRPr/>
              </a:pPr>
              <a:t>7/9/12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8D6147-8D42-3946-A2A7-37347A46D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065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5C52B21-24F7-F244-A6C7-F9580D75EA6C}" type="datetimeFigureOut">
              <a:rPr lang="en-US"/>
              <a:pPr>
                <a:defRPr/>
              </a:pPr>
              <a:t>7/9/12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4CA421-1776-1540-8FE4-00C807BD4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91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latin typeface="Calibri" charset="0"/>
              </a:rPr>
              <a:t>http://</a:t>
            </a:r>
            <a:r>
              <a:rPr lang="en-US" u="none" dirty="0" err="1" smtClean="0">
                <a:latin typeface="Calibri" charset="0"/>
              </a:rPr>
              <a:t>walch.com</a:t>
            </a:r>
            <a:r>
              <a:rPr lang="en-US" u="none" dirty="0" smtClean="0">
                <a:latin typeface="Calibri" charset="0"/>
              </a:rPr>
              <a:t>/</a:t>
            </a:r>
            <a:r>
              <a:rPr lang="en-US" u="none" dirty="0" err="1" smtClean="0">
                <a:latin typeface="Calibri" charset="0"/>
              </a:rPr>
              <a:t>wu</a:t>
            </a:r>
            <a:r>
              <a:rPr lang="en-US" u="none" dirty="0" smtClean="0">
                <a:latin typeface="Calibri" charset="0"/>
              </a:rPr>
              <a:t>/CAU1L2S2SeesawGymnastics</a:t>
            </a:r>
            <a:endParaRPr lang="en-US" u="none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AF3E6E5-1A3C-9C4A-A5EC-60B7CA2CBEE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>
                <a:latin typeface="Calibri" charset="0"/>
              </a:rPr>
              <a:t>Common Core Georgia Performance Standard: </a:t>
            </a:r>
            <a:r>
              <a:rPr lang="en-US">
                <a:latin typeface="Calibri" charset="0"/>
              </a:rPr>
              <a:t>MCC9–12.A.CED.1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BC7E9CF-CB87-3B41-8350-1960C76774FC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 eaLnBrk="1" hangingPunct="1">
              <a:spcBef>
                <a:spcPct val="0"/>
              </a:spcBef>
            </a:pPr>
            <a:r>
              <a:rPr lang="en-US" sz="2400" dirty="0">
                <a:solidFill>
                  <a:srgbClr val="660066"/>
                </a:solidFill>
                <a:latin typeface="Calibri" charset="0"/>
              </a:rPr>
              <a:t>Students might struggle with which weight is represented by </a:t>
            </a:r>
            <a:r>
              <a:rPr lang="en-US" sz="2400" i="1" dirty="0">
                <a:solidFill>
                  <a:srgbClr val="660066"/>
                </a:solidFill>
                <a:latin typeface="Calibri" charset="0"/>
              </a:rPr>
              <a:t>w</a:t>
            </a:r>
            <a:r>
              <a:rPr lang="en-US" sz="2400" baseline="-25000" dirty="0">
                <a:solidFill>
                  <a:srgbClr val="660066"/>
                </a:solidFill>
                <a:latin typeface="Calibri" charset="0"/>
              </a:rPr>
              <a:t>1</a:t>
            </a:r>
            <a:r>
              <a:rPr lang="en-US" sz="2400" dirty="0">
                <a:solidFill>
                  <a:srgbClr val="660066"/>
                </a:solidFill>
                <a:latin typeface="Calibri" charset="0"/>
              </a:rPr>
              <a:t> and which is represented by </a:t>
            </a:r>
            <a:r>
              <a:rPr lang="en-US" sz="2400" i="1" dirty="0">
                <a:solidFill>
                  <a:srgbClr val="660066"/>
                </a:solidFill>
                <a:latin typeface="Calibri" charset="0"/>
              </a:rPr>
              <a:t>w</a:t>
            </a:r>
            <a:r>
              <a:rPr lang="en-US" sz="2400" baseline="-25000" dirty="0">
                <a:solidFill>
                  <a:srgbClr val="660066"/>
                </a:solidFill>
                <a:latin typeface="Calibri" charset="0"/>
              </a:rPr>
              <a:t>2</a:t>
            </a:r>
            <a:r>
              <a:rPr lang="en-US" sz="2400" dirty="0">
                <a:solidFill>
                  <a:srgbClr val="660066"/>
                </a:solidFill>
                <a:latin typeface="Calibri" charset="0"/>
              </a:rPr>
              <a:t>. If time allows, show students that as long as the associated weight and distance stay together on the same side of the equation, it doesn’t matter which weight is </a:t>
            </a:r>
            <a:r>
              <a:rPr lang="en-US" sz="2400" i="1" dirty="0">
                <a:solidFill>
                  <a:srgbClr val="660066"/>
                </a:solidFill>
                <a:latin typeface="Calibri" charset="0"/>
              </a:rPr>
              <a:t>w</a:t>
            </a:r>
            <a:r>
              <a:rPr lang="en-US" sz="2400" baseline="-25000" dirty="0">
                <a:solidFill>
                  <a:srgbClr val="660066"/>
                </a:solidFill>
                <a:latin typeface="Calibri" charset="0"/>
              </a:rPr>
              <a:t>1</a:t>
            </a:r>
            <a:r>
              <a:rPr lang="en-US" sz="2400" dirty="0">
                <a:solidFill>
                  <a:srgbClr val="660066"/>
                </a:solidFill>
                <a:latin typeface="Calibri" charset="0"/>
              </a:rPr>
              <a:t> and which is </a:t>
            </a:r>
            <a:r>
              <a:rPr lang="en-US" sz="2400" i="1" dirty="0">
                <a:solidFill>
                  <a:srgbClr val="660066"/>
                </a:solidFill>
                <a:latin typeface="Calibri" charset="0"/>
              </a:rPr>
              <a:t>w</a:t>
            </a:r>
            <a:r>
              <a:rPr lang="en-US" sz="2400" baseline="-25000" dirty="0">
                <a:solidFill>
                  <a:srgbClr val="660066"/>
                </a:solidFill>
                <a:latin typeface="Calibri" charset="0"/>
              </a:rPr>
              <a:t>2</a:t>
            </a:r>
            <a:r>
              <a:rPr lang="en-US" sz="2400" dirty="0">
                <a:solidFill>
                  <a:srgbClr val="660066"/>
                </a:solidFill>
                <a:latin typeface="Calibri" charset="0"/>
              </a:rPr>
              <a:t>.</a:t>
            </a:r>
            <a:endParaRPr lang="en-US" sz="2400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0B30210-EDBB-654F-84DD-C5203895DF8F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cs typeface="Calibri"/>
              </a:rPr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are asked to create equations much like they will be asked to create inequalities.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Solving equations is similar to solving inequalities with a few exceptions.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The second question’s response deals with the inequality concept “at least.”</a:t>
            </a:r>
            <a:endParaRPr lang="en-US" dirty="0" smtClean="0">
              <a:cs typeface="Calibri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5765B9B-379A-5A46-8401-3379C467CAD2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CFA177E-E462-9947-843F-B4FD4B2B84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89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955AD-A0B0-3646-8E71-52699FFB3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6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64BC2-FDAD-C643-A2A5-CAB2AC406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5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B5546-7292-754A-AE7A-785124514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4E640-79FF-8F4A-9C05-38ED8AB13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9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F4278-D8E6-7443-9821-8706638EAC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7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8648-A710-4549-B257-D0A231814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9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7B6BC-1A2E-3B48-AEE2-46735AEF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8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0E2EF-65CB-DA42-953F-0216F0438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45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6DE7-70F5-1641-9169-C1EBD4609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0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295FA-30C3-7E49-902E-9E72273C2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1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1D0ED3-D2BE-7344-811F-6D95C28FA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2S2SeesawGymnastic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</a:t>
            </a:r>
            <a:r>
              <a:rPr lang="en-US" dirty="0" smtClean="0"/>
              <a:t>Creating Linear </a:t>
            </a:r>
            <a:r>
              <a:rPr lang="en-US" dirty="0"/>
              <a:t>Inequalities in One Variable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50AECF-0EED-2D49-A944-2AE008859D1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Linear Inequalities in One Variable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617538" y="641350"/>
            <a:ext cx="78787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below, write an equation that models the situation, and then use it to answer the questions that follow.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1143000" y="1939925"/>
            <a:ext cx="68230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Two people can balance on a seesaw even if they are different weights. The balance will occur when the following equation, </a:t>
            </a:r>
            <a:r>
              <a:rPr lang="en-US" i="1" dirty="0">
                <a:latin typeface="Arial"/>
                <a:cs typeface="Arial"/>
              </a:rPr>
              <a:t>w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i="1" dirty="0">
                <a:latin typeface="Arial"/>
                <a:cs typeface="Arial"/>
              </a:rPr>
              <a:t>d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 = </a:t>
            </a:r>
            <a:r>
              <a:rPr lang="en-US" i="1" dirty="0">
                <a:latin typeface="Arial"/>
                <a:cs typeface="Arial"/>
              </a:rPr>
              <a:t>w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i="1" dirty="0">
                <a:latin typeface="Arial"/>
                <a:cs typeface="Arial"/>
              </a:rPr>
              <a:t>d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, is satisfied or true. In this equation, </a:t>
            </a:r>
            <a:r>
              <a:rPr lang="en-US" i="1" dirty="0">
                <a:latin typeface="Arial"/>
                <a:cs typeface="Arial"/>
              </a:rPr>
              <a:t>w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 is the weight of the first person, </a:t>
            </a:r>
            <a:r>
              <a:rPr lang="en-US" i="1" dirty="0">
                <a:latin typeface="Arial"/>
                <a:cs typeface="Arial"/>
              </a:rPr>
              <a:t>d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 is the distance the first person is from the center of the seesaw, </a:t>
            </a:r>
            <a:r>
              <a:rPr lang="en-US" i="1" dirty="0">
                <a:latin typeface="Arial"/>
                <a:cs typeface="Arial"/>
              </a:rPr>
              <a:t>w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 is the weight of the second person, and </a:t>
            </a:r>
            <a:r>
              <a:rPr lang="en-US" i="1" dirty="0">
                <a:latin typeface="Arial"/>
                <a:cs typeface="Arial"/>
              </a:rPr>
              <a:t>d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 is the distance the second person is from the center of the seesaw.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EBD606-9E2D-4C42-A5A9-2DF06DE44FC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Linear Inequalities in One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1E92F5-2E9B-EB4B-93A1-6103EF6F6F7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617538" y="611188"/>
            <a:ext cx="7880350" cy="50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Calibri" charset="0"/>
              <a:buAutoNum type="arabicPeriod"/>
            </a:pPr>
            <a:r>
              <a:rPr lang="en-US" spc="-40" dirty="0">
                <a:latin typeface="Arial"/>
                <a:cs typeface="Arial"/>
              </a:rPr>
              <a:t>Eric and his little sister Amber enjoy playing on the seesaw at the playground. Amber weighs 65 pounds. Eric and Amber balance perfectly when Amber sits about 4 feet from the center and Eric sits about </a:t>
            </a:r>
            <a:r>
              <a:rPr lang="en-US" b="1" spc="-40" dirty="0">
                <a:solidFill>
                  <a:srgbClr val="FF0000"/>
                </a:solidFill>
                <a:latin typeface="Arial"/>
                <a:cs typeface="Arial"/>
              </a:rPr>
              <a:t>     </a:t>
            </a:r>
            <a:r>
              <a:rPr lang="en-US" spc="-40" dirty="0">
                <a:latin typeface="Arial"/>
                <a:cs typeface="Arial"/>
              </a:rPr>
              <a:t>  feet from the center. About how much does Eric weigh?</a:t>
            </a:r>
          </a:p>
          <a:p>
            <a:pPr>
              <a:buFont typeface="Calibri" charset="0"/>
              <a:buAutoNum type="arabicPeriod"/>
            </a:pPr>
            <a:endParaRPr lang="en-US" dirty="0"/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Their little cousin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joins them and sits right next to Amber. Can Eric balance the seesaw with both Amber and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on one side, if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weighs about the same as Amber? If so, where should he sit? If not, why not?</a:t>
            </a:r>
          </a:p>
        </p:txBody>
      </p:sp>
      <p:graphicFrame>
        <p:nvGraphicFramePr>
          <p:cNvPr id="1946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706884"/>
              </p:ext>
            </p:extLst>
          </p:nvPr>
        </p:nvGraphicFramePr>
        <p:xfrm>
          <a:off x="7368852" y="2227263"/>
          <a:ext cx="43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3" imgW="431800" imgH="800100" progId="Equation.DSMT4">
                  <p:embed/>
                </p:oleObj>
              </mc:Choice>
              <mc:Fallback>
                <p:oleObj name="Equation" r:id="rId3" imgW="431800" imgH="8001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8852" y="2227263"/>
                        <a:ext cx="431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20713" y="641350"/>
            <a:ext cx="8004175" cy="4997450"/>
          </a:xfrm>
        </p:spPr>
        <p:txBody>
          <a:bodyPr>
            <a:normAutofit lnSpcReduction="10000"/>
          </a:bodyPr>
          <a:lstStyle/>
          <a:p>
            <a:pPr marL="457200" indent="-457200" algn="l">
              <a:lnSpc>
                <a:spcPct val="150000"/>
              </a:lnSpc>
              <a:spcBef>
                <a:spcPct val="0"/>
              </a:spcBef>
              <a:buFont typeface="Calibri" charset="0"/>
              <a:buAutoNum type="arabicPeriod"/>
              <a:defRPr/>
            </a:pPr>
            <a:r>
              <a:rPr lang="en-US" spc="-20" dirty="0"/>
              <a:t>Eric and his little sister Amber enjoy playing on the seesaw at the playground. Amber weighs 65 pounds. Eric and Amber balance perfectly when Amber sits about 4 feet from the center and Eric sits about </a:t>
            </a:r>
            <a:r>
              <a:rPr lang="en-US" b="1" spc="-20" dirty="0">
                <a:solidFill>
                  <a:srgbClr val="FF0000"/>
                </a:solidFill>
              </a:rPr>
              <a:t>   </a:t>
            </a:r>
            <a:r>
              <a:rPr lang="en-US" spc="-20" dirty="0"/>
              <a:t>    </a:t>
            </a:r>
            <a:r>
              <a:rPr lang="en-US" spc="-20" dirty="0" smtClean="0"/>
              <a:t> feet </a:t>
            </a:r>
            <a:r>
              <a:rPr lang="en-US" spc="-20" dirty="0"/>
              <a:t>from the center. About how much does Eric weigh?</a:t>
            </a:r>
          </a:p>
          <a:p>
            <a:pPr marL="800100" lvl="1" indent="-342900" algn="l">
              <a:lnSpc>
                <a:spcPct val="90000"/>
              </a:lnSpc>
              <a:spcBef>
                <a:spcPts val="1176"/>
              </a:spcBef>
              <a:buFont typeface="Arial" charset="0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First set up the equation.</a:t>
            </a:r>
            <a:r>
              <a:rPr lang="pl-PL" sz="24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l-PL" sz="2400" dirty="0" err="1">
                <a:solidFill>
                  <a:srgbClr val="660066"/>
                </a:solidFill>
                <a:latin typeface="Arial"/>
                <a:cs typeface="Arial"/>
              </a:rPr>
              <a:t>Given</a:t>
            </a:r>
            <a:r>
              <a:rPr lang="pl-PL" sz="2400" dirty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pl-PL" sz="2400" i="1" dirty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pl-PL" sz="2400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pl-PL" sz="2400" i="1" dirty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pl-PL" sz="2400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pl-PL" sz="2400" dirty="0">
                <a:solidFill>
                  <a:srgbClr val="660066"/>
                </a:solidFill>
                <a:latin typeface="Arial"/>
                <a:cs typeface="Arial"/>
              </a:rPr>
              <a:t> = </a:t>
            </a:r>
            <a:r>
              <a:rPr lang="pl-PL" sz="2400" i="1" dirty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sz="2400" baseline="-25000" dirty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pl-PL" sz="2400" i="1" dirty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en-US" sz="2400" baseline="-25000" dirty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endParaRPr lang="en-US" sz="2400" dirty="0">
              <a:solidFill>
                <a:srgbClr val="660066"/>
              </a:solidFill>
              <a:latin typeface="Arial"/>
              <a:cs typeface="Arial"/>
            </a:endParaRPr>
          </a:p>
          <a:p>
            <a:pPr marL="1257300" lvl="2" indent="-342900" algn="l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pl-PL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= Amber’s weight = 65 pounds</a:t>
            </a:r>
          </a:p>
          <a:p>
            <a:pPr marL="1257300" lvl="2" indent="-342900" algn="l">
              <a:lnSpc>
                <a:spcPct val="90000"/>
              </a:lnSpc>
              <a:buFont typeface="Arial" charset="0"/>
              <a:buChar char="•"/>
              <a:defRPr/>
            </a:pPr>
            <a:r>
              <a:rPr lang="tr-TR" i="1" dirty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pl-PL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tr-TR" dirty="0">
                <a:solidFill>
                  <a:srgbClr val="660066"/>
                </a:solidFill>
                <a:latin typeface="Arial"/>
                <a:cs typeface="Arial"/>
              </a:rPr>
              <a:t> = </a:t>
            </a:r>
            <a:r>
              <a:rPr lang="tr-TR" dirty="0" err="1">
                <a:solidFill>
                  <a:srgbClr val="660066"/>
                </a:solidFill>
                <a:latin typeface="Arial"/>
                <a:cs typeface="Arial"/>
              </a:rPr>
              <a:t>Amber’s</a:t>
            </a:r>
            <a:r>
              <a:rPr lang="tr-TR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tr-TR" dirty="0" err="1">
                <a:solidFill>
                  <a:srgbClr val="660066"/>
                </a:solidFill>
                <a:latin typeface="Arial"/>
                <a:cs typeface="Arial"/>
              </a:rPr>
              <a:t>distance</a:t>
            </a:r>
            <a:r>
              <a:rPr lang="tr-TR" dirty="0">
                <a:solidFill>
                  <a:srgbClr val="660066"/>
                </a:solidFill>
                <a:latin typeface="Arial"/>
                <a:cs typeface="Arial"/>
              </a:rPr>
              <a:t> = 4 </a:t>
            </a:r>
            <a:r>
              <a:rPr lang="tr-TR" dirty="0" err="1">
                <a:solidFill>
                  <a:srgbClr val="660066"/>
                </a:solidFill>
                <a:latin typeface="Arial"/>
                <a:cs typeface="Arial"/>
              </a:rPr>
              <a:t>feet</a:t>
            </a:r>
            <a:endParaRPr lang="tr-TR" dirty="0">
              <a:solidFill>
                <a:srgbClr val="660066"/>
              </a:solidFill>
              <a:latin typeface="Arial"/>
              <a:cs typeface="Arial"/>
            </a:endParaRPr>
          </a:p>
          <a:p>
            <a:pPr marL="1257300" lvl="2" indent="-342900" algn="l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baseline="-25000" dirty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= Eric’s weight = 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pounds</a:t>
            </a:r>
          </a:p>
          <a:p>
            <a:pPr marL="1257300" lvl="2" indent="-342900" algn="l">
              <a:lnSpc>
                <a:spcPct val="150000"/>
              </a:lnSpc>
              <a:buFont typeface="Arial" charset="0"/>
              <a:buChar char="•"/>
              <a:defRPr/>
            </a:pPr>
            <a:r>
              <a:rPr lang="fr-FR" i="1" dirty="0" smtClean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pl-PL" baseline="-25000" dirty="0" smtClean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fr-FR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fr-FR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fr-FR" dirty="0" err="1">
                <a:solidFill>
                  <a:srgbClr val="660066"/>
                </a:solidFill>
                <a:latin typeface="Arial"/>
                <a:cs typeface="Arial"/>
              </a:rPr>
              <a:t>Eric’s</a:t>
            </a:r>
            <a:r>
              <a:rPr lang="fr-FR" dirty="0">
                <a:solidFill>
                  <a:srgbClr val="660066"/>
                </a:solidFill>
                <a:latin typeface="Arial"/>
                <a:cs typeface="Arial"/>
              </a:rPr>
              <a:t> distance = </a:t>
            </a:r>
            <a:r>
              <a:rPr lang="fr-FR" b="1" dirty="0">
                <a:solidFill>
                  <a:srgbClr val="660066"/>
                </a:solidFill>
                <a:latin typeface="Arial"/>
                <a:cs typeface="Arial"/>
              </a:rPr>
              <a:t>       </a:t>
            </a:r>
            <a:r>
              <a:rPr lang="fi-FI" dirty="0" err="1">
                <a:solidFill>
                  <a:srgbClr val="660066"/>
                </a:solidFill>
                <a:latin typeface="Arial"/>
                <a:cs typeface="Arial"/>
              </a:rPr>
              <a:t>feet</a:t>
            </a:r>
            <a:endParaRPr lang="fi-FI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2048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Linear Inequalities in One Variable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A5A193-7C9E-4040-A4A6-617B2F11E19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19123"/>
              </p:ext>
            </p:extLst>
          </p:nvPr>
        </p:nvGraphicFramePr>
        <p:xfrm>
          <a:off x="7476136" y="2116994"/>
          <a:ext cx="43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Equation" r:id="rId4" imgW="431800" imgH="800100" progId="Equation.DSMT4">
                  <p:embed/>
                </p:oleObj>
              </mc:Choice>
              <mc:Fallback>
                <p:oleObj name="Equation" r:id="rId4" imgW="431800" imgH="800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6136" y="2116994"/>
                        <a:ext cx="431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824771"/>
              </p:ext>
            </p:extLst>
          </p:nvPr>
        </p:nvGraphicFramePr>
        <p:xfrm>
          <a:off x="4969752" y="4733857"/>
          <a:ext cx="431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Equation" r:id="rId6" imgW="431800" imgH="800100" progId="Equation.DSMT4">
                  <p:embed/>
                </p:oleObj>
              </mc:Choice>
              <mc:Fallback>
                <p:oleObj name="Equation" r:id="rId6" imgW="431800" imgH="800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9752" y="4733857"/>
                        <a:ext cx="4318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246688"/>
          </a:xfrm>
        </p:spPr>
        <p:txBody>
          <a:bodyPr/>
          <a:lstStyle/>
          <a:p>
            <a:pPr marL="800100" lvl="1" indent="-342900" algn="l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The unknown is Eric’s weight.</a:t>
            </a:r>
          </a:p>
          <a:p>
            <a:pPr marL="800100" lvl="1" indent="-342900" algn="l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Now, make the substitutions.</a:t>
            </a:r>
          </a:p>
          <a:p>
            <a:pPr lvl="2" algn="l">
              <a:lnSpc>
                <a:spcPct val="150000"/>
              </a:lnSpc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(65)(4) = (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)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Simplify.</a:t>
            </a:r>
          </a:p>
          <a:p>
            <a:pPr lvl="2" algn="l">
              <a:lnSpc>
                <a:spcPct val="90000"/>
              </a:lnSpc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260 = 2.5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</a:p>
          <a:p>
            <a:pPr marL="800100" lvl="1" indent="-342900" algn="l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Solve.</a:t>
            </a:r>
          </a:p>
          <a:p>
            <a:pPr lvl="2" algn="l">
              <a:lnSpc>
                <a:spcPct val="90000"/>
              </a:lnSpc>
            </a:pP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104</a:t>
            </a:r>
          </a:p>
          <a:p>
            <a:pPr marL="800100" lvl="1" indent="-342900" algn="l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Interpret the solution. </a:t>
            </a:r>
          </a:p>
          <a:p>
            <a:pPr marL="800100" lvl="1" indent="-342900" algn="l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In this equation, </a:t>
            </a:r>
            <a:r>
              <a:rPr lang="en-US" sz="2400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represented Eric’s weight. Eric weighs about 104 pounds.</a:t>
            </a:r>
          </a:p>
          <a:p>
            <a:pPr lvl="2" algn="l">
              <a:lnSpc>
                <a:spcPct val="90000"/>
              </a:lnSpc>
            </a:pPr>
            <a:endParaRPr lang="en-US" sz="2200" dirty="0">
              <a:solidFill>
                <a:srgbClr val="660066"/>
              </a:solidFill>
              <a:latin typeface="Calibri" charset="0"/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Linear Inequalities in One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2E307F-3E83-0E48-87D7-4D010F88AE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2253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563424"/>
              </p:ext>
            </p:extLst>
          </p:nvPr>
        </p:nvGraphicFramePr>
        <p:xfrm>
          <a:off x="3259537" y="1385888"/>
          <a:ext cx="663575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Equation" r:id="rId3" imgW="660400" imgH="939800" progId="Equation.DSMT4">
                  <p:embed/>
                </p:oleObj>
              </mc:Choice>
              <mc:Fallback>
                <p:oleObj name="Equation" r:id="rId3" imgW="660400" imgH="939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537" y="1385888"/>
                        <a:ext cx="663575" cy="94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8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Linear Inequalities in One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F9C428-5941-3C4A-A188-D13E6E10D07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12775"/>
            <a:ext cx="8029575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 fontScale="92500"/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Myriad Pro"/>
                <a:ea typeface="ＭＳ Ｐゴシック" charset="0"/>
                <a:cs typeface="Myriad Pro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 startAt="2"/>
              <a:defRPr/>
            </a:pPr>
            <a:r>
              <a:rPr lang="en-US" dirty="0">
                <a:latin typeface="Arial"/>
                <a:cs typeface="Arial"/>
              </a:rPr>
              <a:t>Their little cousin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joins them and sits right next to Amber. Can Eric balance the seesaw with both Amber and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on one side, if </a:t>
            </a:r>
            <a:r>
              <a:rPr lang="en-US" dirty="0" err="1">
                <a:latin typeface="Arial"/>
                <a:cs typeface="Arial"/>
              </a:rPr>
              <a:t>Aleah</a:t>
            </a:r>
            <a:r>
              <a:rPr lang="en-US" dirty="0">
                <a:latin typeface="Arial"/>
                <a:cs typeface="Arial"/>
              </a:rPr>
              <a:t> weighs about the same as Amber? If so, where should he sit? If not, why not?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Set up the equation using 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sz="2400" baseline="-25000" dirty="0" smtClean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en-US" sz="2400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sz="2400" baseline="-25000" dirty="0" smtClean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en-US" sz="2400" baseline="-25000" dirty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marL="1257300" lvl="2" indent="-342900" algn="l">
              <a:buFont typeface="Arial"/>
              <a:buChar char="•"/>
              <a:defRPr/>
            </a:pP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Amber 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and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Aleah’s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combined weight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2(65) pounds</a:t>
            </a:r>
          </a:p>
          <a:p>
            <a:pPr marL="1257300" lvl="2" indent="-342900" algn="l">
              <a:buFont typeface="Arial"/>
              <a:buChar char="•"/>
              <a:defRPr/>
            </a:pP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en-US" baseline="-25000" dirty="0">
                <a:solidFill>
                  <a:srgbClr val="660066"/>
                </a:solidFill>
                <a:latin typeface="Arial"/>
                <a:cs typeface="Arial"/>
              </a:rPr>
              <a:t>1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Amber and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Aleah’s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distance = 4 feet</a:t>
            </a:r>
          </a:p>
          <a:p>
            <a:pPr marL="1257300" lvl="2" indent="-342900" algn="l">
              <a:buFont typeface="Arial"/>
              <a:buChar char="•"/>
              <a:defRPr/>
            </a:pPr>
            <a:r>
              <a:rPr lang="en-US" i="1" dirty="0" smtClean="0">
                <a:solidFill>
                  <a:srgbClr val="660066"/>
                </a:solidFill>
                <a:latin typeface="Arial"/>
                <a:cs typeface="Arial"/>
              </a:rPr>
              <a:t>w</a:t>
            </a:r>
            <a:r>
              <a:rPr lang="en-US" baseline="-25000" dirty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= Eric’s weight = 104 pounds</a:t>
            </a:r>
          </a:p>
          <a:p>
            <a:pPr marL="1257300" lvl="2" indent="-342900" algn="l">
              <a:buFont typeface="Arial"/>
              <a:buChar char="•"/>
              <a:defRPr/>
            </a:pPr>
            <a:r>
              <a:rPr lang="fr-FR" i="1" dirty="0" smtClean="0">
                <a:solidFill>
                  <a:srgbClr val="660066"/>
                </a:solidFill>
                <a:latin typeface="Arial"/>
                <a:cs typeface="Arial"/>
              </a:rPr>
              <a:t>d</a:t>
            </a:r>
            <a:r>
              <a:rPr lang="en-US" baseline="-25000" dirty="0" smtClean="0">
                <a:solidFill>
                  <a:srgbClr val="660066"/>
                </a:solidFill>
                <a:latin typeface="Arial"/>
                <a:cs typeface="Arial"/>
              </a:rPr>
              <a:t>2</a:t>
            </a:r>
            <a:r>
              <a:rPr lang="fr-FR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fr-FR" dirty="0">
                <a:solidFill>
                  <a:srgbClr val="660066"/>
                </a:solidFill>
                <a:latin typeface="Arial"/>
                <a:cs typeface="Arial"/>
              </a:rPr>
              <a:t>= </a:t>
            </a:r>
            <a:r>
              <a:rPr lang="fr-FR" dirty="0" err="1">
                <a:solidFill>
                  <a:srgbClr val="660066"/>
                </a:solidFill>
                <a:latin typeface="Arial"/>
                <a:cs typeface="Arial"/>
              </a:rPr>
              <a:t>Eric’s</a:t>
            </a:r>
            <a:r>
              <a:rPr lang="fr-FR" dirty="0">
                <a:solidFill>
                  <a:srgbClr val="660066"/>
                </a:solidFill>
                <a:latin typeface="Arial"/>
                <a:cs typeface="Arial"/>
              </a:rPr>
              <a:t> distance = </a:t>
            </a:r>
            <a:r>
              <a:rPr lang="fr-FR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fr-FR" dirty="0" err="1" smtClean="0">
                <a:solidFill>
                  <a:srgbClr val="660066"/>
                </a:solidFill>
                <a:latin typeface="Arial"/>
                <a:cs typeface="Arial"/>
              </a:rPr>
              <a:t>feet</a:t>
            </a:r>
            <a:endParaRPr lang="fr-FR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This time, the unknown is Eric’s distance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  <a:latin typeface="Arial"/>
                <a:cs typeface="Arial"/>
              </a:rPr>
              <a:t>Now, make the substitutions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 algn="l">
              <a:defRPr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2(65)(4) = 104(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8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8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>
            <a:normAutofit fontScale="92500" lnSpcReduction="10000"/>
          </a:bodyPr>
          <a:lstStyle/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Simplify.</a:t>
            </a:r>
          </a:p>
          <a:p>
            <a:pPr lvl="2" algn="l">
              <a:defRPr/>
            </a:pP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520 = 104</a:t>
            </a:r>
            <a:r>
              <a:rPr lang="en-US" sz="2600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</a:p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Solve.</a:t>
            </a:r>
          </a:p>
          <a:p>
            <a:pPr lvl="2" algn="l">
              <a:defRPr/>
            </a:pPr>
            <a:r>
              <a:rPr lang="en-US" sz="2600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= 5</a:t>
            </a:r>
            <a:endParaRPr lang="en-US" sz="2600" i="1" dirty="0">
              <a:solidFill>
                <a:srgbClr val="660066"/>
              </a:solidFill>
              <a:latin typeface="Arial"/>
              <a:cs typeface="Arial"/>
            </a:endParaRPr>
          </a:p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Interpret the solution.</a:t>
            </a:r>
          </a:p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In this equation, </a:t>
            </a:r>
            <a:r>
              <a:rPr lang="en-US" sz="2600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represented Eric’s distance from the center of the seesaw. The question asks if it’s possible for Eric to balance with Amber and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Aleah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. It’s possible if the seesaw is at least 5 feet long from the center, because Eric needs to sit at least 5 feet away from the center. If the seesaw is shorter than 5 feet, then he cannot balance with his sister and his cousin. If the seesaw is 5 feet or longer, then Eric can balance the seesaw.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45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1.2.2: Creating Linear Inequalities in One Variable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F44B07-5C6A-CD47-AF8D-56170EB23E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1167</TotalTime>
  <Words>772</Words>
  <Application>Microsoft Macintosh PowerPoint</Application>
  <PresentationFormat>On-screen Show (4:3)</PresentationFormat>
  <Paragraphs>61</Paragraphs>
  <Slides>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Coordinate Algebra WarmUp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Kristina Mugnai</cp:lastModifiedBy>
  <cp:revision>80</cp:revision>
  <dcterms:created xsi:type="dcterms:W3CDTF">2012-02-22T19:14:19Z</dcterms:created>
  <dcterms:modified xsi:type="dcterms:W3CDTF">2012-07-09T17:38:24Z</dcterms:modified>
  <cp:category/>
</cp:coreProperties>
</file>