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emf" ContentType="image/x-emf"/>
  <Default Extension="vml" ContentType="application/vnd.openxmlformats-officedocument.vmlDrawing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embeddings/oleObject1.bin" ContentType="application/vnd.openxmlformats-officedocument.oleObject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compatMode="1" saveSubsetFonts="1" autoCompressPictures="0">
  <p:sldMasterIdLst>
    <p:sldMasterId id="2147483648" r:id="rId1"/>
  </p:sldMasterIdLst>
  <p:notesMasterIdLst>
    <p:notesMasterId r:id="rId25"/>
  </p:notesMasterIdLst>
  <p:handoutMasterIdLst>
    <p:handoutMasterId r:id="rId26"/>
  </p:handoutMasterIdLst>
  <p:sldIdLst>
    <p:sldId id="256" r:id="rId2"/>
    <p:sldId id="258" r:id="rId3"/>
    <p:sldId id="260" r:id="rId4"/>
    <p:sldId id="307" r:id="rId5"/>
    <p:sldId id="308" r:id="rId6"/>
    <p:sldId id="309" r:id="rId7"/>
    <p:sldId id="290" r:id="rId8"/>
    <p:sldId id="262" r:id="rId9"/>
    <p:sldId id="263" r:id="rId10"/>
    <p:sldId id="265" r:id="rId11"/>
    <p:sldId id="268" r:id="rId12"/>
    <p:sldId id="310" r:id="rId13"/>
    <p:sldId id="311" r:id="rId14"/>
    <p:sldId id="312" r:id="rId15"/>
    <p:sldId id="288" r:id="rId16"/>
    <p:sldId id="313" r:id="rId17"/>
    <p:sldId id="314" r:id="rId18"/>
    <p:sldId id="315" r:id="rId19"/>
    <p:sldId id="316" r:id="rId20"/>
    <p:sldId id="317" r:id="rId21"/>
    <p:sldId id="318" r:id="rId22"/>
    <p:sldId id="319" r:id="rId23"/>
    <p:sldId id="322" r:id="rId24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1pPr>
    <a:lvl2pPr marL="4572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2pPr>
    <a:lvl3pPr marL="9144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3pPr>
    <a:lvl4pPr marL="13716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4pPr>
    <a:lvl5pPr marL="18288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 showGuides="1">
      <p:cViewPr varScale="1">
        <p:scale>
          <a:sx n="91" d="100"/>
          <a:sy n="91" d="100"/>
        </p:scale>
        <p:origin x="-120" y="-1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notesMaster" Target="notesMasters/notesMaster1.xml"/><Relationship Id="rId26" Type="http://schemas.openxmlformats.org/officeDocument/2006/relationships/handoutMaster" Target="handoutMasters/handoutMaster1.xml"/><Relationship Id="rId27" Type="http://schemas.openxmlformats.org/officeDocument/2006/relationships/printerSettings" Target="printerSettings/printerSettings1.bin"/><Relationship Id="rId28" Type="http://schemas.openxmlformats.org/officeDocument/2006/relationships/presProps" Target="presProps.xml"/><Relationship Id="rId29" Type="http://schemas.openxmlformats.org/officeDocument/2006/relationships/viewProps" Target="viewProps.xml"/><Relationship Id="rId30" Type="http://schemas.openxmlformats.org/officeDocument/2006/relationships/theme" Target="theme/theme1.xml"/><Relationship Id="rId31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/>
            </a:lvl1pPr>
          </a:lstStyle>
          <a:p>
            <a:pPr>
              <a:defRPr/>
            </a:pPr>
            <a:fld id="{46271279-46DB-9B4F-BFC0-BEC5B4FB1B09}" type="datetimeFigureOut">
              <a:rPr lang="en-US"/>
              <a:pPr>
                <a:defRPr/>
              </a:pPr>
              <a:t>6/5/12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/>
            </a:lvl1pPr>
          </a:lstStyle>
          <a:p>
            <a:pPr>
              <a:defRPr/>
            </a:pPr>
            <a:fld id="{814B1DAA-6339-F747-A2D2-16337BDF45E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22234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/>
            </a:lvl1pPr>
          </a:lstStyle>
          <a:p>
            <a:pPr>
              <a:defRPr/>
            </a:pPr>
            <a:fld id="{AA1C9675-E792-E743-9784-F066CDB16CD2}" type="datetimeFigureOut">
              <a:rPr lang="en-US"/>
              <a:pPr>
                <a:defRPr/>
              </a:pPr>
              <a:t>6/5/12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/>
            </a:lvl1pPr>
          </a:lstStyle>
          <a:p>
            <a:pPr>
              <a:defRPr/>
            </a:pPr>
            <a:fld id="{AAEF6D7A-6E44-0042-B3EE-E391237D320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363483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ＭＳ Ｐゴシック" charset="0"/>
      </a:defRPr>
    </a:lvl1pPr>
    <a:lvl2pPr marL="4572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2pPr>
    <a:lvl3pPr marL="9144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3pPr>
    <a:lvl4pPr marL="13716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4pPr>
    <a:lvl5pPr marL="18288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http://</a:t>
            </a:r>
            <a:r>
              <a:rPr lang="en-US" dirty="0" err="1" smtClean="0"/>
              <a:t>walch.com</a:t>
            </a:r>
            <a:r>
              <a:rPr lang="en-US" dirty="0" smtClean="0"/>
              <a:t>/</a:t>
            </a:r>
            <a:r>
              <a:rPr lang="en-US" dirty="0" err="1" smtClean="0"/>
              <a:t>ei</a:t>
            </a:r>
            <a:r>
              <a:rPr lang="en-US" dirty="0" smtClean="0"/>
              <a:t>/CAU1L2S2ContextIneqSpend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AEF6D7A-6E44-0042-B3EE-E391237D3204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7281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http://</a:t>
            </a:r>
            <a:r>
              <a:rPr lang="en-US" dirty="0" err="1" smtClean="0"/>
              <a:t>walch.com</a:t>
            </a:r>
            <a:r>
              <a:rPr lang="en-US" dirty="0" smtClean="0"/>
              <a:t>/</a:t>
            </a:r>
            <a:r>
              <a:rPr lang="en-US" dirty="0" err="1" smtClean="0"/>
              <a:t>ei</a:t>
            </a:r>
            <a:r>
              <a:rPr lang="en-US" dirty="0" smtClean="0"/>
              <a:t>/CAU1L2S2ContextIneqSave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AEF6D7A-6E44-0042-B3EE-E391237D3204}" type="slidenum">
              <a:rPr lang="en-US" smtClean="0"/>
              <a:pPr>
                <a:defRPr/>
              </a:pPr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36918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Coordinate Algebra PPT bgd Instruction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5" y="-38100"/>
            <a:ext cx="9134475" cy="668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0600" y="640567"/>
            <a:ext cx="7855776" cy="4998233"/>
          </a:xfrm>
          <a:noFill/>
          <a:ln>
            <a:noFill/>
          </a:ln>
        </p:spPr>
        <p:txBody>
          <a:bodyPr>
            <a:normAutofit/>
          </a:bodyPr>
          <a:lstStyle>
            <a:lvl1pPr marL="0" indent="0" algn="l">
              <a:buNone/>
              <a:defRPr sz="2400">
                <a:solidFill>
                  <a:schemeClr val="tx1"/>
                </a:solidFill>
                <a:latin typeface="Arial"/>
                <a:cs typeface="Arial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1015283" y="6246670"/>
            <a:ext cx="5530850" cy="264966"/>
          </a:xfrm>
        </p:spPr>
        <p:txBody>
          <a:bodyPr>
            <a:noAutofit/>
          </a:bodyPr>
          <a:lstStyle>
            <a:lvl1pPr marL="0" indent="0">
              <a:spcBef>
                <a:spcPts val="0"/>
              </a:spcBef>
              <a:buNone/>
              <a:defRPr sz="1600" b="0" i="0" baseline="0">
                <a:solidFill>
                  <a:srgbClr val="FF0000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297863" y="5497513"/>
            <a:ext cx="728662" cy="282575"/>
          </a:xfrm>
        </p:spPr>
        <p:txBody>
          <a:bodyPr/>
          <a:lstStyle>
            <a:lvl1pPr>
              <a:defRPr sz="1800" b="1" i="0">
                <a:solidFill>
                  <a:srgbClr val="000000"/>
                </a:solidFill>
                <a:latin typeface="Arial"/>
                <a:cs typeface="Arial"/>
              </a:defRPr>
            </a:lvl1pPr>
          </a:lstStyle>
          <a:p>
            <a:pPr>
              <a:defRPr/>
            </a:pPr>
            <a:fld id="{EF7102B0-0DB8-224C-9E4A-45829E3157E8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4328665"/>
      </p:ext>
    </p:extLst>
  </p:cSld>
  <p:clrMapOvr>
    <a:masterClrMapping/>
  </p:clrMapOvr>
  <p:transition xmlns:p14="http://schemas.microsoft.com/office/powerpoint/2010/main" spd="slow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CBEB00-DF6B-DE48-B866-0F7863585224}" type="datetime1">
              <a:rPr lang="en-US"/>
              <a:pPr>
                <a:defRPr/>
              </a:pPr>
              <a:t>6/5/12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1A8035-47EE-C543-A6A8-F2E43346AA9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1340259"/>
      </p:ext>
    </p:extLst>
  </p:cSld>
  <p:clrMapOvr>
    <a:masterClrMapping/>
  </p:clrMapOvr>
  <p:transition xmlns:p14="http://schemas.microsoft.com/office/powerpoint/2010/main" spd="slow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40EEC8-BB38-9F4E-920A-0056383C160A}" type="datetime1">
              <a:rPr lang="en-US"/>
              <a:pPr>
                <a:defRPr/>
              </a:pPr>
              <a:t>6/5/12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AA2CF5-26BE-FD42-A79F-14A87ACF35A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8328483"/>
      </p:ext>
    </p:extLst>
  </p:cSld>
  <p:clrMapOvr>
    <a:masterClrMapping/>
  </p:clrMapOvr>
  <p:transition xmlns:p14="http://schemas.microsoft.com/office/powerpoint/2010/main" spd="slow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F854EF-0F63-094A-9051-3E890002F905}" type="datetime1">
              <a:rPr lang="en-US"/>
              <a:pPr>
                <a:defRPr/>
              </a:pPr>
              <a:t>6/5/12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299CB1-33AE-4D46-A857-D3D61797F57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3741694"/>
      </p:ext>
    </p:extLst>
  </p:cSld>
  <p:clrMapOvr>
    <a:masterClrMapping/>
  </p:clrMapOvr>
  <p:transition xmlns:p14="http://schemas.microsoft.com/office/powerpoint/2010/main" spd="slow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D3CA69-1365-4940-906A-049C8F984A5D}" type="datetime1">
              <a:rPr lang="en-US"/>
              <a:pPr>
                <a:defRPr/>
              </a:pPr>
              <a:t>6/5/12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39990F-206E-324A-9283-0F74E85F7B6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864696"/>
      </p:ext>
    </p:extLst>
  </p:cSld>
  <p:clrMapOvr>
    <a:masterClrMapping/>
  </p:clrMapOvr>
  <p:transition xmlns:p14="http://schemas.microsoft.com/office/powerpoint/2010/main" spd="slow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2F1422-9806-0A4E-8DE2-4EDA52AB7839}" type="datetime1">
              <a:rPr lang="en-US"/>
              <a:pPr>
                <a:defRPr/>
              </a:pPr>
              <a:t>6/5/12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63749F-E976-5B47-903F-4DD1BFF1578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0752891"/>
      </p:ext>
    </p:extLst>
  </p:cSld>
  <p:clrMapOvr>
    <a:masterClrMapping/>
  </p:clrMapOvr>
  <p:transition xmlns:p14="http://schemas.microsoft.com/office/powerpoint/2010/main" spd="slow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3CC49B-52EF-B044-8940-B2406E2137A6}" type="datetime1">
              <a:rPr lang="en-US"/>
              <a:pPr>
                <a:defRPr/>
              </a:pPr>
              <a:t>6/5/12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1C4760-65E2-6049-BA72-ED58C9169E9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0903027"/>
      </p:ext>
    </p:extLst>
  </p:cSld>
  <p:clrMapOvr>
    <a:masterClrMapping/>
  </p:clrMapOvr>
  <p:transition xmlns:p14="http://schemas.microsoft.com/office/powerpoint/2010/main" spd="slow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6E560F-3725-654C-8C20-E64D978A8C1B}" type="datetime1">
              <a:rPr lang="en-US"/>
              <a:pPr>
                <a:defRPr/>
              </a:pPr>
              <a:t>6/5/12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96B98B-70AB-C742-86DC-CD807B0625F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8653149"/>
      </p:ext>
    </p:extLst>
  </p:cSld>
  <p:clrMapOvr>
    <a:masterClrMapping/>
  </p:clrMapOvr>
  <p:transition xmlns:p14="http://schemas.microsoft.com/office/powerpoint/2010/main" spd="slow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FAE611-816F-AD43-BEE2-02D5E3CA733E}" type="datetime1">
              <a:rPr lang="en-US"/>
              <a:pPr>
                <a:defRPr/>
              </a:pPr>
              <a:t>6/5/12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91953A-991E-F449-9100-4FD12B64EB4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4897135"/>
      </p:ext>
    </p:extLst>
  </p:cSld>
  <p:clrMapOvr>
    <a:masterClrMapping/>
  </p:clrMapOvr>
  <p:transition xmlns:p14="http://schemas.microsoft.com/office/powerpoint/2010/main" spd="slow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27CC26-0B9F-6345-A290-4EA19863BDFF}" type="datetime1">
              <a:rPr lang="en-US"/>
              <a:pPr>
                <a:defRPr/>
              </a:pPr>
              <a:t>6/5/12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BCFD3F-ECA9-A34B-9FB0-D1C1219B762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5385419"/>
      </p:ext>
    </p:extLst>
  </p:cSld>
  <p:clrMapOvr>
    <a:masterClrMapping/>
  </p:clrMapOvr>
  <p:transition xmlns:p14="http://schemas.microsoft.com/office/powerpoint/2010/main" spd="slow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Drag picture to placeholder or click icon to add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50B24D-AAD6-B84D-BE78-E02DF8C7BF07}" type="datetime1">
              <a:rPr lang="en-US"/>
              <a:pPr>
                <a:defRPr/>
              </a:pPr>
              <a:t>6/5/12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8AE8C3-8CC3-9742-BD76-845DEE19031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5978769"/>
      </p:ext>
    </p:extLst>
  </p:cSld>
  <p:clrMapOvr>
    <a:masterClrMapping/>
  </p:clrMapOvr>
  <p:transition xmlns:p14="http://schemas.microsoft.com/office/powerpoint/2010/main" spd="slow"/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07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F8A5A503-11A0-3F4E-9F1A-809E955A5A13}" type="datetime1">
              <a:rPr lang="en-US"/>
              <a:pPr>
                <a:defRPr/>
              </a:pPr>
              <a:t>6/5/12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984E484A-932A-B543-9CF8-FD6608F0765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85" r:id="rId2"/>
    <p:sldLayoutId id="2147483686" r:id="rId3"/>
    <p:sldLayoutId id="2147483687" r:id="rId4"/>
    <p:sldLayoutId id="2147483688" r:id="rId5"/>
    <p:sldLayoutId id="2147483689" r:id="rId6"/>
    <p:sldLayoutId id="2147483690" r:id="rId7"/>
    <p:sldLayoutId id="2147483691" r:id="rId8"/>
    <p:sldLayoutId id="2147483692" r:id="rId9"/>
    <p:sldLayoutId id="2147483693" r:id="rId10"/>
    <p:sldLayoutId id="2147483694" r:id="rId11"/>
  </p:sldLayoutIdLst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  <p:hf hdr="0" ftr="0" dt="0"/>
  <p:txStyles>
    <p:titleStyle>
      <a:lvl1pPr algn="ctr" defTabSz="457200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charset="0"/>
          <a:cs typeface="ＭＳ Ｐゴシック" charset="0"/>
        </a:defRPr>
      </a:lvl1pPr>
      <a:lvl2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2pPr>
      <a:lvl3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3pPr>
      <a:lvl4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4pPr>
      <a:lvl5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5pPr>
      <a:lvl6pPr marL="4572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6pPr>
      <a:lvl7pPr marL="9144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7pPr>
      <a:lvl8pPr marL="13716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8pPr>
      <a:lvl9pPr marL="18288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742950" indent="-285750" algn="l" defTabSz="457200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ＭＳ Ｐゴシック" charset="0"/>
          <a:cs typeface="+mn-cs"/>
        </a:defRPr>
      </a:lvl2pPr>
      <a:lvl3pPr marL="1143000" indent="-228600" algn="l" defTabSz="457200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ＭＳ Ｐゴシック" charset="0"/>
          <a:cs typeface="+mn-cs"/>
        </a:defRPr>
      </a:lvl3pPr>
      <a:lvl4pPr marL="1600200" indent="-228600" algn="l" defTabSz="457200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4pPr>
      <a:lvl5pPr marL="2057400" indent="-228600" algn="l" defTabSz="457200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walch.com/ei/CAU1L2S2ContextIneqSpend" TargetMode="External"/><Relationship Id="rId4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4" Type="http://schemas.openxmlformats.org/officeDocument/2006/relationships/image" Target="../media/image6.e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://walch.com/ei/CAU1L2S2ContextIneqSave" TargetMode="External"/><Relationship Id="rId4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3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1350" y="641350"/>
            <a:ext cx="7854950" cy="4997450"/>
          </a:xfrm>
        </p:spPr>
        <p:txBody>
          <a:bodyPr rtlCol="0"/>
          <a:lstStyle/>
          <a:p>
            <a:pPr fontAlgn="auto">
              <a:spcAft>
                <a:spcPts val="0"/>
              </a:spcAft>
              <a:buFont typeface="Arial"/>
              <a:buNone/>
              <a:defRPr/>
            </a:pPr>
            <a:r>
              <a:rPr lang="en-US" sz="2800" b="1" dirty="0" smtClean="0">
                <a:ea typeface="+mn-ea"/>
              </a:rPr>
              <a:t>Introduction</a:t>
            </a:r>
            <a:endParaRPr lang="en-US" sz="2800" b="1" dirty="0">
              <a:ea typeface="+mn-ea"/>
            </a:endParaRPr>
          </a:p>
          <a:p>
            <a:pPr>
              <a:defRPr/>
            </a:pPr>
            <a:r>
              <a:rPr lang="en-US" b="1" dirty="0"/>
              <a:t>Inequalities</a:t>
            </a:r>
            <a:r>
              <a:rPr lang="en-US" dirty="0"/>
              <a:t> are similar to equations in that they are mathematical sentences. They are different in that they are not equal all the time. </a:t>
            </a:r>
            <a:r>
              <a:rPr lang="en-US" dirty="0" smtClean="0"/>
              <a:t>An </a:t>
            </a:r>
            <a:r>
              <a:rPr lang="en-US" dirty="0"/>
              <a:t>inequality has infinite solutions, instead of only having one solution like a linear </a:t>
            </a:r>
            <a:r>
              <a:rPr lang="en-US" dirty="0" smtClean="0"/>
              <a:t>equation. </a:t>
            </a:r>
          </a:p>
          <a:p>
            <a:pPr>
              <a:defRPr/>
            </a:pPr>
            <a:endParaRPr lang="en-US" dirty="0"/>
          </a:p>
          <a:p>
            <a:pPr>
              <a:defRPr/>
            </a:pPr>
            <a:r>
              <a:rPr lang="en-US" dirty="0" smtClean="0"/>
              <a:t>Setting </a:t>
            </a:r>
            <a:r>
              <a:rPr lang="en-US" dirty="0"/>
              <a:t>up the inequalities will follow the same process as setting up the equations did. Solving them will be similar, with two exceptions, which will be described later.</a:t>
            </a:r>
          </a:p>
          <a:p>
            <a:pPr fontAlgn="auto">
              <a:spcAft>
                <a:spcPts val="0"/>
              </a:spcAft>
              <a:defRPr/>
            </a:pPr>
            <a:endParaRPr lang="en-US" dirty="0" smtClean="0">
              <a:ea typeface="+mn-ea"/>
            </a:endParaRPr>
          </a:p>
          <a:p>
            <a:pPr fontAlgn="auto">
              <a:spcAft>
                <a:spcPts val="0"/>
              </a:spcAft>
              <a:defRPr/>
            </a:pPr>
            <a:endParaRPr lang="en-US" dirty="0">
              <a:ea typeface="+mn-ea"/>
            </a:endParaRPr>
          </a:p>
        </p:txBody>
      </p:sp>
      <p:sp>
        <p:nvSpPr>
          <p:cNvPr id="5122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1016000" y="6246813"/>
            <a:ext cx="5530850" cy="265112"/>
          </a:xfrm>
        </p:spPr>
        <p:txBody>
          <a:bodyPr/>
          <a:lstStyle/>
          <a:p>
            <a:pPr>
              <a:spcBef>
                <a:spcPct val="0"/>
              </a:spcBef>
            </a:pPr>
            <a:r>
              <a:rPr lang="en-US" dirty="0"/>
              <a:t>1.2.2: Creating </a:t>
            </a:r>
            <a:r>
              <a:rPr lang="en-US" dirty="0" smtClean="0"/>
              <a:t>Linear Inequalities </a:t>
            </a:r>
            <a:r>
              <a:rPr lang="en-US" dirty="0"/>
              <a:t>in One Variable 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F6048A5-DA23-6044-910B-B4C489F52534}" type="slidenum">
              <a:rPr lang="en-US" smtClean="0"/>
              <a:pPr>
                <a:defRPr/>
              </a:pPr>
              <a:t>1</a:t>
            </a:fld>
            <a:endParaRPr lang="en-US" dirty="0"/>
          </a:p>
        </p:txBody>
      </p:sp>
    </p:spTree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Subtitle 1"/>
          <p:cNvSpPr>
            <a:spLocks noGrp="1"/>
          </p:cNvSpPr>
          <p:nvPr>
            <p:ph type="subTitle" idx="1"/>
          </p:nvPr>
        </p:nvSpPr>
        <p:spPr>
          <a:xfrm>
            <a:off x="641350" y="641350"/>
            <a:ext cx="7854950" cy="4997450"/>
          </a:xfrm>
        </p:spPr>
        <p:txBody>
          <a:bodyPr/>
          <a:lstStyle/>
          <a:p>
            <a:pPr>
              <a:defRPr/>
            </a:pPr>
            <a:r>
              <a:rPr lang="en-US" sz="2800" b="1" dirty="0" smtClean="0"/>
              <a:t>Guided Practice: </a:t>
            </a:r>
            <a:r>
              <a:rPr lang="en-US" sz="2800" b="1" dirty="0" smtClean="0">
                <a:solidFill>
                  <a:srgbClr val="000090"/>
                </a:solidFill>
              </a:rPr>
              <a:t>Example 1, </a:t>
            </a:r>
            <a:r>
              <a:rPr lang="en-US" sz="2800" b="1" i="1" dirty="0">
                <a:solidFill>
                  <a:srgbClr val="000090"/>
                </a:solidFill>
              </a:rPr>
              <a:t>continued</a:t>
            </a:r>
          </a:p>
          <a:p>
            <a:pPr>
              <a:defRPr/>
            </a:pPr>
            <a:endParaRPr lang="en-US" sz="1100" baseline="30000" dirty="0"/>
          </a:p>
          <a:p>
            <a:pPr marL="514350" indent="-557784">
              <a:buFont typeface="+mj-lt"/>
              <a:buAutoNum type="arabicPeriod" startAt="2"/>
              <a:defRPr/>
            </a:pPr>
            <a:r>
              <a:rPr lang="en-US" sz="2800" b="1" dirty="0">
                <a:solidFill>
                  <a:srgbClr val="660066"/>
                </a:solidFill>
              </a:rPr>
              <a:t>Reread the scenario and make a list or a table of the known quantities.</a:t>
            </a:r>
          </a:p>
          <a:p>
            <a:pPr marL="512064" lvl="1" algn="l">
              <a:defRPr/>
            </a:pPr>
            <a:r>
              <a:rPr lang="en-US" sz="2400" dirty="0">
                <a:solidFill>
                  <a:srgbClr val="000000"/>
                </a:solidFill>
                <a:latin typeface="Arial"/>
                <a:cs typeface="Arial"/>
              </a:rPr>
              <a:t>Sales tax is 4%.</a:t>
            </a:r>
          </a:p>
          <a:p>
            <a:pPr marL="512064" lvl="1" algn="l">
              <a:defRPr/>
            </a:pPr>
            <a:r>
              <a:rPr lang="en-US" sz="2400" dirty="0">
                <a:solidFill>
                  <a:srgbClr val="000000"/>
                </a:solidFill>
                <a:latin typeface="Arial"/>
                <a:cs typeface="Arial"/>
              </a:rPr>
              <a:t>Juice costs $2.</a:t>
            </a:r>
          </a:p>
          <a:p>
            <a:pPr marL="512064" lvl="1" algn="l">
              <a:defRPr/>
            </a:pPr>
            <a:r>
              <a:rPr lang="en-US" sz="2400" dirty="0">
                <a:solidFill>
                  <a:srgbClr val="000000"/>
                </a:solidFill>
                <a:latin typeface="Arial"/>
                <a:cs typeface="Arial"/>
              </a:rPr>
              <a:t>Juan has no more than $50.</a:t>
            </a:r>
          </a:p>
        </p:txBody>
      </p:sp>
      <p:sp>
        <p:nvSpPr>
          <p:cNvPr id="14338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1016000" y="6246813"/>
            <a:ext cx="5530850" cy="265112"/>
          </a:xfrm>
        </p:spPr>
        <p:txBody>
          <a:bodyPr/>
          <a:lstStyle/>
          <a:p>
            <a:pPr>
              <a:spcBef>
                <a:spcPct val="0"/>
              </a:spcBef>
            </a:pPr>
            <a:r>
              <a:rPr lang="en-US" dirty="0" smtClean="0"/>
              <a:t>1.2.2: Creating Linear Inequalities in One Variable </a:t>
            </a:r>
            <a:endParaRPr lang="en-US" dirty="0"/>
          </a:p>
          <a:p>
            <a:pPr>
              <a:spcBef>
                <a:spcPct val="0"/>
              </a:spcBef>
            </a:pP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192A0EC-23F7-A04B-A3D4-D531F8F24B0F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</p:spTree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1016000" y="6246813"/>
            <a:ext cx="5530850" cy="265112"/>
          </a:xfrm>
        </p:spPr>
        <p:txBody>
          <a:bodyPr/>
          <a:lstStyle/>
          <a:p>
            <a:pPr>
              <a:spcBef>
                <a:spcPct val="0"/>
              </a:spcBef>
            </a:pPr>
            <a:r>
              <a:rPr lang="en-US" dirty="0" smtClean="0"/>
              <a:t>1.2.2: Creating Linear Inequalities in One Variable </a:t>
            </a:r>
            <a:endParaRPr lang="en-US" dirty="0"/>
          </a:p>
          <a:p>
            <a:pPr>
              <a:spcBef>
                <a:spcPct val="0"/>
              </a:spcBef>
            </a:pPr>
            <a:endParaRPr lang="en-US" dirty="0"/>
          </a:p>
        </p:txBody>
      </p:sp>
      <p:sp>
        <p:nvSpPr>
          <p:cNvPr id="25601" name="Subtitle 1"/>
          <p:cNvSpPr>
            <a:spLocks noGrp="1"/>
          </p:cNvSpPr>
          <p:nvPr>
            <p:ph type="subTitle" idx="1"/>
          </p:nvPr>
        </p:nvSpPr>
        <p:spPr>
          <a:xfrm>
            <a:off x="641350" y="641350"/>
            <a:ext cx="7854950" cy="4997450"/>
          </a:xfrm>
        </p:spPr>
        <p:txBody>
          <a:bodyPr/>
          <a:lstStyle/>
          <a:p>
            <a:pPr>
              <a:defRPr/>
            </a:pPr>
            <a:r>
              <a:rPr lang="en-US" sz="2800" b="1" dirty="0" smtClean="0"/>
              <a:t>Guided Practice: </a:t>
            </a:r>
            <a:r>
              <a:rPr lang="en-US" sz="2800" b="1" dirty="0" smtClean="0">
                <a:solidFill>
                  <a:srgbClr val="000090"/>
                </a:solidFill>
              </a:rPr>
              <a:t>Example 1, </a:t>
            </a:r>
            <a:r>
              <a:rPr lang="en-US" sz="2800" b="1" i="1" dirty="0">
                <a:solidFill>
                  <a:srgbClr val="000090"/>
                </a:solidFill>
              </a:rPr>
              <a:t>continued</a:t>
            </a:r>
          </a:p>
          <a:p>
            <a:pPr>
              <a:defRPr/>
            </a:pPr>
            <a:endParaRPr lang="en-US" sz="1100" baseline="30000" dirty="0"/>
          </a:p>
          <a:p>
            <a:pPr marL="514350" indent="-557784">
              <a:buFont typeface="+mj-lt"/>
              <a:buAutoNum type="arabicPeriod" startAt="3"/>
              <a:defRPr/>
            </a:pPr>
            <a:r>
              <a:rPr lang="en-US" sz="2800" b="1" dirty="0">
                <a:solidFill>
                  <a:srgbClr val="660066"/>
                </a:solidFill>
              </a:rPr>
              <a:t>R</a:t>
            </a:r>
            <a:r>
              <a:rPr lang="en-US" sz="2800" b="1" dirty="0" smtClean="0">
                <a:solidFill>
                  <a:srgbClr val="660066"/>
                </a:solidFill>
              </a:rPr>
              <a:t>ead </a:t>
            </a:r>
            <a:r>
              <a:rPr lang="en-US" sz="2800" b="1" dirty="0">
                <a:solidFill>
                  <a:srgbClr val="660066"/>
                </a:solidFill>
              </a:rPr>
              <a:t>the statement again, identifying the unknown quantity or variable.</a:t>
            </a:r>
          </a:p>
          <a:p>
            <a:pPr marL="512064" lvl="1" algn="l">
              <a:defRPr/>
            </a:pPr>
            <a:r>
              <a:rPr lang="en-US" sz="2400" dirty="0">
                <a:solidFill>
                  <a:srgbClr val="000000"/>
                </a:solidFill>
                <a:latin typeface="Arial"/>
                <a:cs typeface="Arial"/>
              </a:rPr>
              <a:t>The unknown quantity is the cost of the jeans.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9F33842-73D4-1D4C-ADB7-50AE2D48294E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</p:spTree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1016000" y="6246813"/>
            <a:ext cx="5530850" cy="265112"/>
          </a:xfrm>
        </p:spPr>
        <p:txBody>
          <a:bodyPr/>
          <a:lstStyle/>
          <a:p>
            <a:pPr>
              <a:spcBef>
                <a:spcPct val="0"/>
              </a:spcBef>
            </a:pPr>
            <a:r>
              <a:rPr lang="en-US" dirty="0" smtClean="0"/>
              <a:t>1.2.2: Creating Linear Inequalities in One Variable </a:t>
            </a:r>
            <a:endParaRPr lang="en-US" dirty="0"/>
          </a:p>
          <a:p>
            <a:pPr>
              <a:spcBef>
                <a:spcPct val="0"/>
              </a:spcBef>
            </a:pPr>
            <a:endParaRPr lang="en-US" dirty="0"/>
          </a:p>
        </p:txBody>
      </p:sp>
      <p:sp>
        <p:nvSpPr>
          <p:cNvPr id="25601" name="Subtitle 1"/>
          <p:cNvSpPr>
            <a:spLocks noGrp="1"/>
          </p:cNvSpPr>
          <p:nvPr>
            <p:ph type="subTitle" idx="1"/>
          </p:nvPr>
        </p:nvSpPr>
        <p:spPr>
          <a:xfrm>
            <a:off x="641350" y="641350"/>
            <a:ext cx="7854950" cy="4997450"/>
          </a:xfrm>
        </p:spPr>
        <p:txBody>
          <a:bodyPr/>
          <a:lstStyle/>
          <a:p>
            <a:pPr>
              <a:defRPr/>
            </a:pPr>
            <a:r>
              <a:rPr lang="en-US" sz="2800" b="1" dirty="0" smtClean="0"/>
              <a:t>Guided Practice: </a:t>
            </a:r>
            <a:r>
              <a:rPr lang="en-US" sz="2800" b="1" dirty="0" smtClean="0">
                <a:solidFill>
                  <a:srgbClr val="000090"/>
                </a:solidFill>
              </a:rPr>
              <a:t>Example 1, </a:t>
            </a:r>
            <a:r>
              <a:rPr lang="en-US" sz="2800" b="1" i="1" dirty="0">
                <a:solidFill>
                  <a:srgbClr val="000090"/>
                </a:solidFill>
              </a:rPr>
              <a:t>continued</a:t>
            </a:r>
          </a:p>
          <a:p>
            <a:pPr>
              <a:defRPr/>
            </a:pPr>
            <a:endParaRPr lang="en-US" sz="1100" baseline="30000" dirty="0"/>
          </a:p>
          <a:p>
            <a:pPr marL="514350" indent="-557784">
              <a:buFont typeface="+mj-lt"/>
              <a:buAutoNum type="arabicPeriod" startAt="4"/>
              <a:defRPr/>
            </a:pPr>
            <a:r>
              <a:rPr lang="en-US" sz="2800" b="1" dirty="0" smtClean="0">
                <a:solidFill>
                  <a:srgbClr val="660066"/>
                </a:solidFill>
              </a:rPr>
              <a:t>Create </a:t>
            </a:r>
            <a:r>
              <a:rPr lang="en-US" sz="2800" b="1" dirty="0">
                <a:solidFill>
                  <a:srgbClr val="660066"/>
                </a:solidFill>
              </a:rPr>
              <a:t>expressions and inequalities from the known quantities </a:t>
            </a:r>
            <a:r>
              <a:rPr lang="en-US" sz="2800" b="1" dirty="0" smtClean="0">
                <a:solidFill>
                  <a:srgbClr val="660066"/>
                </a:solidFill>
              </a:rPr>
              <a:t>and </a:t>
            </a:r>
            <a:r>
              <a:rPr lang="en-US" sz="2800" b="1" dirty="0">
                <a:solidFill>
                  <a:srgbClr val="660066"/>
                </a:solidFill>
              </a:rPr>
              <a:t>variable(s).</a:t>
            </a:r>
          </a:p>
          <a:p>
            <a:pPr marL="512064" lvl="1" algn="l">
              <a:defRPr/>
            </a:pPr>
            <a:r>
              <a:rPr lang="en-US" sz="2400" dirty="0">
                <a:solidFill>
                  <a:srgbClr val="000000"/>
                </a:solidFill>
                <a:latin typeface="Arial"/>
                <a:cs typeface="Arial"/>
              </a:rPr>
              <a:t>The price of the jeans + the tax on the jeans + the price of the juice must be less than or equal to $50</a:t>
            </a:r>
            <a:r>
              <a:rPr lang="en-US" sz="2400" dirty="0" smtClean="0">
                <a:solidFill>
                  <a:srgbClr val="000000"/>
                </a:solidFill>
                <a:latin typeface="Arial"/>
                <a:cs typeface="Arial"/>
              </a:rPr>
              <a:t>.</a:t>
            </a:r>
          </a:p>
          <a:p>
            <a:pPr lvl="2" algn="l">
              <a:defRPr/>
            </a:pPr>
            <a:r>
              <a:rPr lang="en-US" i="1" dirty="0" smtClean="0">
                <a:solidFill>
                  <a:srgbClr val="000000"/>
                </a:solidFill>
                <a:latin typeface="Arial"/>
                <a:cs typeface="Arial"/>
              </a:rPr>
              <a:t>x</a:t>
            </a:r>
            <a:r>
              <a:rPr lang="en-US" dirty="0" smtClean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en-US" dirty="0">
                <a:solidFill>
                  <a:srgbClr val="000000"/>
                </a:solidFill>
                <a:latin typeface="Arial"/>
                <a:cs typeface="Arial"/>
              </a:rPr>
              <a:t>+ 0.04</a:t>
            </a:r>
            <a:r>
              <a:rPr lang="en-US" i="1" dirty="0">
                <a:solidFill>
                  <a:srgbClr val="000000"/>
                </a:solidFill>
                <a:latin typeface="Arial"/>
                <a:cs typeface="Arial"/>
              </a:rPr>
              <a:t>x</a:t>
            </a:r>
            <a:r>
              <a:rPr lang="en-US" dirty="0">
                <a:solidFill>
                  <a:srgbClr val="000000"/>
                </a:solidFill>
                <a:latin typeface="Arial"/>
                <a:cs typeface="Arial"/>
              </a:rPr>
              <a:t> + 2 ≤ 50</a:t>
            </a:r>
          </a:p>
          <a:p>
            <a:pPr lvl="1" algn="l">
              <a:defRPr/>
            </a:pPr>
            <a:endParaRPr lang="en-US" sz="2400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91FC20E-D54F-0F4B-826C-6B91D0BDABD5}" type="slidenum">
              <a:rPr lang="en-US" smtClean="0"/>
              <a:pPr>
                <a:defRPr/>
              </a:pPr>
              <a:t>12</a:t>
            </a:fld>
            <a:endParaRPr lang="en-US" dirty="0"/>
          </a:p>
        </p:txBody>
      </p:sp>
    </p:spTree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1016000" y="6246813"/>
            <a:ext cx="5530850" cy="265112"/>
          </a:xfrm>
        </p:spPr>
        <p:txBody>
          <a:bodyPr/>
          <a:lstStyle/>
          <a:p>
            <a:pPr>
              <a:spcBef>
                <a:spcPct val="0"/>
              </a:spcBef>
            </a:pPr>
            <a:r>
              <a:rPr lang="en-US" dirty="0" smtClean="0"/>
              <a:t>1.2.2: Creating Linear Inequalities in One Variable </a:t>
            </a:r>
            <a:endParaRPr lang="en-US" dirty="0"/>
          </a:p>
          <a:p>
            <a:pPr>
              <a:spcBef>
                <a:spcPct val="0"/>
              </a:spcBef>
            </a:pPr>
            <a:endParaRPr lang="en-US" dirty="0"/>
          </a:p>
        </p:txBody>
      </p:sp>
      <p:sp>
        <p:nvSpPr>
          <p:cNvPr id="25601" name="Subtitle 1"/>
          <p:cNvSpPr>
            <a:spLocks noGrp="1"/>
          </p:cNvSpPr>
          <p:nvPr>
            <p:ph type="subTitle" idx="1"/>
          </p:nvPr>
        </p:nvSpPr>
        <p:spPr>
          <a:xfrm>
            <a:off x="641350" y="641350"/>
            <a:ext cx="7854950" cy="4997450"/>
          </a:xfrm>
        </p:spPr>
        <p:txBody>
          <a:bodyPr/>
          <a:lstStyle/>
          <a:p>
            <a:pPr>
              <a:defRPr/>
            </a:pPr>
            <a:r>
              <a:rPr lang="en-US" sz="2800" b="1" dirty="0" smtClean="0"/>
              <a:t>Guided Practice: </a:t>
            </a:r>
            <a:r>
              <a:rPr lang="en-US" sz="2800" b="1" dirty="0" smtClean="0">
                <a:solidFill>
                  <a:srgbClr val="000090"/>
                </a:solidFill>
              </a:rPr>
              <a:t>Example 1, </a:t>
            </a:r>
            <a:r>
              <a:rPr lang="en-US" sz="2800" b="1" i="1" dirty="0">
                <a:solidFill>
                  <a:srgbClr val="000090"/>
                </a:solidFill>
              </a:rPr>
              <a:t>continued</a:t>
            </a:r>
          </a:p>
          <a:p>
            <a:pPr>
              <a:defRPr/>
            </a:pPr>
            <a:endParaRPr lang="en-US" sz="1100" baseline="30000" dirty="0"/>
          </a:p>
          <a:p>
            <a:pPr marL="514350" indent="-514350">
              <a:buFont typeface="+mj-lt"/>
              <a:buAutoNum type="arabicPeriod" startAt="5"/>
              <a:defRPr/>
            </a:pPr>
            <a:r>
              <a:rPr lang="en-US" sz="2800" b="1" dirty="0" smtClean="0">
                <a:solidFill>
                  <a:srgbClr val="660066"/>
                </a:solidFill>
              </a:rPr>
              <a:t>Solve the problem.</a:t>
            </a:r>
          </a:p>
          <a:p>
            <a:pPr marL="514350" indent="-514350">
              <a:buFont typeface="+mj-lt"/>
              <a:buAutoNum type="arabicPeriod" startAt="5"/>
              <a:defRPr/>
            </a:pPr>
            <a:endParaRPr lang="en-US" sz="2800" b="1" dirty="0">
              <a:solidFill>
                <a:srgbClr val="660066"/>
              </a:solidFill>
            </a:endParaRPr>
          </a:p>
          <a:p>
            <a:pPr marL="514350" indent="-514350">
              <a:buFont typeface="+mj-lt"/>
              <a:buAutoNum type="arabicPeriod" startAt="5"/>
              <a:defRPr/>
            </a:pPr>
            <a:endParaRPr lang="en-US" sz="2800" b="1" dirty="0" smtClean="0">
              <a:solidFill>
                <a:srgbClr val="660066"/>
              </a:solidFill>
            </a:endParaRPr>
          </a:p>
          <a:p>
            <a:pPr marL="514350" indent="-514350">
              <a:buFont typeface="+mj-lt"/>
              <a:buAutoNum type="arabicPeriod" startAt="5"/>
              <a:defRPr/>
            </a:pPr>
            <a:endParaRPr lang="en-US" sz="2800" b="1" dirty="0">
              <a:solidFill>
                <a:srgbClr val="660066"/>
              </a:solidFill>
            </a:endParaRPr>
          </a:p>
          <a:p>
            <a:pPr lvl="1" algn="l">
              <a:defRPr/>
            </a:pPr>
            <a:endParaRPr lang="en-US" sz="1800" dirty="0" smtClean="0">
              <a:solidFill>
                <a:srgbClr val="000000"/>
              </a:solidFill>
              <a:latin typeface="Arial"/>
              <a:cs typeface="Arial"/>
            </a:endParaRPr>
          </a:p>
          <a:p>
            <a:pPr lvl="1" algn="l">
              <a:defRPr/>
            </a:pPr>
            <a:r>
              <a:rPr lang="en-US" sz="2400" dirty="0" smtClean="0">
                <a:solidFill>
                  <a:srgbClr val="000000"/>
                </a:solidFill>
                <a:latin typeface="Arial"/>
                <a:cs typeface="Arial"/>
              </a:rPr>
              <a:t>Normally, the answer would be rounded down to 46.15. However, when dealing with money, round up to the nearest whole cent as a retailer would.</a:t>
            </a:r>
          </a:p>
          <a:p>
            <a:pPr lvl="2" algn="l">
              <a:defRPr/>
            </a:pPr>
            <a:r>
              <a:rPr lang="fr-FR" i="1" dirty="0" smtClean="0">
                <a:solidFill>
                  <a:srgbClr val="000000"/>
                </a:solidFill>
                <a:latin typeface="Arial"/>
                <a:cs typeface="Arial"/>
              </a:rPr>
              <a:t>x</a:t>
            </a:r>
            <a:r>
              <a:rPr lang="fr-FR" dirty="0" smtClean="0">
                <a:solidFill>
                  <a:srgbClr val="000000"/>
                </a:solidFill>
                <a:latin typeface="Arial"/>
                <a:cs typeface="Arial"/>
              </a:rPr>
              <a:t> ≤ 46.16</a:t>
            </a:r>
          </a:p>
          <a:p>
            <a:pPr lvl="1" algn="l">
              <a:defRPr/>
            </a:pPr>
            <a:endParaRPr lang="en-US" sz="2400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4B591FA6-2280-0A43-8908-583669EA4902}" type="slidenum">
              <a:rPr lang="en-US" smtClean="0"/>
              <a:pPr>
                <a:defRPr/>
              </a:pPr>
              <a:t>13</a:t>
            </a:fld>
            <a:endParaRPr lang="en-US" dirty="0"/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1016003" y="1786972"/>
            <a:ext cx="7585365" cy="1938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2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lvl="1" eaLnBrk="1" hangingPunct="1">
              <a:defRPr/>
            </a:pPr>
            <a:r>
              <a:rPr lang="fr-FR" i="1" dirty="0">
                <a:latin typeface="Arial"/>
                <a:cs typeface="Arial"/>
              </a:rPr>
              <a:t>x</a:t>
            </a:r>
            <a:r>
              <a:rPr lang="fr-FR" dirty="0">
                <a:latin typeface="Arial"/>
                <a:cs typeface="Arial"/>
              </a:rPr>
              <a:t> + </a:t>
            </a:r>
            <a:r>
              <a:rPr lang="fr-FR" dirty="0" smtClean="0">
                <a:latin typeface="Arial"/>
                <a:cs typeface="Arial"/>
              </a:rPr>
              <a:t>0.04</a:t>
            </a:r>
            <a:r>
              <a:rPr lang="fr-FR" i="1" dirty="0">
                <a:latin typeface="Arial"/>
                <a:cs typeface="Arial"/>
              </a:rPr>
              <a:t>x</a:t>
            </a:r>
            <a:r>
              <a:rPr lang="fr-FR" dirty="0" smtClean="0">
                <a:latin typeface="Arial"/>
                <a:cs typeface="Arial"/>
              </a:rPr>
              <a:t> </a:t>
            </a:r>
            <a:r>
              <a:rPr lang="fr-FR" dirty="0">
                <a:latin typeface="Arial"/>
                <a:cs typeface="Arial"/>
              </a:rPr>
              <a:t>+ 2 ≤ 50	</a:t>
            </a:r>
          </a:p>
          <a:p>
            <a:pPr lvl="1" eaLnBrk="1" hangingPunct="1">
              <a:defRPr/>
            </a:pPr>
            <a:r>
              <a:rPr lang="fr-FR" dirty="0" smtClean="0">
                <a:latin typeface="Arial"/>
                <a:cs typeface="Arial"/>
              </a:rPr>
              <a:t>1.04</a:t>
            </a:r>
            <a:r>
              <a:rPr lang="fr-FR" i="1" dirty="0">
                <a:latin typeface="Arial"/>
                <a:cs typeface="Arial"/>
              </a:rPr>
              <a:t>x</a:t>
            </a:r>
            <a:r>
              <a:rPr lang="fr-FR" dirty="0" smtClean="0">
                <a:latin typeface="Arial"/>
                <a:cs typeface="Arial"/>
              </a:rPr>
              <a:t> + 2 </a:t>
            </a:r>
            <a:r>
              <a:rPr lang="fr-FR" dirty="0">
                <a:latin typeface="Arial"/>
                <a:cs typeface="Arial"/>
              </a:rPr>
              <a:t>≤ 50	</a:t>
            </a:r>
          </a:p>
          <a:p>
            <a:pPr lvl="1" eaLnBrk="1" hangingPunct="1">
              <a:defRPr/>
            </a:pPr>
            <a:r>
              <a:rPr lang="fr-FR" dirty="0" smtClean="0">
                <a:latin typeface="Arial"/>
                <a:cs typeface="Arial"/>
              </a:rPr>
              <a:t>1.04</a:t>
            </a:r>
            <a:r>
              <a:rPr lang="fr-FR" i="1" dirty="0" smtClean="0">
                <a:latin typeface="Arial"/>
                <a:cs typeface="Arial"/>
              </a:rPr>
              <a:t>x</a:t>
            </a:r>
            <a:r>
              <a:rPr lang="fr-FR" dirty="0" smtClean="0">
                <a:latin typeface="Arial"/>
                <a:cs typeface="Arial"/>
              </a:rPr>
              <a:t> </a:t>
            </a:r>
            <a:r>
              <a:rPr lang="fr-FR" dirty="0">
                <a:latin typeface="Arial"/>
                <a:cs typeface="Arial"/>
              </a:rPr>
              <a:t>≤ </a:t>
            </a:r>
            <a:r>
              <a:rPr lang="fr-FR" dirty="0" smtClean="0">
                <a:latin typeface="Arial"/>
                <a:cs typeface="Arial"/>
              </a:rPr>
              <a:t>48</a:t>
            </a:r>
          </a:p>
          <a:p>
            <a:pPr lvl="1" eaLnBrk="1" hangingPunct="1">
              <a:defRPr/>
            </a:pPr>
            <a:r>
              <a:rPr lang="fr-FR" i="1" dirty="0">
                <a:latin typeface="Arial"/>
                <a:cs typeface="Arial"/>
              </a:rPr>
              <a:t>x</a:t>
            </a:r>
            <a:r>
              <a:rPr lang="fr-FR" dirty="0">
                <a:latin typeface="Arial"/>
                <a:cs typeface="Arial"/>
              </a:rPr>
              <a:t> ≤ </a:t>
            </a:r>
            <a:r>
              <a:rPr lang="fr-FR" dirty="0" smtClean="0">
                <a:latin typeface="Arial"/>
                <a:cs typeface="Arial"/>
              </a:rPr>
              <a:t>46.153846</a:t>
            </a:r>
          </a:p>
          <a:p>
            <a:pPr lvl="1" eaLnBrk="1" hangingPunct="1">
              <a:defRPr/>
            </a:pPr>
            <a:endParaRPr lang="fr-FR" dirty="0">
              <a:latin typeface="Arial"/>
              <a:cs typeface="Arial"/>
            </a:endParaRPr>
          </a:p>
          <a:p>
            <a:pPr eaLnBrk="1" hangingPunct="1">
              <a:defRPr/>
            </a:pPr>
            <a:r>
              <a:rPr lang="en-US" dirty="0" smtClean="0">
                <a:latin typeface="Arial"/>
                <a:cs typeface="Arial"/>
              </a:rPr>
              <a:t>Add like terms.	</a:t>
            </a:r>
          </a:p>
          <a:p>
            <a:pPr eaLnBrk="1" hangingPunct="1">
              <a:defRPr/>
            </a:pPr>
            <a:r>
              <a:rPr lang="en-US" dirty="0" smtClean="0">
                <a:latin typeface="Arial"/>
                <a:cs typeface="Arial"/>
              </a:rPr>
              <a:t>Subtract </a:t>
            </a:r>
            <a:r>
              <a:rPr lang="en-US" dirty="0">
                <a:latin typeface="Arial"/>
                <a:cs typeface="Arial"/>
              </a:rPr>
              <a:t>2 from both sides</a:t>
            </a:r>
            <a:r>
              <a:rPr lang="en-US" dirty="0" smtClean="0">
                <a:latin typeface="Arial"/>
                <a:cs typeface="Arial"/>
              </a:rPr>
              <a:t>.</a:t>
            </a:r>
            <a:endParaRPr lang="en-US" dirty="0">
              <a:latin typeface="Arial"/>
              <a:cs typeface="Arial"/>
            </a:endParaRPr>
          </a:p>
          <a:p>
            <a:pPr eaLnBrk="1" hangingPunct="1">
              <a:defRPr/>
            </a:pPr>
            <a:r>
              <a:rPr lang="en-US" dirty="0">
                <a:latin typeface="Arial"/>
                <a:cs typeface="Arial"/>
              </a:rPr>
              <a:t>Divide both sides by 1.04.	</a:t>
            </a:r>
          </a:p>
        </p:txBody>
      </p:sp>
    </p:spTree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1016000" y="6246813"/>
            <a:ext cx="5530850" cy="265112"/>
          </a:xfrm>
        </p:spPr>
        <p:txBody>
          <a:bodyPr/>
          <a:lstStyle/>
          <a:p>
            <a:pPr>
              <a:spcBef>
                <a:spcPct val="0"/>
              </a:spcBef>
            </a:pPr>
            <a:r>
              <a:rPr lang="en-US" dirty="0" smtClean="0"/>
              <a:t>1.2.2: Creating Linear Inequalities in One Variable </a:t>
            </a:r>
            <a:endParaRPr lang="en-US" dirty="0"/>
          </a:p>
          <a:p>
            <a:pPr>
              <a:spcBef>
                <a:spcPct val="0"/>
              </a:spcBef>
            </a:pPr>
            <a:endParaRPr lang="en-US" dirty="0"/>
          </a:p>
        </p:txBody>
      </p:sp>
      <p:sp>
        <p:nvSpPr>
          <p:cNvPr id="25601" name="Subtitle 1"/>
          <p:cNvSpPr>
            <a:spLocks noGrp="1"/>
          </p:cNvSpPr>
          <p:nvPr>
            <p:ph type="subTitle" idx="1"/>
          </p:nvPr>
        </p:nvSpPr>
        <p:spPr>
          <a:xfrm>
            <a:off x="641350" y="641350"/>
            <a:ext cx="7854950" cy="4997450"/>
          </a:xfrm>
        </p:spPr>
        <p:txBody>
          <a:bodyPr/>
          <a:lstStyle/>
          <a:p>
            <a:pPr>
              <a:defRPr/>
            </a:pPr>
            <a:r>
              <a:rPr lang="en-US" sz="2800" b="1" dirty="0" smtClean="0"/>
              <a:t>Guided Practice: </a:t>
            </a:r>
            <a:r>
              <a:rPr lang="en-US" sz="2800" b="1" dirty="0" smtClean="0">
                <a:solidFill>
                  <a:srgbClr val="000090"/>
                </a:solidFill>
              </a:rPr>
              <a:t>Example 1, </a:t>
            </a:r>
            <a:r>
              <a:rPr lang="en-US" sz="2800" b="1" i="1" dirty="0">
                <a:solidFill>
                  <a:srgbClr val="000090"/>
                </a:solidFill>
              </a:rPr>
              <a:t>continued</a:t>
            </a:r>
          </a:p>
          <a:p>
            <a:pPr>
              <a:defRPr/>
            </a:pPr>
            <a:endParaRPr lang="en-US" sz="1100" baseline="30000" dirty="0"/>
          </a:p>
          <a:p>
            <a:pPr marL="514350" indent="-557784">
              <a:buFont typeface="+mj-lt"/>
              <a:buAutoNum type="arabicPeriod" startAt="6"/>
              <a:defRPr/>
            </a:pPr>
            <a:r>
              <a:rPr lang="en-US" sz="2800" b="1" dirty="0" smtClean="0">
                <a:solidFill>
                  <a:srgbClr val="660066"/>
                </a:solidFill>
              </a:rPr>
              <a:t>Interpret </a:t>
            </a:r>
            <a:r>
              <a:rPr lang="en-US" sz="2800" b="1" dirty="0">
                <a:solidFill>
                  <a:srgbClr val="660066"/>
                </a:solidFill>
              </a:rPr>
              <a:t>the solution of the inequality in terms of the context </a:t>
            </a:r>
            <a:r>
              <a:rPr lang="en-US" sz="2800" b="1" dirty="0" smtClean="0">
                <a:solidFill>
                  <a:srgbClr val="660066"/>
                </a:solidFill>
              </a:rPr>
              <a:t>of </a:t>
            </a:r>
            <a:r>
              <a:rPr lang="en-US" sz="2800" b="1" dirty="0">
                <a:solidFill>
                  <a:srgbClr val="660066"/>
                </a:solidFill>
              </a:rPr>
              <a:t>the </a:t>
            </a:r>
            <a:r>
              <a:rPr lang="en-US" sz="2800" b="1" dirty="0" smtClean="0">
                <a:solidFill>
                  <a:srgbClr val="660066"/>
                </a:solidFill>
              </a:rPr>
              <a:t>problem.</a:t>
            </a:r>
            <a:endParaRPr lang="en-US" sz="2800" b="1" dirty="0">
              <a:solidFill>
                <a:srgbClr val="660066"/>
              </a:solidFill>
            </a:endParaRPr>
          </a:p>
          <a:p>
            <a:pPr marL="512064" lvl="1" algn="l">
              <a:defRPr/>
            </a:pPr>
            <a:r>
              <a:rPr lang="en-US" sz="2400" dirty="0">
                <a:solidFill>
                  <a:srgbClr val="000000"/>
                </a:solidFill>
                <a:latin typeface="Arial"/>
                <a:cs typeface="Arial"/>
              </a:rPr>
              <a:t>Juan should look for jeans that are priced at or below $46.16</a:t>
            </a:r>
            <a:r>
              <a:rPr lang="en-US" sz="2400" dirty="0" smtClean="0">
                <a:solidFill>
                  <a:srgbClr val="000000"/>
                </a:solidFill>
                <a:latin typeface="Arial"/>
                <a:cs typeface="Arial"/>
              </a:rPr>
              <a:t>.</a:t>
            </a:r>
            <a:endParaRPr lang="en-US" sz="2400" dirty="0">
              <a:solidFill>
                <a:srgbClr val="000000"/>
              </a:solidFill>
              <a:latin typeface="Arial"/>
              <a:cs typeface="Arial"/>
            </a:endParaRPr>
          </a:p>
          <a:p>
            <a:pPr lvl="1" algn="l">
              <a:defRPr/>
            </a:pPr>
            <a:endParaRPr lang="en-US" sz="2400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A723D75-5078-7B42-BA34-5E6CDA9DE005}" type="slidenum">
              <a:rPr lang="en-US" smtClean="0"/>
              <a:pPr>
                <a:defRPr/>
              </a:pPr>
              <a:t>14</a:t>
            </a:fld>
            <a:endParaRPr lang="en-US" dirty="0"/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6881813" y="3973513"/>
            <a:ext cx="1614487" cy="156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r" eaLnBrk="1" hangingPunct="1"/>
            <a:r>
              <a:rPr lang="en-US" sz="9600" dirty="0">
                <a:solidFill>
                  <a:srgbClr val="000090"/>
                </a:solidFill>
                <a:latin typeface="Zapf Dingbats" charset="0"/>
                <a:sym typeface="Zapf Dingbats" charset="0"/>
              </a:rPr>
              <a:t>✔</a:t>
            </a:r>
            <a:endParaRPr lang="en-US" sz="9600" dirty="0">
              <a:solidFill>
                <a:srgbClr val="000090"/>
              </a:solidFill>
              <a:latin typeface="Arial"/>
            </a:endParaRPr>
          </a:p>
        </p:txBody>
      </p:sp>
    </p:spTree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1016000" y="6246813"/>
            <a:ext cx="5530850" cy="265112"/>
          </a:xfrm>
        </p:spPr>
        <p:txBody>
          <a:bodyPr/>
          <a:lstStyle/>
          <a:p>
            <a:pPr>
              <a:spcBef>
                <a:spcPct val="0"/>
              </a:spcBef>
            </a:pPr>
            <a:r>
              <a:rPr lang="en-US" dirty="0" smtClean="0"/>
              <a:t>1.2.2: Creating Linear Inequalities in One Variable </a:t>
            </a:r>
            <a:endParaRPr lang="en-US" dirty="0">
              <a:ea typeface="MS PGothic" charset="0"/>
              <a:cs typeface="MS PGothic" charset="0"/>
            </a:endParaRPr>
          </a:p>
        </p:txBody>
      </p:sp>
      <p:sp>
        <p:nvSpPr>
          <p:cNvPr id="21506" name="Subtitle 1"/>
          <p:cNvSpPr>
            <a:spLocks noGrp="1"/>
          </p:cNvSpPr>
          <p:nvPr>
            <p:ph type="subTitle" idx="1"/>
          </p:nvPr>
        </p:nvSpPr>
        <p:spPr>
          <a:xfrm>
            <a:off x="641350" y="641350"/>
            <a:ext cx="7854950" cy="4997450"/>
          </a:xfrm>
        </p:spPr>
        <p:txBody>
          <a:bodyPr/>
          <a:lstStyle/>
          <a:p>
            <a:r>
              <a:rPr lang="en-US" sz="2800" b="1" dirty="0">
                <a:ea typeface="MS PGothic" charset="0"/>
                <a:cs typeface="MS PGothic" charset="0"/>
              </a:rPr>
              <a:t>Guided Practice: </a:t>
            </a:r>
            <a:r>
              <a:rPr lang="en-US" sz="2800" b="1" dirty="0">
                <a:solidFill>
                  <a:srgbClr val="000090"/>
                </a:solidFill>
                <a:ea typeface="MS PGothic" charset="0"/>
                <a:cs typeface="MS PGothic" charset="0"/>
              </a:rPr>
              <a:t>Example 1, </a:t>
            </a:r>
            <a:r>
              <a:rPr lang="en-US" sz="2800" b="1" i="1" dirty="0">
                <a:solidFill>
                  <a:srgbClr val="000090"/>
                </a:solidFill>
                <a:ea typeface="MS PGothic" charset="0"/>
                <a:cs typeface="MS PGothic" charset="0"/>
              </a:rPr>
              <a:t>continued</a:t>
            </a:r>
            <a:endParaRPr lang="en-US" sz="2800" b="1" dirty="0">
              <a:solidFill>
                <a:srgbClr val="000090"/>
              </a:solidFill>
              <a:ea typeface="MS PGothic" charset="0"/>
              <a:cs typeface="MS PGothic" charset="0"/>
            </a:endParaRPr>
          </a:p>
          <a:p>
            <a:endParaRPr lang="en-US" dirty="0">
              <a:ea typeface="MS PGothic" charset="0"/>
              <a:cs typeface="MS PGothic" charset="0"/>
            </a:endParaRPr>
          </a:p>
          <a:p>
            <a:endParaRPr lang="en-US" dirty="0">
              <a:ea typeface="MS PGothic" charset="0"/>
              <a:cs typeface="MS PGothic" charset="0"/>
            </a:endParaRPr>
          </a:p>
        </p:txBody>
      </p:sp>
      <p:pic>
        <p:nvPicPr>
          <p:cNvPr id="21507" name="Picture 4" descr="play-button-lg.png">
            <a:hlinkClick r:id="rId3"/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0" y="2095500"/>
            <a:ext cx="2654300" cy="265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42EB15F-58D1-D245-B5CB-0A047038A7D4}" type="slidenum">
              <a:rPr lang="en-US" smtClean="0"/>
              <a:pPr>
                <a:defRPr/>
              </a:pPr>
              <a:t>15</a:t>
            </a:fld>
            <a:endParaRPr lang="en-US" dirty="0"/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Subtitle 1"/>
          <p:cNvSpPr>
            <a:spLocks noGrp="1"/>
          </p:cNvSpPr>
          <p:nvPr>
            <p:ph type="subTitle" idx="1"/>
          </p:nvPr>
        </p:nvSpPr>
        <p:spPr>
          <a:xfrm>
            <a:off x="641350" y="641350"/>
            <a:ext cx="7854950" cy="4997450"/>
          </a:xfrm>
        </p:spPr>
        <p:txBody>
          <a:bodyPr/>
          <a:lstStyle/>
          <a:p>
            <a:r>
              <a:rPr lang="en-US" sz="2800" b="1" dirty="0"/>
              <a:t>Guided </a:t>
            </a:r>
            <a:r>
              <a:rPr lang="en-US" sz="2800" b="1" dirty="0" smtClean="0"/>
              <a:t>Practice</a:t>
            </a:r>
            <a:endParaRPr lang="en-US" sz="2000" b="1" dirty="0">
              <a:solidFill>
                <a:srgbClr val="000090"/>
              </a:solidFill>
            </a:endParaRPr>
          </a:p>
          <a:p>
            <a:r>
              <a:rPr lang="en-US" sz="2800" b="1" dirty="0">
                <a:solidFill>
                  <a:srgbClr val="000090"/>
                </a:solidFill>
              </a:rPr>
              <a:t>Example 2</a:t>
            </a:r>
            <a:endParaRPr lang="en-US" baseline="30000" dirty="0">
              <a:solidFill>
                <a:srgbClr val="000090"/>
              </a:solidFill>
            </a:endParaRPr>
          </a:p>
          <a:p>
            <a:r>
              <a:rPr lang="en-US" dirty="0"/>
              <a:t>Alexis is saving to buy a laptop that costs $1,100. So far she has saved $400. She makes $12 an hour babysitting. What’s the least number of hours she needs to work in order to reach her goal?</a:t>
            </a:r>
          </a:p>
        </p:txBody>
      </p:sp>
      <p:sp>
        <p:nvSpPr>
          <p:cNvPr id="22530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1016000" y="6246813"/>
            <a:ext cx="5530850" cy="265112"/>
          </a:xfrm>
        </p:spPr>
        <p:txBody>
          <a:bodyPr/>
          <a:lstStyle/>
          <a:p>
            <a:pPr>
              <a:spcBef>
                <a:spcPct val="0"/>
              </a:spcBef>
            </a:pPr>
            <a:r>
              <a:rPr lang="en-US" dirty="0" smtClean="0"/>
              <a:t>1.2.2: Creating Linear Inequalities in One Variable </a:t>
            </a:r>
            <a:endParaRPr lang="en-US" dirty="0"/>
          </a:p>
          <a:p>
            <a:pPr>
              <a:spcBef>
                <a:spcPct val="0"/>
              </a:spcBef>
            </a:pP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38B09BC-32C6-7F44-A031-FD79301FDC01}" type="slidenum">
              <a:rPr lang="en-US" smtClean="0"/>
              <a:pPr>
                <a:defRPr/>
              </a:pPr>
              <a:t>16</a:t>
            </a:fld>
            <a:endParaRPr lang="en-US" dirty="0"/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Subtitle 1"/>
          <p:cNvSpPr>
            <a:spLocks noGrp="1"/>
          </p:cNvSpPr>
          <p:nvPr>
            <p:ph type="subTitle" idx="1"/>
          </p:nvPr>
        </p:nvSpPr>
        <p:spPr>
          <a:xfrm>
            <a:off x="641350" y="641350"/>
            <a:ext cx="7854950" cy="4997450"/>
          </a:xfrm>
        </p:spPr>
        <p:txBody>
          <a:bodyPr/>
          <a:lstStyle/>
          <a:p>
            <a:pPr>
              <a:defRPr/>
            </a:pPr>
            <a:r>
              <a:rPr lang="en-US" sz="2800" b="1" dirty="0"/>
              <a:t>Guided </a:t>
            </a:r>
            <a:r>
              <a:rPr lang="en-US" sz="2800" b="1" dirty="0" smtClean="0"/>
              <a:t>Practice: </a:t>
            </a:r>
            <a:r>
              <a:rPr lang="en-US" sz="2800" b="1" dirty="0" smtClean="0">
                <a:solidFill>
                  <a:srgbClr val="000090"/>
                </a:solidFill>
              </a:rPr>
              <a:t>Example 2, </a:t>
            </a:r>
            <a:r>
              <a:rPr lang="en-US" sz="2800" b="1" i="1" dirty="0">
                <a:solidFill>
                  <a:srgbClr val="000090"/>
                </a:solidFill>
              </a:rPr>
              <a:t>continued</a:t>
            </a:r>
          </a:p>
          <a:p>
            <a:pPr marL="457200" indent="-457200">
              <a:buFont typeface="+mj-lt"/>
              <a:buAutoNum type="arabicPeriod"/>
              <a:defRPr/>
            </a:pPr>
            <a:endParaRPr lang="en-US" sz="1100" baseline="30000" dirty="0"/>
          </a:p>
          <a:p>
            <a:pPr marL="514350" indent="-514350">
              <a:buFont typeface="+mj-lt"/>
              <a:buAutoNum type="arabicPeriod"/>
              <a:defRPr/>
            </a:pPr>
            <a:r>
              <a:rPr lang="en-US" sz="2800" b="1" dirty="0">
                <a:solidFill>
                  <a:srgbClr val="660066"/>
                </a:solidFill>
              </a:rPr>
              <a:t>Read the problem statement first.</a:t>
            </a:r>
          </a:p>
          <a:p>
            <a:pPr>
              <a:defRPr/>
            </a:pPr>
            <a:endParaRPr lang="en-US" dirty="0"/>
          </a:p>
          <a:p>
            <a:pPr>
              <a:defRPr/>
            </a:pPr>
            <a:endParaRPr lang="en-US" dirty="0" smtClean="0"/>
          </a:p>
          <a:p>
            <a:pPr>
              <a:defRPr/>
            </a:pPr>
            <a:endParaRPr lang="en-US" dirty="0"/>
          </a:p>
        </p:txBody>
      </p:sp>
      <p:sp>
        <p:nvSpPr>
          <p:cNvPr id="23554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1016000" y="6246813"/>
            <a:ext cx="5530850" cy="265112"/>
          </a:xfrm>
        </p:spPr>
        <p:txBody>
          <a:bodyPr/>
          <a:lstStyle/>
          <a:p>
            <a:pPr>
              <a:spcBef>
                <a:spcPct val="0"/>
              </a:spcBef>
            </a:pPr>
            <a:r>
              <a:rPr lang="en-US" dirty="0" smtClean="0"/>
              <a:t>1.2.2: Creating Linear Inequalities in One Variable </a:t>
            </a:r>
            <a:endParaRPr lang="en-US" dirty="0"/>
          </a:p>
          <a:p>
            <a:pPr>
              <a:spcBef>
                <a:spcPct val="0"/>
              </a:spcBef>
            </a:pPr>
            <a:endParaRPr lang="en-US" dirty="0"/>
          </a:p>
        </p:txBody>
      </p:sp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1225550" y="1871663"/>
            <a:ext cx="6959600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r>
              <a:rPr lang="en-US" b="1" dirty="0">
                <a:latin typeface="Arial"/>
                <a:cs typeface="Arial"/>
              </a:rPr>
              <a:t>Problem statement:</a:t>
            </a:r>
          </a:p>
          <a:p>
            <a:r>
              <a:rPr lang="en-US" dirty="0">
                <a:latin typeface="Arial"/>
                <a:cs typeface="Arial"/>
              </a:rPr>
              <a:t>Alexis is saving to buy a laptop that costs $1,100. So far she has saved $400. She makes $12 an hour babysitting. What’s the least number of hours she needs to work in order to reach her goal?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577FC54-EDD2-724F-9BDD-7464A1D5B911}" type="slidenum">
              <a:rPr lang="en-US" smtClean="0"/>
              <a:pPr>
                <a:defRPr/>
              </a:pPr>
              <a:t>17</a:t>
            </a:fld>
            <a:endParaRPr lang="en-US" dirty="0"/>
          </a:p>
        </p:txBody>
      </p:sp>
    </p:spTree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Subtitle 1"/>
          <p:cNvSpPr>
            <a:spLocks noGrp="1"/>
          </p:cNvSpPr>
          <p:nvPr>
            <p:ph type="subTitle" idx="1"/>
          </p:nvPr>
        </p:nvSpPr>
        <p:spPr>
          <a:xfrm>
            <a:off x="641350" y="641350"/>
            <a:ext cx="7854950" cy="4997450"/>
          </a:xfrm>
        </p:spPr>
        <p:txBody>
          <a:bodyPr/>
          <a:lstStyle/>
          <a:p>
            <a:pPr>
              <a:defRPr/>
            </a:pPr>
            <a:r>
              <a:rPr lang="en-US" sz="2800" b="1" dirty="0" smtClean="0"/>
              <a:t>Guided Practice: </a:t>
            </a:r>
            <a:r>
              <a:rPr lang="en-US" sz="2800" b="1" dirty="0" smtClean="0">
                <a:solidFill>
                  <a:srgbClr val="000090"/>
                </a:solidFill>
              </a:rPr>
              <a:t>Example 2, </a:t>
            </a:r>
            <a:r>
              <a:rPr lang="en-US" sz="2800" b="1" i="1" dirty="0">
                <a:solidFill>
                  <a:srgbClr val="000090"/>
                </a:solidFill>
              </a:rPr>
              <a:t>continued</a:t>
            </a:r>
          </a:p>
          <a:p>
            <a:pPr>
              <a:defRPr/>
            </a:pPr>
            <a:endParaRPr lang="en-US" sz="1100" baseline="30000" dirty="0"/>
          </a:p>
          <a:p>
            <a:pPr marL="514350" indent="-557784">
              <a:buFont typeface="+mj-lt"/>
              <a:buAutoNum type="arabicPeriod" startAt="2"/>
              <a:defRPr/>
            </a:pPr>
            <a:r>
              <a:rPr lang="en-US" sz="2800" b="1" dirty="0">
                <a:solidFill>
                  <a:srgbClr val="660066"/>
                </a:solidFill>
              </a:rPr>
              <a:t>Reread the scenario and make a list or a table of the known quantities.</a:t>
            </a:r>
          </a:p>
          <a:p>
            <a:pPr marL="512064" lvl="1" algn="l">
              <a:defRPr/>
            </a:pPr>
            <a:r>
              <a:rPr lang="en-US" sz="2400" dirty="0">
                <a:solidFill>
                  <a:srgbClr val="000000"/>
                </a:solidFill>
                <a:latin typeface="Arial"/>
                <a:cs typeface="Arial"/>
              </a:rPr>
              <a:t>Alexis has saved $400.</a:t>
            </a:r>
          </a:p>
          <a:p>
            <a:pPr marL="512064" lvl="1" algn="l">
              <a:defRPr/>
            </a:pPr>
            <a:r>
              <a:rPr lang="en-US" sz="2400" dirty="0">
                <a:solidFill>
                  <a:srgbClr val="000000"/>
                </a:solidFill>
                <a:latin typeface="Arial"/>
                <a:cs typeface="Arial"/>
              </a:rPr>
              <a:t>She makes $12 an hour.</a:t>
            </a:r>
          </a:p>
          <a:p>
            <a:pPr marL="512064" lvl="1" algn="l">
              <a:defRPr/>
            </a:pPr>
            <a:r>
              <a:rPr lang="en-US" sz="2400" dirty="0">
                <a:solidFill>
                  <a:srgbClr val="000000"/>
                </a:solidFill>
                <a:latin typeface="Arial"/>
                <a:cs typeface="Arial"/>
              </a:rPr>
              <a:t>She needs at least $1,100.</a:t>
            </a:r>
            <a:endParaRPr lang="en-US" sz="4000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24578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1016000" y="6246813"/>
            <a:ext cx="5530850" cy="265112"/>
          </a:xfrm>
        </p:spPr>
        <p:txBody>
          <a:bodyPr/>
          <a:lstStyle/>
          <a:p>
            <a:pPr>
              <a:spcBef>
                <a:spcPct val="0"/>
              </a:spcBef>
            </a:pPr>
            <a:r>
              <a:rPr lang="en-US" dirty="0" smtClean="0"/>
              <a:t>1.2.2: Creating Linear Inequalities in One Variable </a:t>
            </a:r>
            <a:endParaRPr lang="en-US" dirty="0"/>
          </a:p>
          <a:p>
            <a:pPr>
              <a:spcBef>
                <a:spcPct val="0"/>
              </a:spcBef>
            </a:pP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25A00AF7-253D-B042-B307-57D8ECBBFEAD}" type="slidenum">
              <a:rPr lang="en-US" smtClean="0"/>
              <a:pPr>
                <a:defRPr/>
              </a:pPr>
              <a:t>18</a:t>
            </a:fld>
            <a:endParaRPr lang="en-US" dirty="0"/>
          </a:p>
        </p:txBody>
      </p:sp>
    </p:spTree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1016000" y="6246813"/>
            <a:ext cx="5530850" cy="265112"/>
          </a:xfrm>
        </p:spPr>
        <p:txBody>
          <a:bodyPr/>
          <a:lstStyle/>
          <a:p>
            <a:pPr>
              <a:spcBef>
                <a:spcPct val="0"/>
              </a:spcBef>
            </a:pPr>
            <a:r>
              <a:rPr lang="en-US" dirty="0" smtClean="0"/>
              <a:t>1.2.2: Creating Linear Inequalities in One Variable </a:t>
            </a:r>
            <a:endParaRPr lang="en-US" dirty="0"/>
          </a:p>
          <a:p>
            <a:pPr>
              <a:spcBef>
                <a:spcPct val="0"/>
              </a:spcBef>
            </a:pPr>
            <a:endParaRPr lang="en-US" dirty="0"/>
          </a:p>
        </p:txBody>
      </p:sp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641350" y="641350"/>
            <a:ext cx="7854950" cy="4997450"/>
          </a:xfrm>
        </p:spPr>
        <p:txBody>
          <a:bodyPr/>
          <a:lstStyle/>
          <a:p>
            <a:pPr>
              <a:defRPr/>
            </a:pPr>
            <a:r>
              <a:rPr lang="en-US" sz="2800" b="1" dirty="0" smtClean="0"/>
              <a:t>Guided Practice: </a:t>
            </a:r>
            <a:r>
              <a:rPr lang="en-US" sz="2800" b="1" dirty="0" smtClean="0">
                <a:solidFill>
                  <a:srgbClr val="000090"/>
                </a:solidFill>
              </a:rPr>
              <a:t>Example 2, </a:t>
            </a:r>
            <a:r>
              <a:rPr lang="en-US" sz="2800" b="1" i="1" dirty="0">
                <a:solidFill>
                  <a:srgbClr val="000090"/>
                </a:solidFill>
              </a:rPr>
              <a:t>continued</a:t>
            </a:r>
          </a:p>
          <a:p>
            <a:pPr>
              <a:defRPr/>
            </a:pPr>
            <a:endParaRPr lang="en-US" sz="1100" baseline="30000" dirty="0"/>
          </a:p>
          <a:p>
            <a:pPr marL="514350" indent="-557784">
              <a:buFont typeface="+mj-lt"/>
              <a:buAutoNum type="arabicPeriod" startAt="3"/>
              <a:defRPr/>
            </a:pPr>
            <a:r>
              <a:rPr lang="en-US" sz="2800" b="1" dirty="0">
                <a:solidFill>
                  <a:srgbClr val="660066"/>
                </a:solidFill>
              </a:rPr>
              <a:t>R</a:t>
            </a:r>
            <a:r>
              <a:rPr lang="en-US" sz="2800" b="1" dirty="0" smtClean="0">
                <a:solidFill>
                  <a:srgbClr val="660066"/>
                </a:solidFill>
              </a:rPr>
              <a:t>ead </a:t>
            </a:r>
            <a:r>
              <a:rPr lang="en-US" sz="2800" b="1" dirty="0">
                <a:solidFill>
                  <a:srgbClr val="660066"/>
                </a:solidFill>
              </a:rPr>
              <a:t>the statement again, identifying the unknown quantity or variable.</a:t>
            </a:r>
          </a:p>
          <a:p>
            <a:pPr marL="512064" lvl="1" algn="l">
              <a:defRPr/>
            </a:pPr>
            <a:r>
              <a:rPr lang="en-US" sz="2400" dirty="0">
                <a:solidFill>
                  <a:srgbClr val="000000"/>
                </a:solidFill>
                <a:latin typeface="Arial"/>
                <a:cs typeface="Arial"/>
              </a:rPr>
              <a:t>You need to know the least number of hours Alexis must work to make enough money. Solve for hours.</a:t>
            </a:r>
          </a:p>
          <a:p>
            <a:pPr lvl="1" algn="l">
              <a:defRPr/>
            </a:pPr>
            <a:endParaRPr lang="en-US" sz="2400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A342842-A1EF-5348-A272-37B8DF10EF8D}" type="slidenum">
              <a:rPr lang="en-US" smtClean="0"/>
              <a:pPr>
                <a:defRPr/>
              </a:pPr>
              <a:t>19</a:t>
            </a:fld>
            <a:endParaRPr lang="en-US" dirty="0"/>
          </a:p>
        </p:txBody>
      </p:sp>
    </p:spTree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641350" y="641350"/>
            <a:ext cx="7854950" cy="4997450"/>
          </a:xfrm>
        </p:spPr>
        <p:txBody>
          <a:bodyPr rtlCol="0"/>
          <a:lstStyle/>
          <a:p>
            <a:pPr fontAlgn="auto">
              <a:spcAft>
                <a:spcPts val="0"/>
              </a:spcAft>
              <a:buFont typeface="Arial"/>
              <a:buNone/>
              <a:defRPr/>
            </a:pPr>
            <a:r>
              <a:rPr lang="en-US" sz="2800" b="1" dirty="0" smtClean="0">
                <a:ea typeface="+mn-ea"/>
              </a:rPr>
              <a:t>Key Concepts</a:t>
            </a:r>
          </a:p>
          <a:p>
            <a:pPr marL="342900" indent="-342900">
              <a:buFont typeface="Arial"/>
              <a:buChar char="•"/>
              <a:defRPr/>
            </a:pPr>
            <a:r>
              <a:rPr lang="en-US" dirty="0" smtClean="0"/>
              <a:t>The </a:t>
            </a:r>
            <a:r>
              <a:rPr lang="en-US" dirty="0"/>
              <a:t>prefix </a:t>
            </a:r>
            <a:r>
              <a:rPr lang="en-US" i="1" dirty="0"/>
              <a:t>in</a:t>
            </a:r>
            <a:r>
              <a:rPr lang="en-US" dirty="0"/>
              <a:t>- in the word </a:t>
            </a:r>
            <a:r>
              <a:rPr lang="en-US" i="1" dirty="0"/>
              <a:t>inequality</a:t>
            </a:r>
            <a:r>
              <a:rPr lang="en-US" dirty="0"/>
              <a:t> means “not.” Inequalities are sentences stating that two things are not equal. Remember earlier inequalities such as 12 &gt; 2 a</a:t>
            </a:r>
            <a:r>
              <a:rPr lang="en-US" dirty="0" smtClean="0"/>
              <a:t>nd </a:t>
            </a:r>
            <a:r>
              <a:rPr lang="en-US" dirty="0"/>
              <a:t>1 &lt; 7. </a:t>
            </a:r>
          </a:p>
          <a:p>
            <a:pPr marL="342900" indent="-342900">
              <a:buFont typeface="Arial"/>
              <a:buChar char="•"/>
              <a:defRPr/>
            </a:pPr>
            <a:r>
              <a:rPr lang="en-US" dirty="0"/>
              <a:t>Remember that the symbols &gt;, &lt;, ≥, ≤, and ≠ are used with </a:t>
            </a:r>
            <a:r>
              <a:rPr lang="en-US" dirty="0" smtClean="0"/>
              <a:t>inequalities.</a:t>
            </a:r>
            <a:endParaRPr lang="en-US" dirty="0"/>
          </a:p>
          <a:p>
            <a:pPr marL="342900" indent="-342900">
              <a:buFont typeface="Arial"/>
              <a:buChar char="•"/>
              <a:defRPr/>
            </a:pPr>
            <a:r>
              <a:rPr lang="en-US" dirty="0"/>
              <a:t>U</a:t>
            </a:r>
            <a:r>
              <a:rPr lang="en-US" dirty="0" smtClean="0"/>
              <a:t>se the table on the following slide to </a:t>
            </a:r>
            <a:r>
              <a:rPr lang="en-US" dirty="0"/>
              <a:t>review the meanings of the inequality symbols and the provided examples with their </a:t>
            </a:r>
            <a:r>
              <a:rPr lang="en-US" b="1" dirty="0"/>
              <a:t>solution sets</a:t>
            </a:r>
            <a:r>
              <a:rPr lang="en-US" dirty="0"/>
              <a:t>, or the value or values that make a sentence or statement true. </a:t>
            </a:r>
            <a:endParaRPr lang="en-US" dirty="0">
              <a:ea typeface="+mn-ea"/>
            </a:endParaRPr>
          </a:p>
        </p:txBody>
      </p:sp>
      <p:sp>
        <p:nvSpPr>
          <p:cNvPr id="6146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1016000" y="6246813"/>
            <a:ext cx="5530850" cy="265112"/>
          </a:xfrm>
        </p:spPr>
        <p:txBody>
          <a:bodyPr/>
          <a:lstStyle/>
          <a:p>
            <a:pPr>
              <a:spcBef>
                <a:spcPct val="0"/>
              </a:spcBef>
            </a:pPr>
            <a:r>
              <a:rPr lang="en-US" dirty="0" smtClean="0"/>
              <a:t>1.2.2: Creating Linear Inequalities in One Variable 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719BF1D-7D02-584B-88E2-91441BFB6C91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</p:spTree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1016000" y="6246813"/>
            <a:ext cx="5530850" cy="265112"/>
          </a:xfrm>
        </p:spPr>
        <p:txBody>
          <a:bodyPr/>
          <a:lstStyle/>
          <a:p>
            <a:pPr>
              <a:spcBef>
                <a:spcPct val="0"/>
              </a:spcBef>
            </a:pPr>
            <a:r>
              <a:rPr lang="en-US" dirty="0" smtClean="0"/>
              <a:t>1.2.2: Creating Linear Inequalities in One Variable </a:t>
            </a:r>
            <a:endParaRPr lang="en-US" dirty="0"/>
          </a:p>
          <a:p>
            <a:pPr>
              <a:spcBef>
                <a:spcPct val="0"/>
              </a:spcBef>
            </a:pPr>
            <a:endParaRPr lang="en-US" dirty="0"/>
          </a:p>
        </p:txBody>
      </p:sp>
      <p:sp>
        <p:nvSpPr>
          <p:cNvPr id="25601" name="Subtitle 1"/>
          <p:cNvSpPr>
            <a:spLocks noGrp="1"/>
          </p:cNvSpPr>
          <p:nvPr>
            <p:ph type="subTitle" idx="1"/>
          </p:nvPr>
        </p:nvSpPr>
        <p:spPr>
          <a:xfrm>
            <a:off x="641350" y="641350"/>
            <a:ext cx="7854950" cy="4997450"/>
          </a:xfrm>
        </p:spPr>
        <p:txBody>
          <a:bodyPr/>
          <a:lstStyle/>
          <a:p>
            <a:pPr>
              <a:defRPr/>
            </a:pPr>
            <a:r>
              <a:rPr lang="en-US" sz="2800" b="1" dirty="0" smtClean="0"/>
              <a:t>Guided Practice: </a:t>
            </a:r>
            <a:r>
              <a:rPr lang="en-US" sz="2800" b="1" dirty="0" smtClean="0">
                <a:solidFill>
                  <a:srgbClr val="000090"/>
                </a:solidFill>
              </a:rPr>
              <a:t>Example 2, </a:t>
            </a:r>
            <a:r>
              <a:rPr lang="en-US" sz="2800" b="1" i="1" dirty="0">
                <a:solidFill>
                  <a:srgbClr val="000090"/>
                </a:solidFill>
              </a:rPr>
              <a:t>continued</a:t>
            </a:r>
          </a:p>
          <a:p>
            <a:pPr>
              <a:defRPr/>
            </a:pPr>
            <a:endParaRPr lang="en-US" sz="1100" baseline="30000" dirty="0"/>
          </a:p>
          <a:p>
            <a:pPr marL="514350" indent="-557784">
              <a:buFont typeface="+mj-lt"/>
              <a:buAutoNum type="arabicPeriod" startAt="4"/>
              <a:defRPr/>
            </a:pPr>
            <a:r>
              <a:rPr lang="en-US" sz="2800" b="1" dirty="0" smtClean="0">
                <a:solidFill>
                  <a:srgbClr val="660066"/>
                </a:solidFill>
              </a:rPr>
              <a:t>Create </a:t>
            </a:r>
            <a:r>
              <a:rPr lang="en-US" sz="2800" b="1" dirty="0">
                <a:solidFill>
                  <a:srgbClr val="660066"/>
                </a:solidFill>
              </a:rPr>
              <a:t>expressions and inequalities from the known quantities </a:t>
            </a:r>
            <a:r>
              <a:rPr lang="en-US" sz="2800" b="1" dirty="0" smtClean="0">
                <a:solidFill>
                  <a:srgbClr val="660066"/>
                </a:solidFill>
              </a:rPr>
              <a:t>and </a:t>
            </a:r>
            <a:r>
              <a:rPr lang="en-US" sz="2800" b="1" dirty="0">
                <a:solidFill>
                  <a:srgbClr val="660066"/>
                </a:solidFill>
              </a:rPr>
              <a:t>variable(s).</a:t>
            </a:r>
          </a:p>
          <a:p>
            <a:pPr marL="512064" lvl="1" algn="l">
              <a:defRPr/>
            </a:pPr>
            <a:r>
              <a:rPr lang="en-US" sz="2400" dirty="0">
                <a:solidFill>
                  <a:srgbClr val="000000"/>
                </a:solidFill>
                <a:latin typeface="Arial"/>
                <a:cs typeface="Arial"/>
              </a:rPr>
              <a:t>Alexis’s saved money + her earned money must be greater than or equal to the cost of the laptop.</a:t>
            </a:r>
          </a:p>
          <a:p>
            <a:pPr lvl="2" algn="l">
              <a:defRPr/>
            </a:pPr>
            <a:r>
              <a:rPr lang="en-US" dirty="0" smtClean="0">
                <a:solidFill>
                  <a:srgbClr val="000000"/>
                </a:solidFill>
                <a:latin typeface="Arial"/>
                <a:cs typeface="Arial"/>
              </a:rPr>
              <a:t>400 </a:t>
            </a:r>
            <a:r>
              <a:rPr lang="en-US" dirty="0">
                <a:solidFill>
                  <a:srgbClr val="000000"/>
                </a:solidFill>
                <a:latin typeface="Arial"/>
                <a:cs typeface="Arial"/>
              </a:rPr>
              <a:t>+ 12</a:t>
            </a:r>
            <a:r>
              <a:rPr lang="en-US" i="1" dirty="0">
                <a:solidFill>
                  <a:srgbClr val="000000"/>
                </a:solidFill>
                <a:latin typeface="Arial"/>
                <a:cs typeface="Arial"/>
              </a:rPr>
              <a:t>h</a:t>
            </a:r>
            <a:r>
              <a:rPr lang="en-US" dirty="0">
                <a:solidFill>
                  <a:srgbClr val="000000"/>
                </a:solidFill>
                <a:latin typeface="Arial"/>
                <a:cs typeface="Arial"/>
              </a:rPr>
              <a:t> ≥ </a:t>
            </a:r>
            <a:r>
              <a:rPr lang="en-US" dirty="0" smtClean="0">
                <a:solidFill>
                  <a:srgbClr val="000000"/>
                </a:solidFill>
                <a:latin typeface="Arial"/>
                <a:cs typeface="Arial"/>
              </a:rPr>
              <a:t>1100</a:t>
            </a:r>
            <a:endParaRPr lang="en-US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9600FB8-A62D-6942-81F1-A4F30B186A03}" type="slidenum">
              <a:rPr lang="en-US" smtClean="0"/>
              <a:pPr>
                <a:defRPr/>
              </a:pPr>
              <a:t>20</a:t>
            </a:fld>
            <a:endParaRPr lang="en-US" dirty="0"/>
          </a:p>
        </p:txBody>
      </p:sp>
    </p:spTree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1016000" y="6246813"/>
            <a:ext cx="5530850" cy="265112"/>
          </a:xfrm>
        </p:spPr>
        <p:txBody>
          <a:bodyPr/>
          <a:lstStyle/>
          <a:p>
            <a:pPr>
              <a:spcBef>
                <a:spcPct val="0"/>
              </a:spcBef>
            </a:pPr>
            <a:r>
              <a:rPr lang="en-US" dirty="0" smtClean="0"/>
              <a:t>1.2.2: Creating Linear Inequalities in One Variable </a:t>
            </a:r>
            <a:endParaRPr lang="en-US" dirty="0"/>
          </a:p>
          <a:p>
            <a:pPr>
              <a:spcBef>
                <a:spcPct val="0"/>
              </a:spcBef>
            </a:pPr>
            <a:endParaRPr lang="en-US" dirty="0"/>
          </a:p>
        </p:txBody>
      </p:sp>
      <p:sp>
        <p:nvSpPr>
          <p:cNvPr id="25601" name="Subtitle 1"/>
          <p:cNvSpPr>
            <a:spLocks noGrp="1"/>
          </p:cNvSpPr>
          <p:nvPr>
            <p:ph type="subTitle" idx="1"/>
          </p:nvPr>
        </p:nvSpPr>
        <p:spPr>
          <a:xfrm>
            <a:off x="641350" y="641350"/>
            <a:ext cx="7854950" cy="4997450"/>
          </a:xfrm>
        </p:spPr>
        <p:txBody>
          <a:bodyPr/>
          <a:lstStyle/>
          <a:p>
            <a:pPr>
              <a:defRPr/>
            </a:pPr>
            <a:r>
              <a:rPr lang="en-US" sz="2800" b="1" dirty="0" smtClean="0"/>
              <a:t>Guided Practice: </a:t>
            </a:r>
            <a:r>
              <a:rPr lang="en-US" sz="2800" b="1" dirty="0" smtClean="0">
                <a:solidFill>
                  <a:srgbClr val="000090"/>
                </a:solidFill>
              </a:rPr>
              <a:t>Example 2, </a:t>
            </a:r>
            <a:r>
              <a:rPr lang="en-US" sz="2800" b="1" i="1" dirty="0">
                <a:solidFill>
                  <a:srgbClr val="000090"/>
                </a:solidFill>
              </a:rPr>
              <a:t>continued</a:t>
            </a:r>
          </a:p>
          <a:p>
            <a:pPr>
              <a:defRPr/>
            </a:pPr>
            <a:endParaRPr lang="en-US" sz="1100" baseline="30000" dirty="0"/>
          </a:p>
          <a:p>
            <a:pPr marL="514350" indent="-514350">
              <a:buFont typeface="+mj-lt"/>
              <a:buAutoNum type="arabicPeriod" startAt="5"/>
              <a:defRPr/>
            </a:pPr>
            <a:r>
              <a:rPr lang="en-US" sz="2800" b="1" dirty="0" smtClean="0">
                <a:solidFill>
                  <a:srgbClr val="660066"/>
                </a:solidFill>
              </a:rPr>
              <a:t>Solve the problem.</a:t>
            </a:r>
          </a:p>
          <a:p>
            <a:pPr lvl="1" algn="l"/>
            <a:r>
              <a:rPr lang="fr-FR" sz="2400" dirty="0">
                <a:solidFill>
                  <a:srgbClr val="000000"/>
                </a:solidFill>
                <a:latin typeface="Arial"/>
                <a:cs typeface="Arial"/>
              </a:rPr>
              <a:t>400 + 12</a:t>
            </a:r>
            <a:r>
              <a:rPr lang="fr-FR" sz="2400" i="1" dirty="0">
                <a:solidFill>
                  <a:srgbClr val="000000"/>
                </a:solidFill>
                <a:latin typeface="Arial"/>
                <a:cs typeface="Arial"/>
              </a:rPr>
              <a:t>h</a:t>
            </a:r>
            <a:r>
              <a:rPr lang="fr-FR" sz="2400" dirty="0">
                <a:solidFill>
                  <a:srgbClr val="000000"/>
                </a:solidFill>
                <a:latin typeface="Arial"/>
                <a:cs typeface="Arial"/>
              </a:rPr>
              <a:t> ≥ 1100</a:t>
            </a:r>
            <a:r>
              <a:rPr lang="fr-FR" dirty="0">
                <a:solidFill>
                  <a:srgbClr val="000000"/>
                </a:solidFill>
                <a:latin typeface="Arial"/>
                <a:cs typeface="Arial"/>
              </a:rPr>
              <a:t>		</a:t>
            </a:r>
          </a:p>
          <a:p>
            <a:pPr lvl="2" algn="l"/>
            <a:r>
              <a:rPr lang="en-US" sz="2000" dirty="0">
                <a:solidFill>
                  <a:srgbClr val="000000"/>
                </a:solidFill>
                <a:latin typeface="Arial"/>
                <a:cs typeface="Arial"/>
              </a:rPr>
              <a:t>Subtract 400 from both sides.</a:t>
            </a:r>
            <a:endParaRPr lang="fr-FR" sz="2000" dirty="0">
              <a:solidFill>
                <a:srgbClr val="000000"/>
              </a:solidFill>
              <a:latin typeface="Arial"/>
              <a:cs typeface="Arial"/>
            </a:endParaRPr>
          </a:p>
          <a:p>
            <a:pPr lvl="1" algn="l"/>
            <a:r>
              <a:rPr lang="fr-FR" sz="2400" dirty="0">
                <a:solidFill>
                  <a:srgbClr val="000000"/>
                </a:solidFill>
                <a:latin typeface="Arial"/>
                <a:cs typeface="Arial"/>
              </a:rPr>
              <a:t>12</a:t>
            </a:r>
            <a:r>
              <a:rPr lang="fr-FR" sz="2400" i="1" dirty="0">
                <a:solidFill>
                  <a:srgbClr val="000000"/>
                </a:solidFill>
                <a:latin typeface="Arial"/>
                <a:cs typeface="Arial"/>
              </a:rPr>
              <a:t>h</a:t>
            </a:r>
            <a:r>
              <a:rPr lang="fr-FR" sz="2400" dirty="0">
                <a:solidFill>
                  <a:srgbClr val="000000"/>
                </a:solidFill>
                <a:latin typeface="Arial"/>
                <a:cs typeface="Arial"/>
              </a:rPr>
              <a:t> ≥ 700	</a:t>
            </a:r>
            <a:endParaRPr lang="fr-FR" sz="2400" dirty="0" smtClean="0">
              <a:solidFill>
                <a:srgbClr val="000000"/>
              </a:solidFill>
              <a:latin typeface="Arial"/>
              <a:cs typeface="Arial"/>
            </a:endParaRPr>
          </a:p>
          <a:p>
            <a:pPr lvl="2" algn="l"/>
            <a:r>
              <a:rPr lang="en-US" sz="2000" dirty="0" smtClean="0">
                <a:solidFill>
                  <a:srgbClr val="000000"/>
                </a:solidFill>
                <a:latin typeface="Arial"/>
                <a:cs typeface="Arial"/>
              </a:rPr>
              <a:t>Divide </a:t>
            </a:r>
            <a:r>
              <a:rPr lang="en-US" sz="2000" dirty="0">
                <a:solidFill>
                  <a:srgbClr val="000000"/>
                </a:solidFill>
                <a:latin typeface="Arial"/>
                <a:cs typeface="Arial"/>
              </a:rPr>
              <a:t>both sides by 12.</a:t>
            </a:r>
          </a:p>
          <a:p>
            <a:pPr marL="514350" indent="-514350">
              <a:buFont typeface="+mj-lt"/>
              <a:buAutoNum type="arabicPeriod" startAt="5"/>
              <a:defRPr/>
            </a:pPr>
            <a:endParaRPr lang="en-US" sz="2800" b="1" dirty="0" smtClean="0">
              <a:solidFill>
                <a:srgbClr val="660066"/>
              </a:solidFill>
            </a:endParaRPr>
          </a:p>
          <a:p>
            <a:pPr marL="514350" indent="-514350">
              <a:buFont typeface="+mj-lt"/>
              <a:buAutoNum type="arabicPeriod" startAt="5"/>
              <a:defRPr/>
            </a:pPr>
            <a:endParaRPr lang="en-US" sz="2800" b="1" dirty="0">
              <a:solidFill>
                <a:srgbClr val="660066"/>
              </a:solidFill>
            </a:endParaRPr>
          </a:p>
          <a:p>
            <a:pPr marL="514350" indent="-514350">
              <a:buFont typeface="+mj-lt"/>
              <a:buAutoNum type="arabicPeriod" startAt="5"/>
              <a:defRPr/>
            </a:pPr>
            <a:endParaRPr lang="en-US" sz="2800" b="1" dirty="0" smtClean="0">
              <a:solidFill>
                <a:srgbClr val="660066"/>
              </a:solidFill>
            </a:endParaRPr>
          </a:p>
          <a:p>
            <a:pPr lvl="1" algn="l">
              <a:defRPr/>
            </a:pPr>
            <a:endParaRPr lang="en-US" sz="2400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6E5256B-D05A-C442-8AEA-5B82D0385A74}" type="slidenum">
              <a:rPr lang="en-US" smtClean="0"/>
              <a:pPr>
                <a:defRPr/>
              </a:pPr>
              <a:t>21</a:t>
            </a:fld>
            <a:endParaRPr lang="en-US" dirty="0"/>
          </a:p>
        </p:txBody>
      </p:sp>
      <p:graphicFrame>
        <p:nvGraphicFramePr>
          <p:cNvPr id="1029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90600709"/>
              </p:ext>
            </p:extLst>
          </p:nvPr>
        </p:nvGraphicFramePr>
        <p:xfrm>
          <a:off x="1185875" y="3589659"/>
          <a:ext cx="1244600" cy="355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2" name="Equation" r:id="rId3" imgW="1244600" imgH="355600" progId="Equation.DSMT4">
                  <p:embed/>
                </p:oleObj>
              </mc:Choice>
              <mc:Fallback>
                <p:oleObj name="Equation" r:id="rId3" imgW="1244600" imgH="355600" progId="Equation.DSMT4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85875" y="3589659"/>
                        <a:ext cx="1244600" cy="355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1016000" y="6246813"/>
            <a:ext cx="5530850" cy="265112"/>
          </a:xfrm>
        </p:spPr>
        <p:txBody>
          <a:bodyPr/>
          <a:lstStyle/>
          <a:p>
            <a:pPr>
              <a:spcBef>
                <a:spcPct val="0"/>
              </a:spcBef>
            </a:pPr>
            <a:r>
              <a:rPr lang="en-US" dirty="0" smtClean="0"/>
              <a:t>1.2.2: Creating Linear Inequalities in One Variable </a:t>
            </a:r>
            <a:endParaRPr lang="en-US" dirty="0"/>
          </a:p>
          <a:p>
            <a:pPr>
              <a:spcBef>
                <a:spcPct val="0"/>
              </a:spcBef>
            </a:pPr>
            <a:endParaRPr lang="en-US" dirty="0"/>
          </a:p>
        </p:txBody>
      </p:sp>
      <p:sp>
        <p:nvSpPr>
          <p:cNvPr id="25601" name="Subtitle 1"/>
          <p:cNvSpPr>
            <a:spLocks noGrp="1"/>
          </p:cNvSpPr>
          <p:nvPr>
            <p:ph type="subTitle" idx="1"/>
          </p:nvPr>
        </p:nvSpPr>
        <p:spPr>
          <a:xfrm>
            <a:off x="641350" y="641350"/>
            <a:ext cx="7854950" cy="4997450"/>
          </a:xfrm>
        </p:spPr>
        <p:txBody>
          <a:bodyPr/>
          <a:lstStyle/>
          <a:p>
            <a:pPr>
              <a:defRPr/>
            </a:pPr>
            <a:r>
              <a:rPr lang="en-US" sz="2800" b="1" dirty="0" smtClean="0"/>
              <a:t>Guided Practice: </a:t>
            </a:r>
            <a:r>
              <a:rPr lang="en-US" sz="2800" b="1" dirty="0" smtClean="0">
                <a:solidFill>
                  <a:srgbClr val="000090"/>
                </a:solidFill>
              </a:rPr>
              <a:t>Example 2, </a:t>
            </a:r>
            <a:r>
              <a:rPr lang="en-US" sz="2800" b="1" i="1" dirty="0">
                <a:solidFill>
                  <a:srgbClr val="000090"/>
                </a:solidFill>
              </a:rPr>
              <a:t>continued</a:t>
            </a:r>
          </a:p>
          <a:p>
            <a:pPr>
              <a:defRPr/>
            </a:pPr>
            <a:endParaRPr lang="en-US" sz="1100" baseline="30000" dirty="0"/>
          </a:p>
          <a:p>
            <a:pPr marL="514350" indent="-557784">
              <a:buFont typeface="+mj-lt"/>
              <a:buAutoNum type="arabicPeriod" startAt="6"/>
              <a:defRPr/>
            </a:pPr>
            <a:r>
              <a:rPr lang="en-US" sz="2800" b="1" dirty="0" smtClean="0">
                <a:solidFill>
                  <a:srgbClr val="660066"/>
                </a:solidFill>
              </a:rPr>
              <a:t>Interpret </a:t>
            </a:r>
            <a:r>
              <a:rPr lang="en-US" sz="2800" b="1" dirty="0">
                <a:solidFill>
                  <a:srgbClr val="660066"/>
                </a:solidFill>
              </a:rPr>
              <a:t>the solution of the inequality in terms of the context </a:t>
            </a:r>
            <a:r>
              <a:rPr lang="en-US" sz="2800" b="1" dirty="0" smtClean="0">
                <a:solidFill>
                  <a:srgbClr val="660066"/>
                </a:solidFill>
              </a:rPr>
              <a:t>of </a:t>
            </a:r>
            <a:r>
              <a:rPr lang="en-US" sz="2800" b="1" dirty="0">
                <a:solidFill>
                  <a:srgbClr val="660066"/>
                </a:solidFill>
              </a:rPr>
              <a:t>the </a:t>
            </a:r>
            <a:r>
              <a:rPr lang="en-US" sz="2800" b="1" dirty="0" smtClean="0">
                <a:solidFill>
                  <a:srgbClr val="660066"/>
                </a:solidFill>
              </a:rPr>
              <a:t>problem.</a:t>
            </a:r>
            <a:endParaRPr lang="en-US" sz="2800" b="1" dirty="0">
              <a:solidFill>
                <a:srgbClr val="660066"/>
              </a:solidFill>
            </a:endParaRPr>
          </a:p>
          <a:p>
            <a:pPr marL="512064" lvl="1" algn="l">
              <a:defRPr/>
            </a:pPr>
            <a:r>
              <a:rPr lang="en-US" sz="2400" dirty="0">
                <a:solidFill>
                  <a:srgbClr val="000000"/>
                </a:solidFill>
                <a:latin typeface="Arial"/>
                <a:cs typeface="Arial"/>
              </a:rPr>
              <a:t>In this situation, it makes sense to round up to the nearest half hour since babysitters usually get paid by the hour or half hour. </a:t>
            </a:r>
            <a:r>
              <a:rPr lang="en-US" sz="2400" dirty="0" smtClean="0">
                <a:solidFill>
                  <a:srgbClr val="000000"/>
                </a:solidFill>
                <a:latin typeface="Arial"/>
                <a:cs typeface="Arial"/>
              </a:rPr>
              <a:t>Therefore</a:t>
            </a:r>
            <a:r>
              <a:rPr lang="en-US" sz="2400" dirty="0">
                <a:solidFill>
                  <a:srgbClr val="000000"/>
                </a:solidFill>
                <a:latin typeface="Arial"/>
                <a:cs typeface="Arial"/>
              </a:rPr>
              <a:t>, Alexis needs to work at least 58.5 hours to make </a:t>
            </a:r>
            <a:r>
              <a:rPr lang="en-US" sz="2400" dirty="0" smtClean="0">
                <a:solidFill>
                  <a:srgbClr val="000000"/>
                </a:solidFill>
                <a:latin typeface="Arial"/>
                <a:cs typeface="Arial"/>
              </a:rPr>
              <a:t>enough </a:t>
            </a:r>
            <a:r>
              <a:rPr lang="en-US" sz="2400" dirty="0">
                <a:solidFill>
                  <a:srgbClr val="000000"/>
                </a:solidFill>
                <a:latin typeface="Arial"/>
                <a:cs typeface="Arial"/>
              </a:rPr>
              <a:t>money to save for her laptop</a:t>
            </a:r>
            <a:r>
              <a:rPr lang="en-US" sz="2400" dirty="0" smtClean="0">
                <a:solidFill>
                  <a:srgbClr val="000000"/>
                </a:solidFill>
                <a:latin typeface="Arial"/>
                <a:cs typeface="Arial"/>
              </a:rPr>
              <a:t>.</a:t>
            </a:r>
            <a:endParaRPr lang="en-US" sz="2400" dirty="0">
              <a:solidFill>
                <a:srgbClr val="000000"/>
              </a:solidFill>
              <a:latin typeface="Arial"/>
              <a:cs typeface="Arial"/>
            </a:endParaRPr>
          </a:p>
          <a:p>
            <a:pPr lvl="1" algn="l">
              <a:defRPr/>
            </a:pPr>
            <a:endParaRPr lang="en-US" sz="2400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497E2F8-7EC9-5244-8ACB-06D741812A33}" type="slidenum">
              <a:rPr lang="en-US" smtClean="0"/>
              <a:pPr>
                <a:defRPr/>
              </a:pPr>
              <a:t>22</a:t>
            </a:fld>
            <a:endParaRPr lang="en-US" dirty="0"/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6881813" y="3973513"/>
            <a:ext cx="1614487" cy="156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r" eaLnBrk="1" hangingPunct="1"/>
            <a:r>
              <a:rPr lang="en-US" sz="9600" dirty="0">
                <a:solidFill>
                  <a:srgbClr val="000090"/>
                </a:solidFill>
                <a:latin typeface="Zapf Dingbats" charset="0"/>
                <a:sym typeface="Zapf Dingbats" charset="0"/>
              </a:rPr>
              <a:t>✔</a:t>
            </a:r>
            <a:endParaRPr lang="en-US" sz="9600" dirty="0">
              <a:solidFill>
                <a:srgbClr val="000090"/>
              </a:solidFill>
              <a:latin typeface="Arial"/>
            </a:endParaRPr>
          </a:p>
        </p:txBody>
      </p:sp>
    </p:spTree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1016000" y="6246813"/>
            <a:ext cx="5530850" cy="265112"/>
          </a:xfrm>
        </p:spPr>
        <p:txBody>
          <a:bodyPr/>
          <a:lstStyle/>
          <a:p>
            <a:pPr>
              <a:spcBef>
                <a:spcPct val="0"/>
              </a:spcBef>
            </a:pPr>
            <a:r>
              <a:rPr lang="en-US" dirty="0" smtClean="0"/>
              <a:t>1.2.2: Creating Linear Inequalities in One Variable </a:t>
            </a:r>
            <a:endParaRPr lang="en-US" dirty="0">
              <a:ea typeface="MS PGothic" charset="0"/>
              <a:cs typeface="MS PGothic" charset="0"/>
            </a:endParaRPr>
          </a:p>
        </p:txBody>
      </p:sp>
      <p:sp>
        <p:nvSpPr>
          <p:cNvPr id="29698" name="Subtitle 1"/>
          <p:cNvSpPr>
            <a:spLocks noGrp="1"/>
          </p:cNvSpPr>
          <p:nvPr>
            <p:ph type="subTitle" idx="1"/>
          </p:nvPr>
        </p:nvSpPr>
        <p:spPr>
          <a:xfrm>
            <a:off x="641350" y="641350"/>
            <a:ext cx="7854950" cy="4997450"/>
          </a:xfrm>
        </p:spPr>
        <p:txBody>
          <a:bodyPr/>
          <a:lstStyle/>
          <a:p>
            <a:r>
              <a:rPr lang="en-US" sz="2800" b="1" dirty="0">
                <a:ea typeface="MS PGothic" charset="0"/>
                <a:cs typeface="MS PGothic" charset="0"/>
              </a:rPr>
              <a:t>Guided Practice: </a:t>
            </a:r>
            <a:r>
              <a:rPr lang="en-US" sz="2800" b="1" dirty="0">
                <a:solidFill>
                  <a:srgbClr val="000090"/>
                </a:solidFill>
                <a:ea typeface="MS PGothic" charset="0"/>
                <a:cs typeface="MS PGothic" charset="0"/>
              </a:rPr>
              <a:t>Example 2, </a:t>
            </a:r>
            <a:r>
              <a:rPr lang="en-US" sz="2800" b="1" i="1" dirty="0">
                <a:solidFill>
                  <a:srgbClr val="000090"/>
                </a:solidFill>
                <a:ea typeface="MS PGothic" charset="0"/>
                <a:cs typeface="MS PGothic" charset="0"/>
              </a:rPr>
              <a:t>continued</a:t>
            </a:r>
            <a:endParaRPr lang="en-US" sz="2800" b="1" dirty="0">
              <a:solidFill>
                <a:srgbClr val="000090"/>
              </a:solidFill>
              <a:ea typeface="MS PGothic" charset="0"/>
              <a:cs typeface="MS PGothic" charset="0"/>
            </a:endParaRPr>
          </a:p>
          <a:p>
            <a:endParaRPr lang="en-US" dirty="0">
              <a:ea typeface="MS PGothic" charset="0"/>
              <a:cs typeface="MS PGothic" charset="0"/>
            </a:endParaRPr>
          </a:p>
          <a:p>
            <a:endParaRPr lang="en-US" dirty="0">
              <a:ea typeface="MS PGothic" charset="0"/>
              <a:cs typeface="MS PGothic" charset="0"/>
            </a:endParaRPr>
          </a:p>
        </p:txBody>
      </p:sp>
      <p:pic>
        <p:nvPicPr>
          <p:cNvPr id="29699" name="Picture 4" descr="play-button-lg.png">
            <a:hlinkClick r:id="rId3"/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0" y="2095500"/>
            <a:ext cx="2654300" cy="265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969BDD0-D578-6842-872A-6BB86E198EFD}" type="slidenum">
              <a:rPr lang="en-US" smtClean="0"/>
              <a:pPr>
                <a:defRPr/>
              </a:pPr>
              <a:t>23</a:t>
            </a:fld>
            <a:endParaRPr lang="en-US" dirty="0"/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Subtitle 1"/>
          <p:cNvSpPr>
            <a:spLocks noGrp="1"/>
          </p:cNvSpPr>
          <p:nvPr>
            <p:ph type="subTitle" idx="1"/>
          </p:nvPr>
        </p:nvSpPr>
        <p:spPr>
          <a:xfrm>
            <a:off x="641350" y="641350"/>
            <a:ext cx="7854950" cy="4997450"/>
          </a:xfrm>
        </p:spPr>
        <p:txBody>
          <a:bodyPr/>
          <a:lstStyle/>
          <a:p>
            <a:r>
              <a:rPr lang="en-US" sz="2800" b="1" dirty="0"/>
              <a:t>Key Concepts, </a:t>
            </a:r>
            <a:r>
              <a:rPr lang="en-US" sz="2800" b="1" i="1" dirty="0"/>
              <a:t>continued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7170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1016000" y="6246813"/>
            <a:ext cx="5530850" cy="265112"/>
          </a:xfrm>
        </p:spPr>
        <p:txBody>
          <a:bodyPr/>
          <a:lstStyle/>
          <a:p>
            <a:pPr>
              <a:spcBef>
                <a:spcPct val="0"/>
              </a:spcBef>
            </a:pPr>
            <a:r>
              <a:rPr lang="en-US" dirty="0" smtClean="0"/>
              <a:t>1.2.2: Creating Linear Inequalities in One Variable </a:t>
            </a:r>
            <a:endParaRPr lang="en-US" dirty="0"/>
          </a:p>
          <a:p>
            <a:pPr>
              <a:spcBef>
                <a:spcPct val="0"/>
              </a:spcBef>
            </a:pPr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71604713"/>
              </p:ext>
            </p:extLst>
          </p:nvPr>
        </p:nvGraphicFramePr>
        <p:xfrm>
          <a:off x="811213" y="1406958"/>
          <a:ext cx="7521574" cy="390048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75589"/>
                <a:gridCol w="1818080"/>
                <a:gridCol w="1334236"/>
                <a:gridCol w="3093669"/>
              </a:tblGrid>
              <a:tr h="396143"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latin typeface="Arial"/>
                          <a:cs typeface="Arial"/>
                        </a:rPr>
                        <a:t>Symbol</a:t>
                      </a:r>
                      <a:endParaRPr lang="en-US" sz="1800" b="1" dirty="0">
                        <a:latin typeface="Arial"/>
                        <a:cs typeface="Arial"/>
                      </a:endParaRPr>
                    </a:p>
                  </a:txBody>
                  <a:tcPr marL="91448" marR="91448" marT="45709" marB="45709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latin typeface="Arial"/>
                          <a:cs typeface="Arial"/>
                        </a:rPr>
                        <a:t>Description</a:t>
                      </a:r>
                      <a:endParaRPr lang="en-US" sz="1800" b="1" dirty="0">
                        <a:latin typeface="Arial"/>
                        <a:cs typeface="Arial"/>
                      </a:endParaRPr>
                    </a:p>
                  </a:txBody>
                  <a:tcPr marL="91448" marR="91448" marT="45709" marB="45709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latin typeface="Arial"/>
                          <a:cs typeface="Arial"/>
                        </a:rPr>
                        <a:t>Example</a:t>
                      </a:r>
                      <a:endParaRPr lang="en-US" sz="1800" b="1" dirty="0">
                        <a:latin typeface="Arial"/>
                        <a:cs typeface="Arial"/>
                      </a:endParaRPr>
                    </a:p>
                  </a:txBody>
                  <a:tcPr marL="91448" marR="91448" marT="45709" marB="45709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latin typeface="Arial"/>
                          <a:cs typeface="Arial"/>
                        </a:rPr>
                        <a:t>Solution</a:t>
                      </a:r>
                      <a:endParaRPr lang="en-US" sz="1800" b="1" dirty="0">
                        <a:latin typeface="Arial"/>
                        <a:cs typeface="Arial"/>
                      </a:endParaRPr>
                    </a:p>
                  </a:txBody>
                  <a:tcPr marL="91448" marR="91448" marT="45709" marB="45709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700869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Arial"/>
                          <a:cs typeface="Arial"/>
                        </a:rPr>
                        <a:t>&gt;</a:t>
                      </a:r>
                      <a:endParaRPr lang="en-US" sz="1800" dirty="0">
                        <a:latin typeface="Arial"/>
                        <a:cs typeface="Arial"/>
                      </a:endParaRPr>
                    </a:p>
                  </a:txBody>
                  <a:tcPr marL="91448" marR="91448" marT="45709" marB="45709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Arial"/>
                          <a:cs typeface="Arial"/>
                        </a:rPr>
                        <a:t>greater</a:t>
                      </a:r>
                      <a:r>
                        <a:rPr lang="en-US" sz="1800" baseline="0" dirty="0" smtClean="0">
                          <a:latin typeface="Arial"/>
                          <a:cs typeface="Arial"/>
                        </a:rPr>
                        <a:t> than, more than</a:t>
                      </a:r>
                      <a:endParaRPr lang="en-US" sz="1800" dirty="0">
                        <a:latin typeface="Arial"/>
                        <a:cs typeface="Arial"/>
                      </a:endParaRPr>
                    </a:p>
                  </a:txBody>
                  <a:tcPr marL="91448" marR="91448" marT="45709" marB="45709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i="1" dirty="0" smtClean="0">
                          <a:latin typeface="Arial"/>
                          <a:cs typeface="Arial"/>
                        </a:rPr>
                        <a:t>x</a:t>
                      </a:r>
                      <a:r>
                        <a:rPr lang="en-US" sz="1800" dirty="0" smtClean="0">
                          <a:latin typeface="Arial"/>
                          <a:cs typeface="Arial"/>
                        </a:rPr>
                        <a:t> &gt; 3</a:t>
                      </a:r>
                      <a:endParaRPr lang="en-US" sz="1800" dirty="0">
                        <a:latin typeface="Arial"/>
                        <a:cs typeface="Arial"/>
                      </a:endParaRPr>
                    </a:p>
                  </a:txBody>
                  <a:tcPr marL="91448" marR="91448" marT="45709" marB="45709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i="0" u="none" strike="noStrike" kern="1200" spc="-40" baseline="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Arial"/>
                        </a:rPr>
                        <a:t>all numbers greater than 3; doesn’t include 3</a:t>
                      </a:r>
                    </a:p>
                  </a:txBody>
                  <a:tcPr marL="91448" marR="91448" marT="45709" marB="45709" anchor="ctr">
                    <a:solidFill>
                      <a:schemeClr val="bg1"/>
                    </a:solidFill>
                  </a:tcPr>
                </a:tc>
              </a:tr>
              <a:tr h="700869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Arial"/>
                          <a:cs typeface="Arial"/>
                        </a:rPr>
                        <a:t>≥</a:t>
                      </a:r>
                      <a:endParaRPr lang="en-US" sz="1800" dirty="0">
                        <a:latin typeface="Arial"/>
                        <a:cs typeface="Arial"/>
                      </a:endParaRPr>
                    </a:p>
                  </a:txBody>
                  <a:tcPr marL="91448" marR="91448" marT="45709" marB="45709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spc="-20" dirty="0" smtClean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greater than or equal to, at least </a:t>
                      </a:r>
                      <a:endParaRPr lang="en-US" sz="1800" b="0" i="0" u="none" strike="noStrike" kern="1200" spc="-20" baseline="0" dirty="0" smtClean="0">
                        <a:solidFill>
                          <a:schemeClr val="tx1"/>
                        </a:solidFill>
                        <a:latin typeface="Arial"/>
                        <a:ea typeface="+mn-ea"/>
                        <a:cs typeface="Arial"/>
                      </a:endParaRPr>
                    </a:p>
                  </a:txBody>
                  <a:tcPr marL="91448" marR="91448" marT="45709" marB="45709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i="1" dirty="0" smtClean="0">
                          <a:latin typeface="Arial"/>
                          <a:cs typeface="Arial"/>
                        </a:rPr>
                        <a:t>x</a:t>
                      </a:r>
                      <a:r>
                        <a:rPr lang="en-US" sz="1800" dirty="0" smtClean="0">
                          <a:latin typeface="Arial"/>
                          <a:cs typeface="Arial"/>
                        </a:rPr>
                        <a:t> ≥ 3</a:t>
                      </a:r>
                      <a:endParaRPr lang="en-US" sz="1800" dirty="0">
                        <a:latin typeface="Arial"/>
                        <a:cs typeface="Arial"/>
                      </a:endParaRPr>
                    </a:p>
                  </a:txBody>
                  <a:tcPr marL="91448" marR="91448" marT="45709" marB="45709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i="0" u="none" strike="noStrike" kern="1200" baseline="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Arial"/>
                        </a:rPr>
                        <a:t>all numbers greater than or equal to 3; includes 3</a:t>
                      </a:r>
                    </a:p>
                  </a:txBody>
                  <a:tcPr marL="91448" marR="91448" marT="45709" marB="45709" anchor="ctr">
                    <a:solidFill>
                      <a:schemeClr val="bg1"/>
                    </a:solidFill>
                  </a:tcPr>
                </a:tc>
              </a:tr>
              <a:tr h="700869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Arial"/>
                          <a:cs typeface="Arial"/>
                        </a:rPr>
                        <a:t>&lt;</a:t>
                      </a:r>
                      <a:endParaRPr lang="en-US" sz="1800" dirty="0">
                        <a:latin typeface="Arial"/>
                        <a:cs typeface="Arial"/>
                      </a:endParaRPr>
                    </a:p>
                  </a:txBody>
                  <a:tcPr marL="91448" marR="91448" marT="45709" marB="45709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dirty="0" smtClean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less than</a:t>
                      </a:r>
                      <a:r>
                        <a:rPr lang="en-US" sz="1800" dirty="0" smtClean="0">
                          <a:effectLst/>
                          <a:latin typeface="Arial"/>
                          <a:cs typeface="Arial"/>
                        </a:rPr>
                        <a:t> </a:t>
                      </a:r>
                      <a:endParaRPr lang="en-US" sz="1800" b="0" i="0" u="none" strike="noStrike" kern="1200" baseline="0" dirty="0" smtClean="0">
                        <a:solidFill>
                          <a:schemeClr val="tx1"/>
                        </a:solidFill>
                        <a:latin typeface="Arial"/>
                        <a:ea typeface="+mn-ea"/>
                        <a:cs typeface="Arial"/>
                      </a:endParaRPr>
                    </a:p>
                  </a:txBody>
                  <a:tcPr marL="91448" marR="91448" marT="45709" marB="45709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i="1" dirty="0" smtClean="0">
                          <a:latin typeface="Arial"/>
                          <a:cs typeface="Arial"/>
                        </a:rPr>
                        <a:t>x</a:t>
                      </a:r>
                      <a:r>
                        <a:rPr lang="en-US" sz="1800" dirty="0" smtClean="0">
                          <a:latin typeface="Arial"/>
                          <a:cs typeface="Arial"/>
                        </a:rPr>
                        <a:t> &lt; 3</a:t>
                      </a:r>
                      <a:endParaRPr lang="en-US" sz="1800" dirty="0">
                        <a:latin typeface="Arial"/>
                        <a:cs typeface="Arial"/>
                      </a:endParaRPr>
                    </a:p>
                  </a:txBody>
                  <a:tcPr marL="91448" marR="91448" marT="45709" marB="45709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dirty="0" smtClean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all numbers less than 3; does not include 3</a:t>
                      </a:r>
                    </a:p>
                  </a:txBody>
                  <a:tcPr marL="91448" marR="91448" marT="45709" marB="45709" anchor="ctr">
                    <a:solidFill>
                      <a:schemeClr val="bg1"/>
                    </a:solidFill>
                  </a:tcPr>
                </a:tc>
              </a:tr>
              <a:tr h="1005594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Arial"/>
                          <a:cs typeface="Arial"/>
                        </a:rPr>
                        <a:t>≤</a:t>
                      </a:r>
                      <a:endParaRPr lang="en-US" sz="1800" dirty="0">
                        <a:latin typeface="Arial"/>
                        <a:cs typeface="Arial"/>
                      </a:endParaRPr>
                    </a:p>
                  </a:txBody>
                  <a:tcPr marL="91448" marR="91448" marT="45709" marB="45709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dirty="0" smtClean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less than or equal to, no more than</a:t>
                      </a:r>
                      <a:r>
                        <a:rPr lang="en-US" sz="1800" dirty="0" smtClean="0">
                          <a:effectLst/>
                          <a:latin typeface="Arial"/>
                          <a:cs typeface="Arial"/>
                        </a:rPr>
                        <a:t> </a:t>
                      </a:r>
                      <a:endParaRPr lang="en-US" sz="1800" b="0" i="0" u="none" strike="noStrike" kern="1200" baseline="0" dirty="0" smtClean="0">
                        <a:solidFill>
                          <a:schemeClr val="tx1"/>
                        </a:solidFill>
                        <a:latin typeface="Arial"/>
                        <a:ea typeface="+mn-ea"/>
                        <a:cs typeface="Arial"/>
                      </a:endParaRPr>
                    </a:p>
                  </a:txBody>
                  <a:tcPr marL="91448" marR="91448" marT="45709" marB="45709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i="1" dirty="0" smtClean="0">
                          <a:latin typeface="Arial"/>
                          <a:cs typeface="Arial"/>
                        </a:rPr>
                        <a:t>x</a:t>
                      </a:r>
                      <a:r>
                        <a:rPr lang="en-US" sz="1800" dirty="0" smtClean="0">
                          <a:latin typeface="Arial"/>
                          <a:cs typeface="Arial"/>
                        </a:rPr>
                        <a:t> ≤ 3</a:t>
                      </a:r>
                      <a:endParaRPr lang="en-US" sz="1800" dirty="0">
                        <a:latin typeface="Arial"/>
                        <a:cs typeface="Arial"/>
                      </a:endParaRPr>
                    </a:p>
                  </a:txBody>
                  <a:tcPr marL="91448" marR="91448" marT="45709" marB="45709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spc="-20" dirty="0" smtClean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all numbers less than or equal to 3; includes 3</a:t>
                      </a:r>
                    </a:p>
                  </a:txBody>
                  <a:tcPr marL="91448" marR="91448" marT="45709" marB="45709" anchor="ctr">
                    <a:solidFill>
                      <a:schemeClr val="bg1"/>
                    </a:solidFill>
                  </a:tcPr>
                </a:tc>
              </a:tr>
              <a:tr h="396143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Arial"/>
                          <a:cs typeface="Arial"/>
                        </a:rPr>
                        <a:t>≠</a:t>
                      </a:r>
                      <a:endParaRPr lang="en-US" sz="1800" dirty="0">
                        <a:latin typeface="Arial"/>
                        <a:cs typeface="Arial"/>
                      </a:endParaRPr>
                    </a:p>
                  </a:txBody>
                  <a:tcPr marL="91448" marR="91448" marT="45709" marB="45709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dirty="0" smtClean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not equal to</a:t>
                      </a:r>
                      <a:r>
                        <a:rPr lang="en-US" sz="1800" dirty="0" smtClean="0">
                          <a:effectLst/>
                          <a:latin typeface="Arial"/>
                          <a:cs typeface="Arial"/>
                        </a:rPr>
                        <a:t> </a:t>
                      </a:r>
                      <a:endParaRPr lang="en-US" sz="1800" b="0" i="0" u="none" strike="noStrike" kern="1200" baseline="0" dirty="0" smtClean="0">
                        <a:solidFill>
                          <a:schemeClr val="tx1"/>
                        </a:solidFill>
                        <a:latin typeface="Arial"/>
                        <a:ea typeface="+mn-ea"/>
                        <a:cs typeface="Arial"/>
                      </a:endParaRPr>
                    </a:p>
                  </a:txBody>
                  <a:tcPr marL="91448" marR="91448" marT="45709" marB="45709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i="1" dirty="0" smtClean="0">
                          <a:latin typeface="Arial"/>
                          <a:cs typeface="Arial"/>
                        </a:rPr>
                        <a:t>x</a:t>
                      </a:r>
                      <a:r>
                        <a:rPr lang="en-US" sz="1800" dirty="0" smtClean="0">
                          <a:latin typeface="Arial"/>
                          <a:cs typeface="Arial"/>
                        </a:rPr>
                        <a:t> ≠ 3</a:t>
                      </a:r>
                      <a:endParaRPr lang="en-US" sz="1800" dirty="0">
                        <a:latin typeface="Arial"/>
                        <a:cs typeface="Arial"/>
                      </a:endParaRPr>
                    </a:p>
                  </a:txBody>
                  <a:tcPr marL="91448" marR="91448" marT="45709" marB="45709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kern="1200" spc="-40" dirty="0" smtClean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includes all numbers except 3</a:t>
                      </a:r>
                      <a:r>
                        <a:rPr lang="en-US" sz="1800" spc="-40" dirty="0" smtClean="0">
                          <a:effectLst/>
                          <a:latin typeface="Arial"/>
                          <a:cs typeface="Arial"/>
                        </a:rPr>
                        <a:t> </a:t>
                      </a:r>
                      <a:endParaRPr lang="en-US" sz="1800" i="1" spc="-40" dirty="0">
                        <a:latin typeface="Arial"/>
                        <a:cs typeface="Arial"/>
                      </a:endParaRPr>
                    </a:p>
                  </a:txBody>
                  <a:tcPr marL="91448" marR="91448" marT="45709" marB="45709" anchor="ctr"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AE1D65ED-058C-B143-B2D3-182334D5E7E1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</p:spTree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Subtitle 1"/>
          <p:cNvSpPr>
            <a:spLocks noGrp="1"/>
          </p:cNvSpPr>
          <p:nvPr>
            <p:ph type="subTitle" idx="1"/>
          </p:nvPr>
        </p:nvSpPr>
        <p:spPr>
          <a:xfrm>
            <a:off x="641350" y="641350"/>
            <a:ext cx="7854950" cy="499745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sz="2800" b="1" dirty="0"/>
              <a:t>Key Concepts, </a:t>
            </a:r>
            <a:r>
              <a:rPr lang="en-US" sz="2800" b="1" i="1" dirty="0"/>
              <a:t>continued</a:t>
            </a:r>
          </a:p>
          <a:p>
            <a:pPr marL="342900" indent="-342900">
              <a:buFont typeface="Arial"/>
              <a:buChar char="•"/>
              <a:defRPr/>
            </a:pPr>
            <a:r>
              <a:rPr lang="en-US" dirty="0" smtClean="0"/>
              <a:t>Solving </a:t>
            </a:r>
            <a:r>
              <a:rPr lang="en-US" dirty="0"/>
              <a:t>a linear inequality is similar to solving a linear equation. The processes used to solve inequalities are the same processes that are used to solve </a:t>
            </a:r>
            <a:r>
              <a:rPr lang="en-US" dirty="0" smtClean="0"/>
              <a:t>equations.</a:t>
            </a:r>
          </a:p>
          <a:p>
            <a:pPr marL="342900" indent="-342900">
              <a:buFont typeface="Arial"/>
              <a:buChar char="•"/>
              <a:defRPr/>
            </a:pPr>
            <a:r>
              <a:rPr lang="en-US" dirty="0" smtClean="0"/>
              <a:t>Multiplying or dividing both sides of an inequality by a negative number requires reversing the inequality symbol. Here is a number line to show the process. </a:t>
            </a:r>
          </a:p>
          <a:p>
            <a:pPr marL="800100" lvl="1" indent="-342900" algn="l">
              <a:buFont typeface="Arial"/>
              <a:buChar char="•"/>
              <a:defRPr/>
            </a:pPr>
            <a:r>
              <a:rPr lang="en-US" sz="2400" dirty="0">
                <a:solidFill>
                  <a:schemeClr val="tx1"/>
                </a:solidFill>
                <a:latin typeface="Arial"/>
                <a:cs typeface="Arial"/>
              </a:rPr>
              <a:t>First, look at the example of the inequality 2 &lt; 4.</a:t>
            </a:r>
          </a:p>
          <a:p>
            <a:pPr>
              <a:defRPr/>
            </a:pPr>
            <a:endParaRPr lang="en-US" baseline="30000" dirty="0" smtClean="0"/>
          </a:p>
          <a:p>
            <a:pPr>
              <a:defRPr/>
            </a:pPr>
            <a:endParaRPr lang="en-US" dirty="0"/>
          </a:p>
        </p:txBody>
      </p:sp>
      <p:sp>
        <p:nvSpPr>
          <p:cNvPr id="8194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1016000" y="6246813"/>
            <a:ext cx="5530850" cy="265112"/>
          </a:xfrm>
        </p:spPr>
        <p:txBody>
          <a:bodyPr/>
          <a:lstStyle/>
          <a:p>
            <a:pPr>
              <a:spcBef>
                <a:spcPct val="0"/>
              </a:spcBef>
            </a:pPr>
            <a:r>
              <a:rPr lang="en-US" dirty="0" smtClean="0"/>
              <a:t>1.2.2: Creating Linear Inequalities in One Variable </a:t>
            </a:r>
            <a:endParaRPr lang="en-US" dirty="0"/>
          </a:p>
          <a:p>
            <a:pPr>
              <a:spcBef>
                <a:spcPct val="0"/>
              </a:spcBef>
            </a:pP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462258A-9367-914F-9BD6-53C9C506FD91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  <p:pic>
        <p:nvPicPr>
          <p:cNvPr id="8196" name="Picture 3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4264885"/>
            <a:ext cx="7620000" cy="976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Subtitle 1"/>
          <p:cNvSpPr>
            <a:spLocks noGrp="1"/>
          </p:cNvSpPr>
          <p:nvPr>
            <p:ph type="subTitle" idx="1"/>
          </p:nvPr>
        </p:nvSpPr>
        <p:spPr>
          <a:xfrm>
            <a:off x="641350" y="641350"/>
            <a:ext cx="7854950" cy="4997450"/>
          </a:xfrm>
        </p:spPr>
        <p:txBody>
          <a:bodyPr/>
          <a:lstStyle/>
          <a:p>
            <a:r>
              <a:rPr lang="en-US" sz="2800" b="1" dirty="0"/>
              <a:t>Key Concepts, </a:t>
            </a:r>
            <a:r>
              <a:rPr lang="en-US" sz="2800" b="1" i="1" dirty="0"/>
              <a:t>continued</a:t>
            </a:r>
          </a:p>
          <a:p>
            <a:pPr marL="800100" lvl="1" indent="-342900" algn="l">
              <a:buFont typeface="Arial" charset="0"/>
              <a:buChar char="•"/>
            </a:pPr>
            <a:r>
              <a:rPr lang="en-US" sz="2400" dirty="0">
                <a:solidFill>
                  <a:schemeClr val="tx1"/>
                </a:solidFill>
                <a:latin typeface="Arial"/>
                <a:cs typeface="Arial"/>
              </a:rPr>
              <a:t>Multiply both sides by –2 and the inequality becomes 2(–2) &lt; 4(–2) or –4 &lt; –8.</a:t>
            </a:r>
            <a:br>
              <a:rPr lang="en-US" sz="2400" dirty="0">
                <a:solidFill>
                  <a:schemeClr val="tx1"/>
                </a:solidFill>
                <a:latin typeface="Arial"/>
                <a:cs typeface="Arial"/>
              </a:rPr>
            </a:br>
            <a:r>
              <a:rPr lang="en-US" sz="2400" dirty="0">
                <a:solidFill>
                  <a:schemeClr val="tx1"/>
                </a:solidFill>
                <a:latin typeface="Arial"/>
                <a:cs typeface="Arial"/>
              </a:rPr>
              <a:t/>
            </a:r>
            <a:br>
              <a:rPr lang="en-US" sz="2400" dirty="0">
                <a:solidFill>
                  <a:schemeClr val="tx1"/>
                </a:solidFill>
                <a:latin typeface="Arial"/>
                <a:cs typeface="Arial"/>
              </a:rPr>
            </a:br>
            <a:r>
              <a:rPr lang="en-US" sz="2400" dirty="0">
                <a:solidFill>
                  <a:schemeClr val="tx1"/>
                </a:solidFill>
                <a:latin typeface="Arial"/>
                <a:cs typeface="Arial"/>
              </a:rPr>
              <a:t/>
            </a:r>
            <a:br>
              <a:rPr lang="en-US" sz="2400" dirty="0">
                <a:solidFill>
                  <a:schemeClr val="tx1"/>
                </a:solidFill>
                <a:latin typeface="Arial"/>
                <a:cs typeface="Arial"/>
              </a:rPr>
            </a:br>
            <a:endParaRPr lang="en-US" sz="2400" dirty="0">
              <a:solidFill>
                <a:schemeClr val="tx1"/>
              </a:solidFill>
              <a:latin typeface="Arial"/>
              <a:cs typeface="Arial"/>
            </a:endParaRPr>
          </a:p>
          <a:p>
            <a:pPr marL="800100" lvl="1" indent="-342900" algn="l">
              <a:buFont typeface="Arial" charset="0"/>
              <a:buChar char="•"/>
            </a:pPr>
            <a:r>
              <a:rPr lang="en-US" sz="2400" dirty="0">
                <a:solidFill>
                  <a:schemeClr val="tx1"/>
                </a:solidFill>
                <a:latin typeface="Arial"/>
                <a:cs typeface="Arial"/>
              </a:rPr>
              <a:t>Is –4 really less than –8?</a:t>
            </a:r>
          </a:p>
          <a:p>
            <a:pPr marL="800100" lvl="1" indent="-342900" algn="l">
              <a:buFont typeface="Arial" charset="0"/>
              <a:buChar char="•"/>
            </a:pPr>
            <a:r>
              <a:rPr lang="en-US" sz="2400" dirty="0">
                <a:solidFill>
                  <a:schemeClr val="tx1"/>
                </a:solidFill>
                <a:latin typeface="Arial"/>
                <a:cs typeface="Arial"/>
              </a:rPr>
              <a:t>To make the statement true, you must reverse the inequality symbol: –4 &gt; –8</a:t>
            </a:r>
          </a:p>
          <a:p>
            <a:pPr marL="800100" lvl="1" indent="-342900" algn="l">
              <a:buFont typeface="Arial" charset="0"/>
              <a:buChar char="•"/>
            </a:pPr>
            <a:endParaRPr lang="en-US" sz="2400" dirty="0">
              <a:solidFill>
                <a:schemeClr val="tx1"/>
              </a:solidFill>
              <a:latin typeface="Arial"/>
              <a:cs typeface="Arial"/>
            </a:endParaRPr>
          </a:p>
          <a:p>
            <a:endParaRPr lang="en-US" baseline="30000" dirty="0"/>
          </a:p>
          <a:p>
            <a:endParaRPr lang="en-US" dirty="0"/>
          </a:p>
        </p:txBody>
      </p:sp>
      <p:sp>
        <p:nvSpPr>
          <p:cNvPr id="9218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1016000" y="6246813"/>
            <a:ext cx="5530850" cy="265112"/>
          </a:xfrm>
        </p:spPr>
        <p:txBody>
          <a:bodyPr/>
          <a:lstStyle/>
          <a:p>
            <a:pPr>
              <a:spcBef>
                <a:spcPct val="0"/>
              </a:spcBef>
            </a:pPr>
            <a:r>
              <a:rPr lang="en-US" dirty="0" smtClean="0"/>
              <a:t>1.2.2: Creating Linear Inequalities in One Variable </a:t>
            </a:r>
            <a:endParaRPr lang="en-US" dirty="0"/>
          </a:p>
          <a:p>
            <a:pPr>
              <a:spcBef>
                <a:spcPct val="0"/>
              </a:spcBef>
            </a:pP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9553A03-92D0-3749-92C4-21FC38A8A1A8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  <p:pic>
        <p:nvPicPr>
          <p:cNvPr id="9220" name="Picture 4"/>
          <p:cNvPicPr>
            <a:picLocks noChangeAspect="1"/>
          </p:cNvPicPr>
          <p:nvPr/>
        </p:nvPicPr>
        <p:blipFill>
          <a:blip r:embed="rId2">
            <a:clrChange>
              <a:clrFrom>
                <a:srgbClr val="FFFEFF"/>
              </a:clrFrom>
              <a:clrTo>
                <a:srgbClr val="FFFE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9925" y="2070100"/>
            <a:ext cx="7804150" cy="963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1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9300" y="4273550"/>
            <a:ext cx="7645400" cy="1147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Subtitle 1"/>
          <p:cNvSpPr>
            <a:spLocks noGrp="1"/>
          </p:cNvSpPr>
          <p:nvPr>
            <p:ph type="subTitle" idx="1"/>
          </p:nvPr>
        </p:nvSpPr>
        <p:spPr>
          <a:xfrm>
            <a:off x="641350" y="641350"/>
            <a:ext cx="7854950" cy="4997450"/>
          </a:xfrm>
        </p:spPr>
        <p:txBody>
          <a:bodyPr/>
          <a:lstStyle/>
          <a:p>
            <a:r>
              <a:rPr lang="en-US" sz="2800" b="1" dirty="0"/>
              <a:t>Key Concepts, </a:t>
            </a:r>
            <a:r>
              <a:rPr lang="en-US" sz="2800" b="1" i="1" dirty="0"/>
              <a:t>continued</a:t>
            </a:r>
          </a:p>
          <a:p>
            <a:r>
              <a:rPr lang="en-US" b="1" dirty="0"/>
              <a:t>	</a:t>
            </a:r>
            <a:endParaRPr lang="en-US" dirty="0"/>
          </a:p>
        </p:txBody>
      </p:sp>
      <p:sp>
        <p:nvSpPr>
          <p:cNvPr id="10242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1016000" y="6246813"/>
            <a:ext cx="5530850" cy="265112"/>
          </a:xfrm>
        </p:spPr>
        <p:txBody>
          <a:bodyPr/>
          <a:lstStyle/>
          <a:p>
            <a:pPr>
              <a:spcBef>
                <a:spcPct val="0"/>
              </a:spcBef>
            </a:pPr>
            <a:r>
              <a:rPr lang="en-US" dirty="0" smtClean="0"/>
              <a:t>1.2.2: Creating Linear Inequalities in One Variable </a:t>
            </a:r>
            <a:endParaRPr lang="en-US" dirty="0"/>
          </a:p>
          <a:p>
            <a:pPr>
              <a:spcBef>
                <a:spcPct val="0"/>
              </a:spcBef>
            </a:pP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6558794-C520-8A49-B7D2-0FAC0DDF1A09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762000" y="1304925"/>
          <a:ext cx="7720013" cy="42062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720013"/>
              </a:tblGrid>
              <a:tr h="457096">
                <a:tc>
                  <a:txBody>
                    <a:bodyPr/>
                    <a:lstStyle/>
                    <a:p>
                      <a:pPr algn="l"/>
                      <a:r>
                        <a:rPr lang="en-US" sz="2400" b="1" dirty="0" smtClean="0">
                          <a:latin typeface="Arial"/>
                          <a:cs typeface="Arial"/>
                        </a:rPr>
                        <a:t>Creating Inequalities from Context</a:t>
                      </a:r>
                      <a:endParaRPr lang="en-US" sz="2400" b="1" spc="0" dirty="0">
                        <a:latin typeface="Arial"/>
                        <a:cs typeface="Arial"/>
                      </a:endParaRPr>
                    </a:p>
                  </a:txBody>
                  <a:tcPr marL="182895" marR="91448" marT="45710" marB="4571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748192">
                <a:tc>
                  <a:txBody>
                    <a:bodyPr/>
                    <a:lstStyle/>
                    <a:p>
                      <a:pPr marL="457200" indent="-457200">
                        <a:buFont typeface="+mj-lt"/>
                        <a:buAutoNum type="arabicPeriod"/>
                      </a:pPr>
                      <a:r>
                        <a:rPr lang="en-US" sz="2400" dirty="0" smtClean="0">
                          <a:latin typeface="Arial"/>
                          <a:cs typeface="Arial"/>
                        </a:rPr>
                        <a:t>Read the problem statement first.</a:t>
                      </a:r>
                    </a:p>
                    <a:p>
                      <a:pPr marL="457200" indent="-457200">
                        <a:buFont typeface="+mj-lt"/>
                        <a:buAutoNum type="arabicPeriod"/>
                      </a:pPr>
                      <a:r>
                        <a:rPr lang="en-US" sz="2400" dirty="0" smtClean="0">
                          <a:latin typeface="Arial"/>
                          <a:cs typeface="Arial"/>
                        </a:rPr>
                        <a:t>Reread the scenario and make a list or a table of the known quantities.</a:t>
                      </a:r>
                    </a:p>
                    <a:p>
                      <a:pPr marL="457200" indent="-457200">
                        <a:buFont typeface="+mj-lt"/>
                        <a:buAutoNum type="arabicPeriod"/>
                      </a:pPr>
                      <a:r>
                        <a:rPr lang="en-US" sz="2400" dirty="0" smtClean="0">
                          <a:latin typeface="Arial"/>
                          <a:cs typeface="Arial"/>
                        </a:rPr>
                        <a:t>Read the statement again, identifying the unknown quantity or variable.</a:t>
                      </a:r>
                    </a:p>
                    <a:p>
                      <a:pPr marL="457200" indent="-457200">
                        <a:buFont typeface="+mj-lt"/>
                        <a:buAutoNum type="arabicPeriod"/>
                      </a:pPr>
                      <a:r>
                        <a:rPr lang="en-US" sz="2400" dirty="0" smtClean="0">
                          <a:latin typeface="Arial"/>
                          <a:cs typeface="Arial"/>
                        </a:rPr>
                        <a:t>Create expressions and inequalities from the known quantities and variable(s).</a:t>
                      </a:r>
                    </a:p>
                    <a:p>
                      <a:pPr marL="457200" indent="-457200">
                        <a:buFont typeface="+mj-lt"/>
                        <a:buAutoNum type="arabicPeriod"/>
                      </a:pPr>
                      <a:r>
                        <a:rPr lang="en-US" sz="2400" dirty="0" smtClean="0">
                          <a:latin typeface="Arial"/>
                          <a:cs typeface="Arial"/>
                        </a:rPr>
                        <a:t>Solve the problem.</a:t>
                      </a:r>
                    </a:p>
                    <a:p>
                      <a:pPr marL="457200" indent="-457200">
                        <a:buFont typeface="+mj-lt"/>
                        <a:buAutoNum type="arabicPeriod"/>
                      </a:pPr>
                      <a:r>
                        <a:rPr lang="en-US" sz="2400" dirty="0" smtClean="0">
                          <a:latin typeface="Arial"/>
                          <a:cs typeface="Arial"/>
                        </a:rPr>
                        <a:t>Interpret the solution of the inequality in terms of the context of the problem.</a:t>
                      </a:r>
                      <a:endParaRPr lang="en-US" sz="2400" i="1" spc="0" dirty="0">
                        <a:latin typeface="Arial"/>
                        <a:cs typeface="Arial"/>
                      </a:endParaRPr>
                    </a:p>
                  </a:txBody>
                  <a:tcPr marL="182895" marR="91448" marT="45710" marB="45710" anchor="ctr"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641350" y="641350"/>
            <a:ext cx="7854950" cy="4997450"/>
          </a:xfrm>
        </p:spPr>
        <p:txBody>
          <a:bodyPr rtlCol="0"/>
          <a:lstStyle/>
          <a:p>
            <a:pPr fontAlgn="auto">
              <a:spcAft>
                <a:spcPts val="0"/>
              </a:spcAft>
              <a:buFont typeface="Arial"/>
              <a:buNone/>
              <a:defRPr/>
            </a:pPr>
            <a:r>
              <a:rPr lang="en-US" sz="2800" b="1" dirty="0" smtClean="0">
                <a:ea typeface="+mn-ea"/>
              </a:rPr>
              <a:t>Common Errors/Misconceptions</a:t>
            </a:r>
            <a:endParaRPr lang="en-US" sz="2800" b="1" dirty="0">
              <a:ea typeface="+mn-ea"/>
            </a:endParaRPr>
          </a:p>
          <a:p>
            <a:pPr marL="342900" indent="-342900">
              <a:buFont typeface="Arial"/>
              <a:buChar char="•"/>
              <a:defRPr/>
            </a:pPr>
            <a:r>
              <a:rPr lang="en-US" dirty="0" smtClean="0"/>
              <a:t>not </a:t>
            </a:r>
            <a:r>
              <a:rPr lang="en-US" dirty="0"/>
              <a:t>translating the words into the correct symbols, especially with the phrases </a:t>
            </a:r>
            <a:r>
              <a:rPr lang="en-US" i="1" dirty="0"/>
              <a:t>no fewer than</a:t>
            </a:r>
            <a:r>
              <a:rPr lang="en-US" dirty="0"/>
              <a:t>, </a:t>
            </a:r>
            <a:r>
              <a:rPr lang="en-US" i="1" dirty="0"/>
              <a:t>no more than</a:t>
            </a:r>
            <a:r>
              <a:rPr lang="en-US" dirty="0"/>
              <a:t>, </a:t>
            </a:r>
            <a:r>
              <a:rPr lang="en-US" i="1" dirty="0"/>
              <a:t>at least as many</a:t>
            </a:r>
            <a:r>
              <a:rPr lang="en-US" dirty="0"/>
              <a:t>, and so on </a:t>
            </a:r>
          </a:p>
          <a:p>
            <a:pPr marL="342900" indent="-342900">
              <a:buFont typeface="Arial"/>
              <a:buChar char="•"/>
              <a:defRPr/>
            </a:pPr>
            <a:r>
              <a:rPr lang="en-US" dirty="0"/>
              <a:t>forgetting to switch the inequality symbol when multiplying or dividing by a </a:t>
            </a:r>
            <a:r>
              <a:rPr lang="en-US" dirty="0" smtClean="0"/>
              <a:t>negative</a:t>
            </a:r>
          </a:p>
          <a:p>
            <a:pPr marL="342900" indent="-342900">
              <a:buFont typeface="Arial"/>
              <a:buChar char="•"/>
              <a:defRPr/>
            </a:pPr>
            <a:r>
              <a:rPr lang="en-US" dirty="0" smtClean="0"/>
              <a:t>not </a:t>
            </a:r>
            <a:r>
              <a:rPr lang="en-US" dirty="0"/>
              <a:t>interpreting the solution in terms of the context of the </a:t>
            </a:r>
            <a:r>
              <a:rPr lang="en-US" dirty="0" smtClean="0"/>
              <a:t>problem</a:t>
            </a:r>
          </a:p>
          <a:p>
            <a:pPr marL="457200" indent="-457200" fontAlgn="auto">
              <a:spcAft>
                <a:spcPts val="0"/>
              </a:spcAft>
              <a:buSzPct val="100000"/>
              <a:buFont typeface="Arial"/>
              <a:buChar char="•"/>
              <a:defRPr/>
            </a:pPr>
            <a:endParaRPr lang="en-US" dirty="0"/>
          </a:p>
        </p:txBody>
      </p:sp>
      <p:sp>
        <p:nvSpPr>
          <p:cNvPr id="11266" name="Slide Number Placeholder 2"/>
          <p:cNvSpPr>
            <a:spLocks noGrp="1"/>
          </p:cNvSpPr>
          <p:nvPr>
            <p:ph type="sldNum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25CBF413-3B13-5347-B5BE-EAB486686934}" type="slidenum">
              <a:rPr lang="en-US" sz="1800">
                <a:solidFill>
                  <a:srgbClr val="000000"/>
                </a:solidFill>
                <a:latin typeface="Myriad Bold" charset="0"/>
                <a:ea typeface="MS PGothic" charset="0"/>
              </a:rPr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7</a:t>
            </a:fld>
            <a:endParaRPr lang="en-US" sz="1800">
              <a:solidFill>
                <a:srgbClr val="000000"/>
              </a:solidFill>
              <a:latin typeface="Myriad Bold" charset="0"/>
              <a:ea typeface="MS PGothic" charset="0"/>
            </a:endParaRPr>
          </a:p>
        </p:txBody>
      </p:sp>
      <p:sp>
        <p:nvSpPr>
          <p:cNvPr id="11267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1016000" y="6245225"/>
            <a:ext cx="5530850" cy="265113"/>
          </a:xfrm>
        </p:spPr>
        <p:txBody>
          <a:bodyPr/>
          <a:lstStyle/>
          <a:p>
            <a:pPr>
              <a:spcBef>
                <a:spcPct val="0"/>
              </a:spcBef>
            </a:pPr>
            <a:r>
              <a:rPr lang="en-US" dirty="0" smtClean="0"/>
              <a:t>1.2.2: Creating Linear Inequalities in One Variable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Subtitle 1"/>
          <p:cNvSpPr>
            <a:spLocks noGrp="1"/>
          </p:cNvSpPr>
          <p:nvPr>
            <p:ph type="subTitle" idx="1"/>
          </p:nvPr>
        </p:nvSpPr>
        <p:spPr>
          <a:xfrm>
            <a:off x="641350" y="641350"/>
            <a:ext cx="7854950" cy="4997450"/>
          </a:xfrm>
        </p:spPr>
        <p:txBody>
          <a:bodyPr/>
          <a:lstStyle/>
          <a:p>
            <a:r>
              <a:rPr lang="en-US" sz="2800" b="1" dirty="0"/>
              <a:t>Guided </a:t>
            </a:r>
            <a:r>
              <a:rPr lang="en-US" sz="2800" b="1" dirty="0" smtClean="0"/>
              <a:t>Practice</a:t>
            </a:r>
            <a:endParaRPr lang="en-US" sz="2000" b="1" dirty="0">
              <a:solidFill>
                <a:srgbClr val="000090"/>
              </a:solidFill>
            </a:endParaRPr>
          </a:p>
          <a:p>
            <a:r>
              <a:rPr lang="en-US" sz="2800" b="1" dirty="0">
                <a:solidFill>
                  <a:srgbClr val="000090"/>
                </a:solidFill>
              </a:rPr>
              <a:t>Example 1</a:t>
            </a:r>
            <a:endParaRPr lang="en-US" baseline="30000" dirty="0">
              <a:solidFill>
                <a:srgbClr val="000090"/>
              </a:solidFill>
            </a:endParaRPr>
          </a:p>
          <a:p>
            <a:r>
              <a:rPr lang="en-US" dirty="0"/>
              <a:t>Juan has no more than $50 to spend at the mall. He wants to buy a pair of jeans and some juice. If the sales tax on the jeans is 4% and the juice with tax costs $2, what is the maximum price of jeans Juan can afford?</a:t>
            </a:r>
          </a:p>
        </p:txBody>
      </p:sp>
      <p:sp>
        <p:nvSpPr>
          <p:cNvPr id="12290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1016000" y="6246813"/>
            <a:ext cx="5530850" cy="265112"/>
          </a:xfrm>
        </p:spPr>
        <p:txBody>
          <a:bodyPr/>
          <a:lstStyle/>
          <a:p>
            <a:pPr>
              <a:spcBef>
                <a:spcPct val="0"/>
              </a:spcBef>
            </a:pPr>
            <a:r>
              <a:rPr lang="en-US" dirty="0" smtClean="0"/>
              <a:t>1.2.2: Creating Linear Inequalities in One Variable </a:t>
            </a:r>
            <a:endParaRPr lang="en-US" dirty="0"/>
          </a:p>
          <a:p>
            <a:pPr>
              <a:spcBef>
                <a:spcPct val="0"/>
              </a:spcBef>
            </a:pP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A74D597E-CFFC-AE40-830F-27D27F2E445E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Subtitle 1"/>
          <p:cNvSpPr>
            <a:spLocks noGrp="1"/>
          </p:cNvSpPr>
          <p:nvPr>
            <p:ph type="subTitle" idx="1"/>
          </p:nvPr>
        </p:nvSpPr>
        <p:spPr>
          <a:xfrm>
            <a:off x="641350" y="641350"/>
            <a:ext cx="7854950" cy="4997450"/>
          </a:xfrm>
        </p:spPr>
        <p:txBody>
          <a:bodyPr/>
          <a:lstStyle/>
          <a:p>
            <a:pPr>
              <a:defRPr/>
            </a:pPr>
            <a:r>
              <a:rPr lang="en-US" sz="2800" b="1" dirty="0"/>
              <a:t>Guided </a:t>
            </a:r>
            <a:r>
              <a:rPr lang="en-US" sz="2800" b="1" dirty="0" smtClean="0"/>
              <a:t>Practice: </a:t>
            </a:r>
            <a:r>
              <a:rPr lang="en-US" sz="2800" b="1" dirty="0" smtClean="0">
                <a:solidFill>
                  <a:srgbClr val="000090"/>
                </a:solidFill>
              </a:rPr>
              <a:t>Example 1, </a:t>
            </a:r>
            <a:r>
              <a:rPr lang="en-US" sz="2800" b="1" i="1" dirty="0">
                <a:solidFill>
                  <a:srgbClr val="000090"/>
                </a:solidFill>
              </a:rPr>
              <a:t>continued</a:t>
            </a:r>
          </a:p>
          <a:p>
            <a:pPr marL="457200" indent="-457200">
              <a:buFont typeface="+mj-lt"/>
              <a:buAutoNum type="arabicPeriod"/>
              <a:defRPr/>
            </a:pPr>
            <a:endParaRPr lang="en-US" sz="1100" baseline="30000" dirty="0"/>
          </a:p>
          <a:p>
            <a:pPr marL="514350" indent="-514350">
              <a:buFont typeface="+mj-lt"/>
              <a:buAutoNum type="arabicPeriod"/>
              <a:defRPr/>
            </a:pPr>
            <a:r>
              <a:rPr lang="en-US" sz="2800" b="1" dirty="0">
                <a:solidFill>
                  <a:srgbClr val="660066"/>
                </a:solidFill>
              </a:rPr>
              <a:t>Read the problem statement first.</a:t>
            </a:r>
          </a:p>
          <a:p>
            <a:pPr>
              <a:defRPr/>
            </a:pPr>
            <a:endParaRPr lang="en-US" dirty="0"/>
          </a:p>
          <a:p>
            <a:pPr>
              <a:defRPr/>
            </a:pPr>
            <a:endParaRPr lang="en-US" dirty="0" smtClean="0"/>
          </a:p>
          <a:p>
            <a:pPr>
              <a:defRPr/>
            </a:pPr>
            <a:endParaRPr lang="en-US" dirty="0"/>
          </a:p>
        </p:txBody>
      </p:sp>
      <p:sp>
        <p:nvSpPr>
          <p:cNvPr id="13314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1016000" y="6246813"/>
            <a:ext cx="5530850" cy="265112"/>
          </a:xfrm>
        </p:spPr>
        <p:txBody>
          <a:bodyPr/>
          <a:lstStyle/>
          <a:p>
            <a:pPr>
              <a:spcBef>
                <a:spcPct val="0"/>
              </a:spcBef>
            </a:pPr>
            <a:r>
              <a:rPr lang="en-US" dirty="0" smtClean="0"/>
              <a:t>1.2.2: Creating Linear Inequalities in One Variable </a:t>
            </a:r>
            <a:endParaRPr lang="en-US" dirty="0"/>
          </a:p>
          <a:p>
            <a:pPr>
              <a:spcBef>
                <a:spcPct val="0"/>
              </a:spcBef>
            </a:pPr>
            <a:endParaRPr lang="en-US" dirty="0"/>
          </a:p>
        </p:txBody>
      </p:sp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1225550" y="1871663"/>
            <a:ext cx="6959600" cy="230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r>
              <a:rPr lang="en-US" b="1" dirty="0">
                <a:latin typeface="Arial"/>
                <a:cs typeface="Arial"/>
              </a:rPr>
              <a:t>Problem statement:</a:t>
            </a:r>
          </a:p>
          <a:p>
            <a:r>
              <a:rPr lang="en-US" dirty="0">
                <a:latin typeface="Arial"/>
                <a:cs typeface="Arial"/>
              </a:rPr>
              <a:t>Juan has no more than $50 to spend at the mall. He wants to buy a pair of jeans and some juice. If the sales tax on the jeans is 4% and the juice with tax costs $2, what is the maximum price of jeans Juan can afford?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14479B3-1BFB-6047-92B6-71E1A7AEBDA0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</p:spTree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Enhanced Instruction 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Enhanced Instruction template.potx</Template>
  <TotalTime>9077</TotalTime>
  <Words>1417</Words>
  <Application>Microsoft Macintosh PowerPoint</Application>
  <PresentationFormat>On-screen Show (4:3)</PresentationFormat>
  <Paragraphs>191</Paragraphs>
  <Slides>23</Slides>
  <Notes>2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5" baseType="lpstr">
      <vt:lpstr>Enhanced Instruction template</vt:lpstr>
      <vt:lpstr>Equation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/>
  <Company>Walch Education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Walch Education</dc:creator>
  <cp:keywords/>
  <dc:description/>
  <cp:lastModifiedBy>Walch Education</cp:lastModifiedBy>
  <cp:revision>89</cp:revision>
  <dcterms:created xsi:type="dcterms:W3CDTF">2012-02-22T19:14:19Z</dcterms:created>
  <dcterms:modified xsi:type="dcterms:W3CDTF">2012-06-05T12:51:47Z</dcterms:modified>
  <cp:category/>
</cp:coreProperties>
</file>