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67" r:id="rId2"/>
    <p:sldId id="266" r:id="rId3"/>
    <p:sldId id="268" r:id="rId4"/>
    <p:sldId id="270" r:id="rId5"/>
    <p:sldId id="269" r:id="rId6"/>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57" autoAdjust="0"/>
  </p:normalViewPr>
  <p:slideViewPr>
    <p:cSldViewPr snapToGrid="0" snapToObjects="1" showGuides="1">
      <p:cViewPr varScale="1">
        <p:scale>
          <a:sx n="86" d="100"/>
          <a:sy n="86" d="100"/>
        </p:scale>
        <p:origin x="-26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u="none" dirty="0" smtClean="0"/>
              <a:t>http://</a:t>
            </a:r>
            <a:r>
              <a:rPr lang="en-US" u="none" dirty="0" err="1" smtClean="0"/>
              <a:t>walch.com</a:t>
            </a:r>
            <a:r>
              <a:rPr lang="en-US" u="none" dirty="0" smtClean="0"/>
              <a:t>/</a:t>
            </a:r>
            <a:r>
              <a:rPr lang="en-US" u="none" dirty="0" err="1" smtClean="0"/>
              <a:t>wu</a:t>
            </a:r>
            <a:r>
              <a:rPr lang="en-US" u="none" dirty="0" smtClean="0"/>
              <a:t>/CAU1L2S1BeeMovieTennis</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Common Core Georgia Performance Standard: </a:t>
            </a:r>
            <a:r>
              <a:rPr lang="en-US" sz="1200" b="0" i="0" u="none" strike="noStrike" kern="1200" baseline="0" dirty="0" smtClean="0">
                <a:solidFill>
                  <a:schemeClr val="tx1"/>
                </a:solidFill>
                <a:latin typeface="Arial"/>
                <a:ea typeface="ＭＳ Ｐゴシック" charset="0"/>
                <a:cs typeface="ＭＳ Ｐゴシック" charset="0"/>
              </a:rPr>
              <a:t>MCC9–12.N.Q.2, MCC9–12.N.Q.3, MCC9–12.A.CED.1</a:t>
            </a:r>
            <a:endParaRPr lang="en-US" dirty="0"/>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Students might have trouble remembering to convert the percentage to a decimal. Students might not have simplified.</a:t>
            </a: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70311C-7E75-C049-B055-CD83C17D8A8E}" type="slidenum">
              <a:rPr lang="en-US" sz="1200">
                <a:latin typeface="Arial"/>
              </a:rPr>
              <a:pPr eaLnBrk="1" hangingPunct="1"/>
              <a:t>4</a:t>
            </a:fld>
            <a:endParaRPr lang="en-US" sz="1200" dirty="0">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a:defRPr/>
            </a:pPr>
            <a:r>
              <a:rPr lang="en-US" dirty="0" smtClean="0"/>
              <a:t>Students might try to apply the discount to the shipping cost, but the discount does not apply to shipping. Encourage students to read the problem scenario carefully before and while writing their expressions.</a:t>
            </a:r>
            <a:endParaRPr lang="en-US" b="1" dirty="0" smtClean="0">
              <a:cs typeface="Arial"/>
            </a:endParaRPr>
          </a:p>
          <a:p>
            <a:pPr eaLnBrk="1" fontAlgn="auto" hangingPunct="1">
              <a:spcBef>
                <a:spcPts val="0"/>
              </a:spcBef>
              <a:spcAft>
                <a:spcPts val="0"/>
              </a:spcAft>
              <a:defRPr/>
            </a:pPr>
            <a:endParaRPr lang="en-US" b="1" dirty="0" smtClean="0">
              <a:cs typeface="Arial"/>
            </a:endParaRPr>
          </a:p>
          <a:p>
            <a:pPr eaLnBrk="1" fontAlgn="auto" hangingPunct="1">
              <a:spcBef>
                <a:spcPts val="0"/>
              </a:spcBef>
              <a:spcAft>
                <a:spcPts val="0"/>
              </a:spcAft>
              <a:defRPr/>
            </a:pPr>
            <a:r>
              <a:rPr lang="en-US" b="1" dirty="0" smtClean="0">
                <a:cs typeface="Arial"/>
              </a:rPr>
              <a:t>Connection to the Lesson</a:t>
            </a:r>
          </a:p>
          <a:p>
            <a:pPr marL="171450" indent="-171450">
              <a:buFont typeface="Arial"/>
              <a:buChar char="•"/>
              <a:defRPr/>
            </a:pPr>
            <a:r>
              <a:rPr lang="en-US" dirty="0" smtClean="0"/>
              <a:t>Students will extend writing expressions to writing equations in the upcoming lesson.</a:t>
            </a:r>
          </a:p>
          <a:p>
            <a:pPr marL="171450" indent="-171450">
              <a:buFont typeface="Arial"/>
              <a:buChar char="•"/>
              <a:defRPr/>
            </a:pPr>
            <a:r>
              <a:rPr lang="en-US" dirty="0" smtClean="0"/>
              <a:t>The process of translating an expression is the same for translating an equation.</a:t>
            </a:r>
          </a:p>
          <a:p>
            <a:pPr marL="171450" indent="-171450">
              <a:buFont typeface="Arial"/>
              <a:buChar char="•"/>
              <a:defRPr/>
            </a:pPr>
            <a:r>
              <a:rPr lang="en-US" dirty="0" smtClean="0"/>
              <a:t>The warm-up is </a:t>
            </a:r>
            <a:r>
              <a:rPr lang="en-US" dirty="0" err="1" smtClean="0"/>
              <a:t>scaffolded</a:t>
            </a:r>
            <a:r>
              <a:rPr lang="en-US" dirty="0" smtClean="0"/>
              <a:t> to help students think about breaking down the context into smaller pieces, providing an example for how to think about doing this with an equation context.</a:t>
            </a:r>
          </a:p>
          <a:p>
            <a:pPr marL="171450" indent="-171450">
              <a:buFont typeface="Arial"/>
              <a:buChar char="•"/>
              <a:defRPr/>
            </a:pPr>
            <a:r>
              <a:rPr lang="en-US" dirty="0" smtClean="0"/>
              <a:t>Students will be asked to take a scenario like this a step further and solve for the unknown given a total cost.</a:t>
            </a:r>
            <a:endParaRPr lang="en-US" dirty="0" smtClean="0">
              <a:cs typeface="Arial"/>
            </a:endParaRP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AE3BB13-A7FA-334B-A151-E8F8A2490FD9}" type="slidenum">
              <a:rPr lang="en-US" sz="1200">
                <a:latin typeface="Arial"/>
              </a:rPr>
              <a:pPr eaLnBrk="1" hangingPunct="1"/>
              <a:t>5</a:t>
            </a:fld>
            <a:endParaRPr lang="en-US" sz="1200" dirty="0">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992193" y="6315940"/>
            <a:ext cx="5530850" cy="264966"/>
          </a:xfrm>
        </p:spPr>
        <p:txBody>
          <a:bodyPr>
            <a:noAutofit/>
          </a:bodyPr>
          <a:lstStyle>
            <a:lvl1pPr marL="0" indent="0">
              <a:spcBef>
                <a:spcPts val="0"/>
              </a:spcBef>
              <a:buNone/>
              <a:defRPr sz="1600" b="0" i="0" baseline="0">
                <a:solidFill>
                  <a:srgbClr val="008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1L2S1BeeMovieTennis"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15362" name="Text Placeholder 2"/>
          <p:cNvSpPr>
            <a:spLocks noGrp="1"/>
          </p:cNvSpPr>
          <p:nvPr>
            <p:ph type="body" sz="quarter" idx="10"/>
          </p:nvPr>
        </p:nvSpPr>
        <p:spPr>
          <a:xfrm>
            <a:off x="992188" y="6316663"/>
            <a:ext cx="5530850" cy="263525"/>
          </a:xfrm>
        </p:spPr>
        <p:txBody>
          <a:bodyPr/>
          <a:lstStyle/>
          <a:p>
            <a:pPr>
              <a:spcBef>
                <a:spcPct val="0"/>
              </a:spcBef>
            </a:pPr>
            <a:r>
              <a:rPr lang="en-US" dirty="0"/>
              <a:t>1.2.1: Creating Linear Equations in One Variable</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Placeholder 2"/>
          <p:cNvSpPr>
            <a:spLocks noGrp="1"/>
          </p:cNvSpPr>
          <p:nvPr>
            <p:ph type="body" sz="quarter" idx="10"/>
          </p:nvPr>
        </p:nvSpPr>
        <p:spPr>
          <a:xfrm>
            <a:off x="992188" y="6316663"/>
            <a:ext cx="5530850" cy="263525"/>
          </a:xfrm>
        </p:spPr>
        <p:txBody>
          <a:bodyPr/>
          <a:lstStyle/>
          <a:p>
            <a:pPr>
              <a:spcBef>
                <a:spcPct val="0"/>
              </a:spcBef>
            </a:pPr>
            <a:r>
              <a:rPr lang="en-US" dirty="0"/>
              <a:t>1.2.1: Creating Linear Equations in One Variable</a:t>
            </a:r>
          </a:p>
        </p:txBody>
      </p:sp>
      <p:sp>
        <p:nvSpPr>
          <p:cNvPr id="17410" name="Subtitle 1"/>
          <p:cNvSpPr txBox="1">
            <a:spLocks/>
          </p:cNvSpPr>
          <p:nvPr/>
        </p:nvSpPr>
        <p:spPr bwMode="auto">
          <a:xfrm>
            <a:off x="992188" y="793750"/>
            <a:ext cx="7504112"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a:latin typeface="Arial"/>
                <a:cs typeface="Arial"/>
              </a:rPr>
              <a:t>Andrew is practicing for a tennis tournament and needs more tennis balls. He bought 10 cans of tennis balls online and received a 25% discount. The shipping cost was $5.99. Let </a:t>
            </a:r>
            <a:r>
              <a:rPr lang="en-US" i="1" dirty="0">
                <a:latin typeface="Arial"/>
                <a:cs typeface="Arial"/>
              </a:rPr>
              <a:t>x</a:t>
            </a:r>
            <a:r>
              <a:rPr lang="en-US" dirty="0">
                <a:latin typeface="Arial"/>
                <a:cs typeface="Arial"/>
              </a:rPr>
              <a:t> represent the cost of each can.</a:t>
            </a:r>
          </a:p>
        </p:txBody>
      </p:sp>
      <p:sp>
        <p:nvSpPr>
          <p:cNvPr id="17411" name="TextBox 6"/>
          <p:cNvSpPr txBox="1">
            <a:spLocks noChangeArrowheads="1"/>
          </p:cNvSpPr>
          <p:nvPr/>
        </p:nvSpPr>
        <p:spPr bwMode="auto">
          <a:xfrm>
            <a:off x="617538" y="2832100"/>
            <a:ext cx="7510462"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Calibri" charset="0"/>
              <a:buAutoNum type="arabicPeriod"/>
            </a:pPr>
            <a:r>
              <a:rPr lang="en-US" dirty="0">
                <a:latin typeface="Arial"/>
                <a:cs typeface="Arial"/>
              </a:rPr>
              <a:t>Write an algebraic expression to represent the cost of the tennis balls.</a:t>
            </a:r>
          </a:p>
          <a:p>
            <a:pPr>
              <a:buFont typeface="Calibri" charset="0"/>
              <a:buAutoNum type="arabicPeriod"/>
            </a:pPr>
            <a:r>
              <a:rPr lang="en-US" dirty="0">
                <a:latin typeface="Arial"/>
                <a:cs typeface="Arial"/>
              </a:rPr>
              <a:t>Write an algebraic expression to represent the cost of the tennis balls with the discount.</a:t>
            </a:r>
          </a:p>
          <a:p>
            <a:pPr>
              <a:buFont typeface="Calibri" charset="0"/>
              <a:buAutoNum type="arabicPeriod"/>
            </a:pPr>
            <a:r>
              <a:rPr lang="en-US" dirty="0">
                <a:latin typeface="Arial"/>
                <a:cs typeface="Arial"/>
              </a:rPr>
              <a:t>Write an algebraic expression to represent the total cost of the tennis balls with the shipping cost and the discount. Simplify the expression.</a:t>
            </a: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2925" y="641350"/>
            <a:ext cx="8104188" cy="4997450"/>
          </a:xfrm>
        </p:spPr>
        <p:txBody>
          <a:bodyPr/>
          <a:lstStyle/>
          <a:p>
            <a:pPr marL="457200" indent="-457200" algn="l" eaLnBrk="1" hangingPunct="1">
              <a:buFont typeface="Calibri" charset="0"/>
              <a:buAutoNum type="arabicPeriod"/>
            </a:pPr>
            <a:r>
              <a:rPr lang="en-US" dirty="0"/>
              <a:t>Write an algebraic expression to represent the cost of the tennis balls.</a:t>
            </a:r>
          </a:p>
          <a:p>
            <a:pPr marL="800100" lvl="1" indent="-342900" algn="l" eaLnBrk="1" hangingPunct="1">
              <a:buFont typeface="Arial" charset="0"/>
              <a:buChar char="•"/>
            </a:pPr>
            <a:r>
              <a:rPr lang="en-US" sz="2400" dirty="0">
                <a:solidFill>
                  <a:srgbClr val="660066"/>
                </a:solidFill>
                <a:cs typeface="Arial"/>
              </a:rPr>
              <a:t>Andrew purchased 10 cans of tennis balls at an unknown price, </a:t>
            </a:r>
            <a:r>
              <a:rPr lang="en-US" sz="2400" i="1" dirty="0">
                <a:solidFill>
                  <a:srgbClr val="660066"/>
                </a:solidFill>
                <a:cs typeface="Arial"/>
              </a:rPr>
              <a:t>x.</a:t>
            </a:r>
            <a:r>
              <a:rPr lang="en-US" sz="2400" dirty="0">
                <a:solidFill>
                  <a:srgbClr val="660066"/>
                </a:solidFill>
                <a:cs typeface="Arial"/>
              </a:rPr>
              <a:t> Therefore, the expression to represent the cost of the tennis balls is 10</a:t>
            </a:r>
            <a:r>
              <a:rPr lang="en-US" sz="2400" i="1" dirty="0">
                <a:solidFill>
                  <a:srgbClr val="660066"/>
                </a:solidFill>
                <a:cs typeface="Arial"/>
              </a:rPr>
              <a:t>x</a:t>
            </a:r>
            <a:r>
              <a:rPr lang="en-US" sz="2400" dirty="0">
                <a:solidFill>
                  <a:srgbClr val="660066"/>
                </a:solidFill>
                <a:cs typeface="Arial"/>
              </a:rPr>
              <a:t>.</a:t>
            </a:r>
          </a:p>
        </p:txBody>
      </p:sp>
      <p:sp>
        <p:nvSpPr>
          <p:cNvPr id="19458" name="Text Placeholder 2"/>
          <p:cNvSpPr>
            <a:spLocks noGrp="1"/>
          </p:cNvSpPr>
          <p:nvPr>
            <p:ph type="body" sz="quarter" idx="10"/>
          </p:nvPr>
        </p:nvSpPr>
        <p:spPr>
          <a:xfrm>
            <a:off x="992188" y="6316663"/>
            <a:ext cx="5530850" cy="263525"/>
          </a:xfrm>
        </p:spPr>
        <p:txBody>
          <a:bodyPr/>
          <a:lstStyle/>
          <a:p>
            <a:pPr>
              <a:spcBef>
                <a:spcPct val="0"/>
              </a:spcBef>
            </a:pPr>
            <a:r>
              <a:rPr lang="en-US" dirty="0"/>
              <a:t>1.2.1: Creating Linear Equations in One Variable</a:t>
            </a:r>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3</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514350" indent="-514350" algn="l">
              <a:buFont typeface="+mj-lt"/>
              <a:buAutoNum type="arabicPeriod" startAt="2"/>
              <a:defRPr/>
            </a:pPr>
            <a:r>
              <a:rPr lang="en-US" dirty="0"/>
              <a:t>Write an algebraic expression to represent the cost of the tennis balls with the discount.</a:t>
            </a:r>
          </a:p>
          <a:p>
            <a:pPr marL="800100" lvl="1" indent="-342900" algn="l">
              <a:buFont typeface="Arial"/>
              <a:buChar char="•"/>
              <a:defRPr/>
            </a:pPr>
            <a:r>
              <a:rPr lang="en-US" sz="2400" dirty="0">
                <a:solidFill>
                  <a:srgbClr val="660066"/>
                </a:solidFill>
                <a:cs typeface="Arial"/>
              </a:rPr>
              <a:t>First, Andrew will be charged the cost of the tennis balls (10</a:t>
            </a:r>
            <a:r>
              <a:rPr lang="en-US" sz="2400" i="1" dirty="0">
                <a:solidFill>
                  <a:srgbClr val="660066"/>
                </a:solidFill>
                <a:cs typeface="Arial"/>
              </a:rPr>
              <a:t>x</a:t>
            </a:r>
            <a:r>
              <a:rPr lang="en-US" sz="2400" dirty="0">
                <a:solidFill>
                  <a:srgbClr val="660066"/>
                </a:solidFill>
                <a:cs typeface="Arial"/>
              </a:rPr>
              <a:t>).</a:t>
            </a:r>
          </a:p>
          <a:p>
            <a:pPr marL="800100" lvl="1" indent="-342900" algn="l">
              <a:buFont typeface="Arial"/>
              <a:buChar char="•"/>
              <a:defRPr/>
            </a:pPr>
            <a:r>
              <a:rPr lang="en-US" sz="2400" dirty="0">
                <a:solidFill>
                  <a:srgbClr val="660066"/>
                </a:solidFill>
                <a:cs typeface="Arial"/>
              </a:rPr>
              <a:t>Then, 25% will be discounted or taken off the cost of the tennis balls, so –0.25(10</a:t>
            </a:r>
            <a:r>
              <a:rPr lang="en-US" sz="2400" i="1" dirty="0">
                <a:solidFill>
                  <a:srgbClr val="660066"/>
                </a:solidFill>
                <a:cs typeface="Arial"/>
              </a:rPr>
              <a:t>x</a:t>
            </a:r>
            <a:r>
              <a:rPr lang="en-US" sz="2400" dirty="0">
                <a:solidFill>
                  <a:srgbClr val="660066"/>
                </a:solidFill>
                <a:cs typeface="Arial"/>
              </a:rPr>
              <a:t>).</a:t>
            </a:r>
          </a:p>
          <a:p>
            <a:pPr marL="800100" lvl="1" indent="-342900" algn="l">
              <a:buFont typeface="Arial"/>
              <a:buChar char="•"/>
              <a:defRPr/>
            </a:pPr>
            <a:r>
              <a:rPr lang="en-US" sz="2400" dirty="0">
                <a:solidFill>
                  <a:srgbClr val="660066"/>
                </a:solidFill>
                <a:cs typeface="Arial"/>
              </a:rPr>
              <a:t>Add these amounts to arrive at the price of the tennis balls.</a:t>
            </a:r>
          </a:p>
          <a:p>
            <a:pPr lvl="2" algn="l">
              <a:defRPr/>
            </a:pPr>
            <a:r>
              <a:rPr lang="fr-FR" dirty="0">
                <a:solidFill>
                  <a:srgbClr val="660066"/>
                </a:solidFill>
                <a:cs typeface="Arial"/>
              </a:rPr>
              <a:t>10</a:t>
            </a:r>
            <a:r>
              <a:rPr lang="fr-FR" i="1" dirty="0">
                <a:solidFill>
                  <a:srgbClr val="660066"/>
                </a:solidFill>
                <a:cs typeface="Arial"/>
              </a:rPr>
              <a:t>x</a:t>
            </a:r>
            <a:r>
              <a:rPr lang="fr-FR" dirty="0">
                <a:solidFill>
                  <a:srgbClr val="660066"/>
                </a:solidFill>
                <a:cs typeface="Arial"/>
              </a:rPr>
              <a:t> – 0.25(10</a:t>
            </a:r>
            <a:r>
              <a:rPr lang="fr-FR" i="1" dirty="0">
                <a:solidFill>
                  <a:srgbClr val="660066"/>
                </a:solidFill>
                <a:cs typeface="Arial"/>
              </a:rPr>
              <a:t>x</a:t>
            </a:r>
            <a:r>
              <a:rPr lang="fr-FR" dirty="0">
                <a:solidFill>
                  <a:srgbClr val="660066"/>
                </a:solidFill>
                <a:cs typeface="Arial"/>
              </a:rPr>
              <a:t>)</a:t>
            </a:r>
          </a:p>
          <a:p>
            <a:pPr lvl="2" algn="l">
              <a:defRPr/>
            </a:pPr>
            <a:r>
              <a:rPr lang="fr-FR" dirty="0">
                <a:solidFill>
                  <a:srgbClr val="660066"/>
                </a:solidFill>
                <a:cs typeface="Arial"/>
              </a:rPr>
              <a:t>10</a:t>
            </a:r>
            <a:r>
              <a:rPr lang="fr-FR" i="1" dirty="0">
                <a:solidFill>
                  <a:srgbClr val="660066"/>
                </a:solidFill>
                <a:cs typeface="Arial"/>
              </a:rPr>
              <a:t>x</a:t>
            </a:r>
            <a:r>
              <a:rPr lang="fr-FR" dirty="0">
                <a:solidFill>
                  <a:srgbClr val="660066"/>
                </a:solidFill>
                <a:cs typeface="Arial"/>
              </a:rPr>
              <a:t> – 2.5</a:t>
            </a:r>
            <a:r>
              <a:rPr lang="fr-FR" i="1" dirty="0">
                <a:solidFill>
                  <a:srgbClr val="660066"/>
                </a:solidFill>
                <a:cs typeface="Arial"/>
              </a:rPr>
              <a:t>x</a:t>
            </a:r>
            <a:endParaRPr lang="fr-FR" dirty="0">
              <a:solidFill>
                <a:srgbClr val="660066"/>
              </a:solidFill>
              <a:cs typeface="Arial"/>
            </a:endParaRPr>
          </a:p>
          <a:p>
            <a:pPr lvl="2" algn="l">
              <a:defRPr/>
            </a:pPr>
            <a:r>
              <a:rPr lang="fr-FR" dirty="0">
                <a:solidFill>
                  <a:srgbClr val="660066"/>
                </a:solidFill>
                <a:cs typeface="Arial"/>
              </a:rPr>
              <a:t>7.5</a:t>
            </a:r>
            <a:r>
              <a:rPr lang="fr-FR" i="1" dirty="0">
                <a:solidFill>
                  <a:srgbClr val="660066"/>
                </a:solidFill>
                <a:cs typeface="Arial"/>
              </a:rPr>
              <a:t>x</a:t>
            </a:r>
            <a:r>
              <a:rPr lang="fr-FR" dirty="0">
                <a:solidFill>
                  <a:srgbClr val="660066"/>
                </a:solidFill>
                <a:cs typeface="Arial"/>
              </a:rPr>
              <a:t> </a:t>
            </a:r>
          </a:p>
          <a:p>
            <a:pPr>
              <a:defRPr/>
            </a:pPr>
            <a:endParaRPr lang="en-US" dirty="0"/>
          </a:p>
        </p:txBody>
      </p:sp>
      <p:sp>
        <p:nvSpPr>
          <p:cNvPr id="21506" name="Text Placeholder 2"/>
          <p:cNvSpPr>
            <a:spLocks noGrp="1"/>
          </p:cNvSpPr>
          <p:nvPr>
            <p:ph type="body" sz="quarter" idx="10"/>
          </p:nvPr>
        </p:nvSpPr>
        <p:spPr>
          <a:xfrm>
            <a:off x="992188" y="6316663"/>
            <a:ext cx="5530850" cy="263525"/>
          </a:xfrm>
        </p:spPr>
        <p:txBody>
          <a:bodyPr/>
          <a:lstStyle/>
          <a:p>
            <a:pPr>
              <a:spcBef>
                <a:spcPct val="0"/>
              </a:spcBef>
            </a:pPr>
            <a:r>
              <a:rPr lang="en-US" dirty="0"/>
              <a:t>1.2.1: Creating Linear Equations in One Variable</a:t>
            </a:r>
          </a:p>
          <a:p>
            <a:pPr>
              <a:spcBef>
                <a:spcPct val="0"/>
              </a:spcBef>
            </a:pPr>
            <a:endParaRPr lang="en-US" dirty="0"/>
          </a:p>
        </p:txBody>
      </p:sp>
      <p:sp>
        <p:nvSpPr>
          <p:cNvPr id="4" name="Slide Number Placeholder 3"/>
          <p:cNvSpPr>
            <a:spLocks noGrp="1"/>
          </p:cNvSpPr>
          <p:nvPr>
            <p:ph type="sldNum" sz="quarter" idx="11"/>
          </p:nvPr>
        </p:nvSpPr>
        <p:spPr/>
        <p:txBody>
          <a:bodyPr/>
          <a:lstStyle/>
          <a:p>
            <a:pPr>
              <a:defRPr/>
            </a:pPr>
            <a:fld id="{BEC76204-E9DE-EB49-AF45-448339670D40}" type="slidenum">
              <a:rPr lang="en-US" smtClean="0"/>
              <a:pPr>
                <a:defRPr/>
              </a:pPr>
              <a:t>4</a:t>
            </a:fld>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0" dur="8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800" fill="hold"/>
                                        <p:tgtEl>
                                          <p:spTgt spid="2">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8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0" dur="800" fill="hold"/>
                                        <p:tgtEl>
                                          <p:spTgt spid="2">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 calcmode="lin" valueType="num">
                                      <p:cBhvr additive="base">
                                        <p:cTn id="33" dur="8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34" dur="8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marL="514350" indent="-514350" algn="l">
              <a:buFont typeface="+mj-lt"/>
              <a:buAutoNum type="arabicPeriod" startAt="3"/>
              <a:defRPr/>
            </a:pPr>
            <a:r>
              <a:rPr lang="en-US" dirty="0"/>
              <a:t>Write an algebraic expression to represent the total cost of the tennis balls with the shipping cost and the discount. Simplify the expression.</a:t>
            </a:r>
          </a:p>
          <a:p>
            <a:pPr marL="800100" lvl="1" indent="-342900" algn="l">
              <a:buFont typeface="Arial"/>
              <a:buChar char="•"/>
              <a:defRPr/>
            </a:pPr>
            <a:r>
              <a:rPr lang="en-US" sz="2400" dirty="0">
                <a:solidFill>
                  <a:srgbClr val="660066"/>
                </a:solidFill>
                <a:cs typeface="Arial"/>
              </a:rPr>
              <a:t>The shipping cost was $5.99. Add this to the expression found </a:t>
            </a:r>
            <a:r>
              <a:rPr lang="en-US" sz="2400" dirty="0" smtClean="0">
                <a:solidFill>
                  <a:srgbClr val="660066"/>
                </a:solidFill>
                <a:cs typeface="Arial"/>
              </a:rPr>
              <a:t>previously.</a:t>
            </a:r>
            <a:endParaRPr lang="en-US" sz="2400" dirty="0">
              <a:solidFill>
                <a:srgbClr val="660066"/>
              </a:solidFill>
              <a:cs typeface="Arial"/>
            </a:endParaRPr>
          </a:p>
          <a:p>
            <a:pPr lvl="2" algn="l">
              <a:defRPr/>
            </a:pPr>
            <a:r>
              <a:rPr lang="fr-FR" dirty="0">
                <a:solidFill>
                  <a:srgbClr val="660066"/>
                </a:solidFill>
                <a:cs typeface="Arial"/>
              </a:rPr>
              <a:t>10</a:t>
            </a:r>
            <a:r>
              <a:rPr lang="fr-FR" i="1" dirty="0">
                <a:solidFill>
                  <a:srgbClr val="660066"/>
                </a:solidFill>
                <a:cs typeface="Arial"/>
              </a:rPr>
              <a:t>x</a:t>
            </a:r>
            <a:r>
              <a:rPr lang="fr-FR" dirty="0">
                <a:solidFill>
                  <a:srgbClr val="660066"/>
                </a:solidFill>
                <a:cs typeface="Arial"/>
              </a:rPr>
              <a:t> – 0.25(10</a:t>
            </a:r>
            <a:r>
              <a:rPr lang="fr-FR" i="1" dirty="0">
                <a:solidFill>
                  <a:srgbClr val="660066"/>
                </a:solidFill>
                <a:cs typeface="Arial"/>
              </a:rPr>
              <a:t>x</a:t>
            </a:r>
            <a:r>
              <a:rPr lang="fr-FR" dirty="0">
                <a:solidFill>
                  <a:srgbClr val="660066"/>
                </a:solidFill>
                <a:cs typeface="Arial"/>
              </a:rPr>
              <a:t>) + 5.99</a:t>
            </a:r>
          </a:p>
          <a:p>
            <a:pPr lvl="2" algn="l">
              <a:defRPr/>
            </a:pPr>
            <a:r>
              <a:rPr lang="fr-FR" dirty="0">
                <a:solidFill>
                  <a:srgbClr val="660066"/>
                </a:solidFill>
                <a:cs typeface="Arial"/>
              </a:rPr>
              <a:t>10</a:t>
            </a:r>
            <a:r>
              <a:rPr lang="fr-FR" i="1" dirty="0">
                <a:solidFill>
                  <a:srgbClr val="660066"/>
                </a:solidFill>
                <a:cs typeface="Arial"/>
              </a:rPr>
              <a:t>x</a:t>
            </a:r>
            <a:r>
              <a:rPr lang="fr-FR" dirty="0">
                <a:solidFill>
                  <a:srgbClr val="660066"/>
                </a:solidFill>
                <a:cs typeface="Arial"/>
              </a:rPr>
              <a:t> – 2.5</a:t>
            </a:r>
            <a:r>
              <a:rPr lang="fr-FR" i="1" dirty="0">
                <a:solidFill>
                  <a:srgbClr val="660066"/>
                </a:solidFill>
                <a:cs typeface="Arial"/>
              </a:rPr>
              <a:t>x</a:t>
            </a:r>
            <a:r>
              <a:rPr lang="fr-FR" dirty="0">
                <a:solidFill>
                  <a:srgbClr val="660066"/>
                </a:solidFill>
                <a:cs typeface="Arial"/>
              </a:rPr>
              <a:t> + 5.99</a:t>
            </a:r>
          </a:p>
          <a:p>
            <a:pPr lvl="2" algn="l">
              <a:defRPr/>
            </a:pPr>
            <a:r>
              <a:rPr lang="fr-FR" dirty="0">
                <a:solidFill>
                  <a:srgbClr val="660066"/>
                </a:solidFill>
                <a:cs typeface="Arial"/>
              </a:rPr>
              <a:t>7.5</a:t>
            </a:r>
            <a:r>
              <a:rPr lang="fr-FR" i="1" dirty="0">
                <a:solidFill>
                  <a:srgbClr val="660066"/>
                </a:solidFill>
                <a:cs typeface="Arial"/>
              </a:rPr>
              <a:t>x</a:t>
            </a:r>
            <a:r>
              <a:rPr lang="fr-FR" dirty="0">
                <a:solidFill>
                  <a:srgbClr val="660066"/>
                </a:solidFill>
                <a:cs typeface="Arial"/>
              </a:rPr>
              <a:t> + 5.99</a:t>
            </a:r>
          </a:p>
          <a:p>
            <a:pPr>
              <a:defRPr/>
            </a:pPr>
            <a:endParaRPr lang="en-US" dirty="0"/>
          </a:p>
        </p:txBody>
      </p:sp>
      <p:sp>
        <p:nvSpPr>
          <p:cNvPr id="23554" name="Text Placeholder 2"/>
          <p:cNvSpPr>
            <a:spLocks noGrp="1"/>
          </p:cNvSpPr>
          <p:nvPr>
            <p:ph type="body" sz="quarter" idx="10"/>
          </p:nvPr>
        </p:nvSpPr>
        <p:spPr>
          <a:xfrm>
            <a:off x="992188" y="6316663"/>
            <a:ext cx="5530850" cy="263525"/>
          </a:xfrm>
        </p:spPr>
        <p:txBody>
          <a:bodyPr/>
          <a:lstStyle/>
          <a:p>
            <a:pPr>
              <a:spcBef>
                <a:spcPct val="0"/>
              </a:spcBef>
            </a:pPr>
            <a:r>
              <a:rPr lang="en-US" dirty="0"/>
              <a:t>1.2.1: Creating Linear Equations in One Variable</a:t>
            </a:r>
          </a:p>
          <a:p>
            <a:pPr>
              <a:spcBef>
                <a:spcPct val="0"/>
              </a:spcBef>
            </a:pPr>
            <a:endParaRPr lang="en-US" dirty="0"/>
          </a:p>
        </p:txBody>
      </p:sp>
      <p:sp>
        <p:nvSpPr>
          <p:cNvPr id="4" name="Slide Number Placeholder 3"/>
          <p:cNvSpPr>
            <a:spLocks noGrp="1"/>
          </p:cNvSpPr>
          <p:nvPr>
            <p:ph type="sldNum" sz="quarter" idx="11"/>
          </p:nvPr>
        </p:nvSpPr>
        <p:spPr/>
        <p:txBody>
          <a:bodyPr/>
          <a:lstStyle/>
          <a:p>
            <a:pPr>
              <a:defRPr/>
            </a:pPr>
            <a:fld id="{0DEE8E7C-2DB8-CE40-BB57-76224B7B7D5E}" type="slidenum">
              <a:rPr lang="en-US" smtClean="0"/>
              <a:pPr>
                <a:defRPr/>
              </a:pPr>
              <a:t>5</a:t>
            </a:fld>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8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800" fill="hold"/>
                                        <p:tgtEl>
                                          <p:spTgt spid="2">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8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18" dur="800" fill="hold"/>
                                        <p:tgtEl>
                                          <p:spTgt spid="2">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8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2" dur="8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751</TotalTime>
  <Words>510</Words>
  <Application>Microsoft Macintosh PowerPoint</Application>
  <PresentationFormat>On-screen Show (4:3)</PresentationFormat>
  <Paragraphs>44</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Coordinate Algebra WarmUp TEMPLATE</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59</cp:revision>
  <dcterms:created xsi:type="dcterms:W3CDTF">2012-02-22T19:14:19Z</dcterms:created>
  <dcterms:modified xsi:type="dcterms:W3CDTF">2012-06-05T18:05:51Z</dcterms:modified>
  <cp:category/>
</cp:coreProperties>
</file>