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notesSlides/notesSlide2.xml" ContentType="application/vnd.openxmlformats-officedocument.presentationml.notesSlide+xml"/>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autoCompressPictures="0">
  <p:sldMasterIdLst>
    <p:sldMasterId id="2147483648" r:id="rId1"/>
  </p:sldMasterIdLst>
  <p:notesMasterIdLst>
    <p:notesMasterId r:id="rId34"/>
  </p:notesMasterIdLst>
  <p:handoutMasterIdLst>
    <p:handoutMasterId r:id="rId35"/>
  </p:handoutMasterIdLst>
  <p:sldIdLst>
    <p:sldId id="256" r:id="rId2"/>
    <p:sldId id="258" r:id="rId3"/>
    <p:sldId id="259" r:id="rId4"/>
    <p:sldId id="291" r:id="rId5"/>
    <p:sldId id="260" r:id="rId6"/>
    <p:sldId id="290" r:id="rId7"/>
    <p:sldId id="294" r:id="rId8"/>
    <p:sldId id="295" r:id="rId9"/>
    <p:sldId id="296" r:id="rId10"/>
    <p:sldId id="302" r:id="rId11"/>
    <p:sldId id="297" r:id="rId12"/>
    <p:sldId id="298" r:id="rId13"/>
    <p:sldId id="303" r:id="rId14"/>
    <p:sldId id="304" r:id="rId15"/>
    <p:sldId id="299" r:id="rId16"/>
    <p:sldId id="305" r:id="rId17"/>
    <p:sldId id="300" r:id="rId18"/>
    <p:sldId id="306" r:id="rId19"/>
    <p:sldId id="307" r:id="rId20"/>
    <p:sldId id="301" r:id="rId21"/>
    <p:sldId id="336" r:id="rId22"/>
    <p:sldId id="337" r:id="rId23"/>
    <p:sldId id="338" r:id="rId24"/>
    <p:sldId id="339" r:id="rId25"/>
    <p:sldId id="340" r:id="rId26"/>
    <p:sldId id="344" r:id="rId27"/>
    <p:sldId id="341" r:id="rId28"/>
    <p:sldId id="345" r:id="rId29"/>
    <p:sldId id="342" r:id="rId30"/>
    <p:sldId id="347" r:id="rId31"/>
    <p:sldId id="346" r:id="rId32"/>
    <p:sldId id="343" r:id="rId33"/>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showGuides="1">
      <p:cViewPr varScale="1">
        <p:scale>
          <a:sx n="91" d="100"/>
          <a:sy n="91" d="100"/>
        </p:scale>
        <p:origin x="-120"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handoutMaster" Target="handoutMasters/handout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 Id="rId2"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 Id="rId2" Type="http://schemas.openxmlformats.org/officeDocument/2006/relationships/image" Target="../media/image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D5EDD0BC-854B-5546-A8FF-AF6B249B6AF5}" type="datetimeFigureOut">
              <a:rPr lang="en-US">
                <a:latin typeface="Arial"/>
              </a:rPr>
              <a:pPr>
                <a:defRPr/>
              </a:pPr>
              <a:t>6/5/12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892397C2-5B49-104A-B1D7-DDE182C52C34}"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38074672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pPr>
              <a:defRPr/>
            </a:pPr>
            <a:fld id="{B485999A-F397-D44F-A9CA-C8E36A937B72}" type="datetimeFigureOut">
              <a:rPr lang="en-US" smtClean="0"/>
              <a:pPr>
                <a:defRPr/>
              </a:pPr>
              <a:t>6/5/12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pPr>
              <a:defRPr/>
            </a:pPr>
            <a:fld id="{7E2D0005-74DA-9042-BDA8-A6CFDFF9710F}" type="slidenum">
              <a:rPr lang="en-US" smtClean="0"/>
              <a:pPr>
                <a:defRPr/>
              </a:pPr>
              <a:t>‹#›</a:t>
            </a:fld>
            <a:endParaRPr lang="en-US" dirty="0"/>
          </a:p>
        </p:txBody>
      </p:sp>
    </p:spTree>
    <p:extLst>
      <p:ext uri="{BB962C8B-B14F-4D97-AF65-F5344CB8AC3E}">
        <p14:creationId xmlns:p14="http://schemas.microsoft.com/office/powerpoint/2010/main" val="168426422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smtClean="0"/>
              <a:t>/CAU1L2S1ContextEquationDist</a:t>
            </a:r>
            <a:endParaRPr lang="en-US"/>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20</a:t>
            </a:fld>
            <a:endParaRPr lang="en-US" dirty="0"/>
          </a:p>
        </p:txBody>
      </p:sp>
    </p:spTree>
    <p:extLst>
      <p:ext uri="{BB962C8B-B14F-4D97-AF65-F5344CB8AC3E}">
        <p14:creationId xmlns:p14="http://schemas.microsoft.com/office/powerpoint/2010/main" val="14740248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/CAU1L2S1ContextEquationSA</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32</a:t>
            </a:fld>
            <a:endParaRPr lang="en-US" dirty="0"/>
          </a:p>
        </p:txBody>
      </p:sp>
    </p:spTree>
    <p:extLst>
      <p:ext uri="{BB962C8B-B14F-4D97-AF65-F5344CB8AC3E}">
        <p14:creationId xmlns:p14="http://schemas.microsoft.com/office/powerpoint/2010/main" val="21611876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p:nvPr>
        </p:nvSpPr>
        <p:spPr>
          <a:xfrm>
            <a:off x="1015283" y="6246670"/>
            <a:ext cx="5530850" cy="264966"/>
          </a:xfrm>
        </p:spPr>
        <p:txBody>
          <a:bodyPr>
            <a:noAutofit/>
          </a:bodyPr>
          <a:lstStyle>
            <a:lvl1pPr marL="0" indent="0">
              <a:spcBef>
                <a:spcPts val="0"/>
              </a:spcBef>
              <a:buNone/>
              <a:defRPr sz="1600" b="0" i="0" baseline="0">
                <a:solidFill>
                  <a:srgbClr val="FF0000"/>
                </a:solidFill>
                <a:latin typeface="Arial"/>
                <a:cs typeface="Arial"/>
              </a:defRPr>
            </a:lvl1pPr>
          </a:lstStyle>
          <a:p>
            <a:pPr lvl="0"/>
            <a:r>
              <a:rPr lang="en-US" dirty="0" smtClean="0"/>
              <a:t>Click to edit Master text styles</a:t>
            </a: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AA28DBB7-6366-7443-A6B3-31C63E357D05}" type="slidenum">
              <a:rPr lang="en-US" smtClean="0"/>
              <a:pPr>
                <a:defRPr/>
              </a:pPr>
              <a:t>‹#›</a:t>
            </a:fld>
            <a:endParaRPr lang="en-US" dirty="0"/>
          </a:p>
        </p:txBody>
      </p:sp>
    </p:spTree>
    <p:extLst>
      <p:ext uri="{BB962C8B-B14F-4D97-AF65-F5344CB8AC3E}">
        <p14:creationId xmlns:p14="http://schemas.microsoft.com/office/powerpoint/2010/main" val="2219862181"/>
      </p:ext>
    </p:extLst>
  </p:cSld>
  <p:clrMapOvr>
    <a:masterClrMapping/>
  </p:clrMapOvr>
  <p:transition xmlns:p14="http://schemas.microsoft.com/office/powerpoint/2010/mai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AB7E61C-BB93-354F-B7FD-E6739A110E2A}" type="datetime1">
              <a:rPr lang="en-US"/>
              <a:pPr>
                <a:defRPr/>
              </a:pPr>
              <a:t>6/5/12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66E7ABF-EB05-234A-8498-918597666453}" type="slidenum">
              <a:rPr lang="en-US"/>
              <a:pPr>
                <a:defRPr/>
              </a:pPr>
              <a:t>‹#›</a:t>
            </a:fld>
            <a:endParaRPr lang="en-US" dirty="0"/>
          </a:p>
        </p:txBody>
      </p:sp>
    </p:spTree>
    <p:extLst>
      <p:ext uri="{BB962C8B-B14F-4D97-AF65-F5344CB8AC3E}">
        <p14:creationId xmlns:p14="http://schemas.microsoft.com/office/powerpoint/2010/main" val="4167147877"/>
      </p:ext>
    </p:extLst>
  </p:cSld>
  <p:clrMapOvr>
    <a:masterClrMapping/>
  </p:clrMapOvr>
  <p:transition xmlns:p14="http://schemas.microsoft.com/office/powerpoint/2010/mai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7855C1F-13A0-4D47-9E0E-E8BCE10F1802}" type="datetime1">
              <a:rPr lang="en-US"/>
              <a:pPr>
                <a:defRPr/>
              </a:pPr>
              <a:t>6/5/12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456E963-ACDC-744B-86C2-FFCE733D19BE}" type="slidenum">
              <a:rPr lang="en-US"/>
              <a:pPr>
                <a:defRPr/>
              </a:pPr>
              <a:t>‹#›</a:t>
            </a:fld>
            <a:endParaRPr lang="en-US" dirty="0"/>
          </a:p>
        </p:txBody>
      </p:sp>
    </p:spTree>
    <p:extLst>
      <p:ext uri="{BB962C8B-B14F-4D97-AF65-F5344CB8AC3E}">
        <p14:creationId xmlns:p14="http://schemas.microsoft.com/office/powerpoint/2010/main" val="2427037113"/>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4ACB419-AD6B-404D-BB07-C2190D608B17}" type="datetime1">
              <a:rPr lang="en-US"/>
              <a:pPr>
                <a:defRPr/>
              </a:pPr>
              <a:t>6/5/12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C3C0496-8925-9B49-9A36-2AB75C5B6B25}" type="slidenum">
              <a:rPr lang="en-US"/>
              <a:pPr>
                <a:defRPr/>
              </a:pPr>
              <a:t>‹#›</a:t>
            </a:fld>
            <a:endParaRPr lang="en-US" dirty="0"/>
          </a:p>
        </p:txBody>
      </p:sp>
    </p:spTree>
    <p:extLst>
      <p:ext uri="{BB962C8B-B14F-4D97-AF65-F5344CB8AC3E}">
        <p14:creationId xmlns:p14="http://schemas.microsoft.com/office/powerpoint/2010/main" val="32577652"/>
      </p:ext>
    </p:extLst>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E6D86D5-096E-8D42-BD4F-F4C9B5CDE2DB}" type="datetime1">
              <a:rPr lang="en-US"/>
              <a:pPr>
                <a:defRPr/>
              </a:pPr>
              <a:t>6/5/12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5ED554C-E08A-124E-968F-066B418B9B1D}" type="slidenum">
              <a:rPr lang="en-US"/>
              <a:pPr>
                <a:defRPr/>
              </a:pPr>
              <a:t>‹#›</a:t>
            </a:fld>
            <a:endParaRPr lang="en-US" dirty="0"/>
          </a:p>
        </p:txBody>
      </p:sp>
    </p:spTree>
    <p:extLst>
      <p:ext uri="{BB962C8B-B14F-4D97-AF65-F5344CB8AC3E}">
        <p14:creationId xmlns:p14="http://schemas.microsoft.com/office/powerpoint/2010/main" val="1585707087"/>
      </p:ext>
    </p:extLst>
  </p:cSld>
  <p:clrMapOvr>
    <a:masterClrMapping/>
  </p:clrMapOvr>
  <p:transition xmlns:p14="http://schemas.microsoft.com/office/powerpoint/2010/mai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44CD265-A348-D844-A913-E3B008D22824}" type="datetime1">
              <a:rPr lang="en-US"/>
              <a:pPr>
                <a:defRPr/>
              </a:pPr>
              <a:t>6/5/12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1905915-779A-F84F-8270-F51C7E08246D}" type="slidenum">
              <a:rPr lang="en-US"/>
              <a:pPr>
                <a:defRPr/>
              </a:pPr>
              <a:t>‹#›</a:t>
            </a:fld>
            <a:endParaRPr lang="en-US" dirty="0"/>
          </a:p>
        </p:txBody>
      </p:sp>
    </p:spTree>
    <p:extLst>
      <p:ext uri="{BB962C8B-B14F-4D97-AF65-F5344CB8AC3E}">
        <p14:creationId xmlns:p14="http://schemas.microsoft.com/office/powerpoint/2010/main" val="556242066"/>
      </p:ext>
    </p:extLst>
  </p:cSld>
  <p:clrMapOvr>
    <a:masterClrMapping/>
  </p:clrMapOvr>
  <p:transition xmlns:p14="http://schemas.microsoft.com/office/powerpoint/2010/mai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2450727-8216-4649-9FF6-33A604791BD0}" type="datetime1">
              <a:rPr lang="en-US"/>
              <a:pPr>
                <a:defRPr/>
              </a:pPr>
              <a:t>6/5/12</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3651A5C-C537-5E42-89C8-8618689A1B38}" type="slidenum">
              <a:rPr lang="en-US"/>
              <a:pPr>
                <a:defRPr/>
              </a:pPr>
              <a:t>‹#›</a:t>
            </a:fld>
            <a:endParaRPr lang="en-US" dirty="0"/>
          </a:p>
        </p:txBody>
      </p:sp>
    </p:spTree>
    <p:extLst>
      <p:ext uri="{BB962C8B-B14F-4D97-AF65-F5344CB8AC3E}">
        <p14:creationId xmlns:p14="http://schemas.microsoft.com/office/powerpoint/2010/main" val="1670074556"/>
      </p:ext>
    </p:extLst>
  </p:cSld>
  <p:clrMapOvr>
    <a:masterClrMapping/>
  </p:clrMapOvr>
  <p:transition xmlns:p14="http://schemas.microsoft.com/office/powerpoint/2010/mai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90FC9AC-D653-4149-98D0-4094CE349DC9}" type="datetime1">
              <a:rPr lang="en-US"/>
              <a:pPr>
                <a:defRPr/>
              </a:pPr>
              <a:t>6/5/12</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2F4FE27-A5F0-4149-82C0-F615F6C49BDE}" type="slidenum">
              <a:rPr lang="en-US"/>
              <a:pPr>
                <a:defRPr/>
              </a:pPr>
              <a:t>‹#›</a:t>
            </a:fld>
            <a:endParaRPr lang="en-US" dirty="0"/>
          </a:p>
        </p:txBody>
      </p:sp>
    </p:spTree>
    <p:extLst>
      <p:ext uri="{BB962C8B-B14F-4D97-AF65-F5344CB8AC3E}">
        <p14:creationId xmlns:p14="http://schemas.microsoft.com/office/powerpoint/2010/main" val="3239812631"/>
      </p:ext>
    </p:extLst>
  </p:cSld>
  <p:clrMapOvr>
    <a:masterClrMapping/>
  </p:clrMapOvr>
  <p:transition xmlns:p14="http://schemas.microsoft.com/office/powerpoint/2010/mai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04D2814-01FC-5349-BFB1-F41402760A65}" type="datetime1">
              <a:rPr lang="en-US"/>
              <a:pPr>
                <a:defRPr/>
              </a:pPr>
              <a:t>6/5/12</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E7837AB-05C7-D840-8202-554EAFDF83BB}" type="slidenum">
              <a:rPr lang="en-US"/>
              <a:pPr>
                <a:defRPr/>
              </a:pPr>
              <a:t>‹#›</a:t>
            </a:fld>
            <a:endParaRPr lang="en-US" dirty="0"/>
          </a:p>
        </p:txBody>
      </p:sp>
    </p:spTree>
    <p:extLst>
      <p:ext uri="{BB962C8B-B14F-4D97-AF65-F5344CB8AC3E}">
        <p14:creationId xmlns:p14="http://schemas.microsoft.com/office/powerpoint/2010/main" val="672794557"/>
      </p:ext>
    </p:extLst>
  </p:cSld>
  <p:clrMapOvr>
    <a:masterClrMapping/>
  </p:clrMapOvr>
  <p:transition xmlns:p14="http://schemas.microsoft.com/office/powerpoint/2010/mai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1D85872-B90B-294E-B7D0-073D1115BFF5}" type="datetime1">
              <a:rPr lang="en-US"/>
              <a:pPr>
                <a:defRPr/>
              </a:pPr>
              <a:t>6/5/12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EA1F648-7553-1544-915A-A9E1DE8B2D08}" type="slidenum">
              <a:rPr lang="en-US"/>
              <a:pPr>
                <a:defRPr/>
              </a:pPr>
              <a:t>‹#›</a:t>
            </a:fld>
            <a:endParaRPr lang="en-US" dirty="0"/>
          </a:p>
        </p:txBody>
      </p:sp>
    </p:spTree>
    <p:extLst>
      <p:ext uri="{BB962C8B-B14F-4D97-AF65-F5344CB8AC3E}">
        <p14:creationId xmlns:p14="http://schemas.microsoft.com/office/powerpoint/2010/main" val="419758428"/>
      </p:ext>
    </p:extLst>
  </p:cSld>
  <p:clrMapOvr>
    <a:masterClrMapping/>
  </p:clrMapOvr>
  <p:transition xmlns:p14="http://schemas.microsoft.com/office/powerpoint/2010/mai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C64B92D-2915-7344-80ED-63C1BE0929F8}" type="datetime1">
              <a:rPr lang="en-US"/>
              <a:pPr>
                <a:defRPr/>
              </a:pPr>
              <a:t>6/5/12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2F453E-5832-004C-88FD-D188459EB61F}" type="slidenum">
              <a:rPr lang="en-US"/>
              <a:pPr>
                <a:defRPr/>
              </a:pPr>
              <a:t>‹#›</a:t>
            </a:fld>
            <a:endParaRPr lang="en-US" dirty="0"/>
          </a:p>
        </p:txBody>
      </p:sp>
    </p:spTree>
    <p:extLst>
      <p:ext uri="{BB962C8B-B14F-4D97-AF65-F5344CB8AC3E}">
        <p14:creationId xmlns:p14="http://schemas.microsoft.com/office/powerpoint/2010/main" val="3860589039"/>
      </p:ext>
    </p:extLst>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a:ea typeface="+mn-ea"/>
                <a:cs typeface="+mn-cs"/>
              </a:defRPr>
            </a:lvl1pPr>
          </a:lstStyle>
          <a:p>
            <a:pPr>
              <a:defRPr/>
            </a:pPr>
            <a:fld id="{4B5D7B29-C13D-334A-9B3E-2D26F11BD320}" type="datetime1">
              <a:rPr lang="en-US" smtClean="0"/>
              <a:pPr>
                <a:defRPr/>
              </a:pPr>
              <a:t>6/5/12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a:ea typeface="+mn-ea"/>
                <a:cs typeface="+mn-cs"/>
              </a:defRPr>
            </a:lvl1pPr>
          </a:lstStyle>
          <a:p>
            <a:pPr>
              <a:defRPr/>
            </a:pPr>
            <a:fld id="{1B293FF8-CD88-C24E-B901-491EE6C88A28}"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ransition xmlns:p14="http://schemas.microsoft.com/office/powerpoint/2010/main" spd="slow"/>
  <p:timing>
    <p:tnLst>
      <p:par>
        <p:cTn xmlns:p14="http://schemas.microsoft.com/office/powerpoint/2010/main" id="1" dur="indefinite" restart="never" nodeType="tmRoot"/>
      </p:par>
    </p:tnLst>
  </p:timing>
  <p:hf hdr="0" ft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Arial"/>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emf"/><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3.emf"/><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walch.com/ei/CAU1L2S1ContextEquationDist" TargetMode="External"/><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image" Target="../media/image5.emf"/><Relationship Id="rId5" Type="http://schemas.openxmlformats.org/officeDocument/2006/relationships/oleObject" Target="../embeddings/oleObject4.bin"/><Relationship Id="rId6" Type="http://schemas.openxmlformats.org/officeDocument/2006/relationships/image" Target="../media/image6.emf"/><Relationship Id="rId1" Type="http://schemas.openxmlformats.org/officeDocument/2006/relationships/vmlDrawing" Target="../drawings/vmlDrawing3.vml"/><Relationship Id="rId2"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5.bin"/><Relationship Id="rId4" Type="http://schemas.openxmlformats.org/officeDocument/2006/relationships/image" Target="../media/image7.emf"/><Relationship Id="rId5" Type="http://schemas.openxmlformats.org/officeDocument/2006/relationships/oleObject" Target="../embeddings/oleObject6.bin"/><Relationship Id="rId6" Type="http://schemas.openxmlformats.org/officeDocument/2006/relationships/image" Target="../media/image8.emf"/><Relationship Id="rId1" Type="http://schemas.openxmlformats.org/officeDocument/2006/relationships/vmlDrawing" Target="../drawings/vmlDrawing4.vml"/><Relationship Id="rId2"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7.bin"/><Relationship Id="rId4" Type="http://schemas.openxmlformats.org/officeDocument/2006/relationships/image" Target="../media/image9.emf"/><Relationship Id="rId1" Type="http://schemas.openxmlformats.org/officeDocument/2006/relationships/vmlDrawing" Target="../drawings/vmlDrawing5.vml"/><Relationship Id="rId2"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8.bin"/><Relationship Id="rId4" Type="http://schemas.openxmlformats.org/officeDocument/2006/relationships/image" Target="../media/image10.emf"/><Relationship Id="rId1" Type="http://schemas.openxmlformats.org/officeDocument/2006/relationships/vmlDrawing" Target="../drawings/vmlDrawing6.vml"/><Relationship Id="rId2"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hyperlink" Target="http://walch.com/ei/CAU1L2S1ContextEquationSA" TargetMode="External"/><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Introduction</a:t>
            </a:r>
            <a:endParaRPr lang="en-US" sz="2800" b="1" dirty="0">
              <a:ea typeface="+mn-ea"/>
            </a:endParaRPr>
          </a:p>
          <a:p>
            <a:pPr eaLnBrk="1" fontAlgn="auto" hangingPunct="1">
              <a:spcAft>
                <a:spcPts val="0"/>
              </a:spcAft>
              <a:defRPr/>
            </a:pPr>
            <a:r>
              <a:rPr lang="en-US" dirty="0" smtClean="0"/>
              <a:t>Creating </a:t>
            </a:r>
            <a:r>
              <a:rPr lang="en-US" dirty="0"/>
              <a:t>equations from context is important since most real-world scenarios do not involve the equations being given. An </a:t>
            </a:r>
            <a:r>
              <a:rPr lang="en-US" b="1" dirty="0"/>
              <a:t>equation</a:t>
            </a:r>
            <a:r>
              <a:rPr lang="en-US" dirty="0"/>
              <a:t> is a mathematical sentence that uses an equal sign (=) to show that two quantities are equal. A </a:t>
            </a:r>
            <a:r>
              <a:rPr lang="en-US" b="1" dirty="0"/>
              <a:t>quantity</a:t>
            </a:r>
            <a:r>
              <a:rPr lang="en-US" dirty="0"/>
              <a:t> is something that can be compared by assigning a numerical value. In this lesson, contexts will be given and equations must be created from them and then used to solve the problems. Since these problems are all in context, units are essential because without them, the numbers have no meaning</a:t>
            </a:r>
            <a:r>
              <a:rPr lang="en-US" dirty="0" smtClean="0"/>
              <a:t>.</a:t>
            </a:r>
            <a:endParaRPr lang="en-US" dirty="0"/>
          </a:p>
        </p:txBody>
      </p:sp>
      <p:sp>
        <p:nvSpPr>
          <p:cNvPr id="15362" name="Text Placeholder 3"/>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1</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ubtitle 1"/>
          <p:cNvSpPr>
            <a:spLocks noGrp="1"/>
          </p:cNvSpPr>
          <p:nvPr>
            <p:ph type="subTitle" idx="1"/>
          </p:nvPr>
        </p:nvSpPr>
        <p:spPr>
          <a:xfrm>
            <a:off x="641350" y="641350"/>
            <a:ext cx="7854950" cy="4997450"/>
          </a:xfrm>
        </p:spPr>
        <p:txBody>
          <a:bodyPr/>
          <a:lstStyle/>
          <a:p>
            <a:pPr eaLnBrk="1" hangingPunct="1"/>
            <a:r>
              <a:rPr lang="en-US" sz="2800" b="1" dirty="0"/>
              <a:t>Guided Practice: </a:t>
            </a:r>
            <a:r>
              <a:rPr lang="en-US" sz="2800" b="1" dirty="0">
                <a:solidFill>
                  <a:srgbClr val="000090"/>
                </a:solidFill>
              </a:rPr>
              <a:t>Example 3, </a:t>
            </a:r>
            <a:r>
              <a:rPr lang="en-US" sz="2800" b="1" i="1" dirty="0">
                <a:solidFill>
                  <a:srgbClr val="000090"/>
                </a:solidFill>
              </a:rPr>
              <a:t>continued</a:t>
            </a:r>
          </a:p>
          <a:p>
            <a:pPr marL="0" lvl="1" algn="l" eaLnBrk="1" hangingPunct="1"/>
            <a:endParaRPr lang="en-US" sz="1100" baseline="30000" dirty="0">
              <a:solidFill>
                <a:schemeClr val="tx1"/>
              </a:solidFill>
            </a:endParaRPr>
          </a:p>
          <a:p>
            <a:pPr marL="457200" lvl="2" algn="l" eaLnBrk="1" hangingPunct="1"/>
            <a:r>
              <a:rPr lang="en-US" dirty="0">
                <a:solidFill>
                  <a:schemeClr val="tx1"/>
                </a:solidFill>
              </a:rPr>
              <a:t>Complete a table of the known quantities. </a:t>
            </a:r>
            <a:endParaRPr lang="en-US" sz="2800" b="1" i="1" dirty="0">
              <a:solidFill>
                <a:srgbClr val="000090"/>
              </a:solidFill>
            </a:endParaRPr>
          </a:p>
          <a:p>
            <a:pPr eaLnBrk="1" hangingPunct="1"/>
            <a:endParaRPr lang="en-US" sz="1100" baseline="30000" dirty="0"/>
          </a:p>
        </p:txBody>
      </p:sp>
      <p:sp>
        <p:nvSpPr>
          <p:cNvPr id="44034"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p>
          <a:p>
            <a:pPr eaLnBrk="1" hangingPunct="1">
              <a:spcBef>
                <a:spcPct val="0"/>
              </a:spcBef>
            </a:pPr>
            <a:endParaRPr lang="en-US" dirty="0"/>
          </a:p>
        </p:txBody>
      </p:sp>
      <p:sp>
        <p:nvSpPr>
          <p:cNvPr id="2" name="Slide Number Placeholder 1"/>
          <p:cNvSpPr>
            <a:spLocks noGrp="1"/>
          </p:cNvSpPr>
          <p:nvPr>
            <p:ph type="sldNum" sz="quarter" idx="11"/>
          </p:nvPr>
        </p:nvSpPr>
        <p:spPr/>
        <p:txBody>
          <a:bodyPr/>
          <a:lstStyle/>
          <a:p>
            <a:pPr>
              <a:defRPr/>
            </a:pPr>
            <a:fld id="{594215EB-59A4-EB40-8050-A3BF0C024F9C}" type="slidenum">
              <a:rPr lang="en-US" smtClean="0"/>
              <a:pPr>
                <a:defRPr/>
              </a:pPr>
              <a:t>10</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885744654"/>
              </p:ext>
            </p:extLst>
          </p:nvPr>
        </p:nvGraphicFramePr>
        <p:xfrm>
          <a:off x="1312862" y="1927225"/>
          <a:ext cx="6518277" cy="1371600"/>
        </p:xfrm>
        <a:graphic>
          <a:graphicData uri="http://schemas.openxmlformats.org/drawingml/2006/table">
            <a:tbl>
              <a:tblPr firstRow="1" bandRow="1">
                <a:tableStyleId>{2D5ABB26-0587-4C30-8999-92F81FD0307C}</a:tableStyleId>
              </a:tblPr>
              <a:tblGrid>
                <a:gridCol w="2413001"/>
                <a:gridCol w="2052638"/>
                <a:gridCol w="2052638"/>
              </a:tblGrid>
              <a:tr h="370840">
                <a:tc>
                  <a:txBody>
                    <a:bodyPr/>
                    <a:lstStyle/>
                    <a:p>
                      <a:endParaRPr lang="en-US" sz="24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lumMod val="85000"/>
                      </a:schemeClr>
                    </a:solidFill>
                  </a:tcPr>
                </a:tc>
                <a:tc>
                  <a:txBody>
                    <a:bodyPr/>
                    <a:lstStyle/>
                    <a:p>
                      <a:pPr algn="l"/>
                      <a:r>
                        <a:rPr lang="en-US" sz="2400" b="1" dirty="0" smtClean="0">
                          <a:latin typeface="Arial"/>
                          <a:cs typeface="Arial"/>
                        </a:rPr>
                        <a:t>Rate (</a:t>
                      </a:r>
                      <a:r>
                        <a:rPr lang="en-US" sz="2400" b="1" i="1" dirty="0" smtClean="0">
                          <a:latin typeface="Arial"/>
                          <a:cs typeface="Arial"/>
                        </a:rPr>
                        <a:t>r</a:t>
                      </a:r>
                      <a:r>
                        <a:rPr lang="en-US" sz="2400" b="1" dirty="0" smtClean="0">
                          <a:latin typeface="Arial"/>
                          <a:cs typeface="Arial"/>
                        </a:rPr>
                        <a:t>)</a:t>
                      </a:r>
                      <a:endParaRPr lang="en-US" sz="2400" b="1"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lumMod val="85000"/>
                      </a:schemeClr>
                    </a:solidFill>
                  </a:tcPr>
                </a:tc>
                <a:tc>
                  <a:txBody>
                    <a:bodyPr/>
                    <a:lstStyle/>
                    <a:p>
                      <a:pPr algn="l"/>
                      <a:r>
                        <a:rPr lang="en-US" sz="2400" b="1" dirty="0" smtClean="0">
                          <a:latin typeface="Arial"/>
                          <a:cs typeface="Arial"/>
                        </a:rPr>
                        <a:t>Distance (</a:t>
                      </a:r>
                      <a:r>
                        <a:rPr lang="en-US" sz="2400" b="1" i="1" dirty="0" smtClean="0">
                          <a:latin typeface="Arial"/>
                          <a:cs typeface="Arial"/>
                        </a:rPr>
                        <a:t>d</a:t>
                      </a:r>
                      <a:r>
                        <a:rPr lang="en-US" sz="2400" b="1" dirty="0" smtClean="0">
                          <a:latin typeface="Arial"/>
                          <a:cs typeface="Arial"/>
                        </a:rPr>
                        <a:t>)</a:t>
                      </a:r>
                      <a:endParaRPr lang="en-US" sz="2400" b="1"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lumMod val="85000"/>
                      </a:schemeClr>
                    </a:solidFill>
                  </a:tcPr>
                </a:tc>
              </a:tr>
              <a:tr h="370840">
                <a:tc>
                  <a:txBody>
                    <a:bodyPr/>
                    <a:lstStyle/>
                    <a:p>
                      <a:r>
                        <a:rPr lang="en-US" sz="2400" dirty="0" smtClean="0">
                          <a:latin typeface="Arial"/>
                          <a:cs typeface="Arial"/>
                        </a:rPr>
                        <a:t>Older brother</a:t>
                      </a:r>
                      <a:endParaRPr lang="en-US" sz="24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r>
                        <a:rPr lang="en-US" sz="2400" dirty="0" smtClean="0">
                          <a:latin typeface="Arial"/>
                          <a:cs typeface="Arial"/>
                        </a:rPr>
                        <a:t>60 mph</a:t>
                      </a:r>
                      <a:endParaRPr lang="en-US" sz="24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r>
                        <a:rPr lang="en-US" sz="2400" dirty="0" smtClean="0">
                          <a:latin typeface="Arial"/>
                          <a:cs typeface="Arial"/>
                        </a:rPr>
                        <a:t>55 miles</a:t>
                      </a:r>
                      <a:endParaRPr lang="en-US" sz="24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r>
              <a:tr h="370840">
                <a:tc>
                  <a:txBody>
                    <a:bodyPr/>
                    <a:lstStyle/>
                    <a:p>
                      <a:r>
                        <a:rPr lang="en-US" sz="2400" dirty="0" smtClean="0">
                          <a:latin typeface="Arial"/>
                          <a:cs typeface="Arial"/>
                        </a:rPr>
                        <a:t>Younger brother</a:t>
                      </a:r>
                      <a:endParaRPr lang="en-US" sz="24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r>
                        <a:rPr lang="en-US" sz="2400" dirty="0" smtClean="0">
                          <a:latin typeface="Arial"/>
                          <a:cs typeface="Arial"/>
                        </a:rPr>
                        <a:t>70 mph</a:t>
                      </a:r>
                      <a:endParaRPr lang="en-US" sz="24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r>
                        <a:rPr lang="en-US" sz="2400" dirty="0" smtClean="0">
                          <a:latin typeface="Arial"/>
                          <a:cs typeface="Arial"/>
                        </a:rPr>
                        <a:t>55 miles</a:t>
                      </a:r>
                      <a:endParaRPr lang="en-US" sz="24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r>
            </a:tbl>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3, </a:t>
            </a:r>
            <a:r>
              <a:rPr lang="en-US" sz="2800" b="1" i="1" dirty="0">
                <a:solidFill>
                  <a:srgbClr val="000090"/>
                </a:solidFill>
              </a:rPr>
              <a:t>continued</a:t>
            </a:r>
          </a:p>
          <a:p>
            <a:pPr eaLnBrk="1" hangingPunct="1">
              <a:defRPr/>
            </a:pPr>
            <a:endParaRPr lang="en-US" sz="1100" baseline="30000" dirty="0"/>
          </a:p>
          <a:p>
            <a:pPr marL="514350" indent="-514350" eaLnBrk="1" hangingPunct="1">
              <a:buFont typeface="+mj-lt"/>
              <a:buAutoNum type="arabicPeriod" startAt="3"/>
              <a:defRPr/>
            </a:pPr>
            <a:r>
              <a:rPr lang="en-US" sz="2800" b="1" dirty="0">
                <a:solidFill>
                  <a:srgbClr val="660066"/>
                </a:solidFill>
              </a:rPr>
              <a:t>Read the statement again and look for the unknown or the </a:t>
            </a:r>
            <a:r>
              <a:rPr lang="en-US" sz="2800" b="1" dirty="0" smtClean="0">
                <a:solidFill>
                  <a:srgbClr val="660066"/>
                </a:solidFill>
              </a:rPr>
              <a:t>variable.</a:t>
            </a:r>
            <a:endParaRPr lang="en-US" sz="2800" b="1" dirty="0" smtClean="0">
              <a:solidFill>
                <a:srgbClr val="558ED5"/>
              </a:solidFill>
            </a:endParaRPr>
          </a:p>
          <a:p>
            <a:pPr lvl="1" algn="l" eaLnBrk="1" hangingPunct="1">
              <a:defRPr/>
            </a:pPr>
            <a:r>
              <a:rPr lang="en-US" dirty="0">
                <a:solidFill>
                  <a:srgbClr val="000000"/>
                </a:solidFill>
              </a:rPr>
              <a:t>The scenario asks for how long, so the variable is time, </a:t>
            </a:r>
            <a:r>
              <a:rPr lang="en-US" i="1" dirty="0">
                <a:solidFill>
                  <a:srgbClr val="000000"/>
                </a:solidFill>
              </a:rPr>
              <a:t>t</a:t>
            </a:r>
            <a:r>
              <a:rPr lang="en-US" dirty="0">
                <a:solidFill>
                  <a:srgbClr val="000000"/>
                </a:solidFill>
              </a:rPr>
              <a:t>.</a:t>
            </a:r>
            <a:endParaRPr lang="en-US" sz="4000" dirty="0">
              <a:solidFill>
                <a:srgbClr val="000000"/>
              </a:solidFill>
            </a:endParaRPr>
          </a:p>
        </p:txBody>
      </p:sp>
      <p:sp>
        <p:nvSpPr>
          <p:cNvPr id="45058"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p>
          <a:p>
            <a:pPr eaLnBrk="1" hangingPunct="1">
              <a:spcBef>
                <a:spcPct val="0"/>
              </a:spcBef>
            </a:pPr>
            <a:endParaRPr lang="en-US" dirty="0"/>
          </a:p>
        </p:txBody>
      </p:sp>
      <p:sp>
        <p:nvSpPr>
          <p:cNvPr id="3" name="Slide Number Placeholder 2"/>
          <p:cNvSpPr>
            <a:spLocks noGrp="1"/>
          </p:cNvSpPr>
          <p:nvPr>
            <p:ph type="sldNum" sz="quarter" idx="11"/>
          </p:nvPr>
        </p:nvSpPr>
        <p:spPr/>
        <p:txBody>
          <a:bodyPr/>
          <a:lstStyle/>
          <a:p>
            <a:pPr>
              <a:defRPr/>
            </a:pPr>
            <a:fld id="{FC15317E-1B80-0043-B4F7-B8EE21FF8353}" type="slidenum">
              <a:rPr lang="en-US" smtClean="0"/>
              <a:pPr>
                <a:defRPr/>
              </a:pPr>
              <a:t>11</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3, </a:t>
            </a:r>
            <a:r>
              <a:rPr lang="en-US" sz="2800" b="1" i="1" dirty="0">
                <a:solidFill>
                  <a:srgbClr val="000090"/>
                </a:solidFill>
              </a:rPr>
              <a:t>continued</a:t>
            </a:r>
          </a:p>
          <a:p>
            <a:pPr eaLnBrk="1" hangingPunct="1">
              <a:defRPr/>
            </a:pPr>
            <a:endParaRPr lang="en-US" sz="1100" baseline="30000" dirty="0"/>
          </a:p>
          <a:p>
            <a:pPr marL="514350" indent="-514350" eaLnBrk="1" hangingPunct="1">
              <a:buFont typeface="+mj-lt"/>
              <a:buAutoNum type="arabicPeriod" startAt="4"/>
              <a:defRPr/>
            </a:pPr>
            <a:r>
              <a:rPr lang="en-US" sz="2800" b="1" dirty="0">
                <a:solidFill>
                  <a:srgbClr val="660066"/>
                </a:solidFill>
              </a:rPr>
              <a:t>Create expressions and inequalities from the known </a:t>
            </a:r>
            <a:r>
              <a:rPr lang="en-US" sz="2800" b="1" dirty="0" smtClean="0">
                <a:solidFill>
                  <a:srgbClr val="660066"/>
                </a:solidFill>
              </a:rPr>
              <a:t>quantities and </a:t>
            </a:r>
            <a:r>
              <a:rPr lang="en-US" sz="2800" b="1" dirty="0">
                <a:solidFill>
                  <a:srgbClr val="660066"/>
                </a:solidFill>
              </a:rPr>
              <a:t>variable(s)</a:t>
            </a:r>
            <a:r>
              <a:rPr lang="en-US" sz="2800" b="1" dirty="0" smtClean="0">
                <a:solidFill>
                  <a:srgbClr val="660066"/>
                </a:solidFill>
              </a:rPr>
              <a:t>.</a:t>
            </a:r>
            <a:endParaRPr lang="en-US" sz="2800" b="1" dirty="0" smtClean="0">
              <a:solidFill>
                <a:srgbClr val="558ED5"/>
              </a:solidFill>
            </a:endParaRPr>
          </a:p>
          <a:p>
            <a:pPr lvl="1" algn="l" eaLnBrk="1" hangingPunct="1">
              <a:defRPr/>
            </a:pPr>
            <a:r>
              <a:rPr lang="en-US" dirty="0">
                <a:solidFill>
                  <a:srgbClr val="000000"/>
                </a:solidFill>
              </a:rPr>
              <a:t>Step 2 showed that the distance equation is </a:t>
            </a:r>
            <a:r>
              <a:rPr lang="en-US" i="1" dirty="0">
                <a:solidFill>
                  <a:srgbClr val="000000"/>
                </a:solidFill>
              </a:rPr>
              <a:t>d</a:t>
            </a:r>
            <a:r>
              <a:rPr lang="en-US" dirty="0">
                <a:solidFill>
                  <a:srgbClr val="000000"/>
                </a:solidFill>
              </a:rPr>
              <a:t> = </a:t>
            </a:r>
            <a:r>
              <a:rPr lang="en-US" i="1" dirty="0" err="1">
                <a:solidFill>
                  <a:srgbClr val="000000"/>
                </a:solidFill>
              </a:rPr>
              <a:t>rt</a:t>
            </a:r>
            <a:r>
              <a:rPr lang="en-US" dirty="0">
                <a:solidFill>
                  <a:srgbClr val="000000"/>
                </a:solidFill>
              </a:rPr>
              <a:t> or </a:t>
            </a:r>
          </a:p>
          <a:p>
            <a:pPr lvl="1" algn="l" eaLnBrk="1" hangingPunct="1">
              <a:spcBef>
                <a:spcPts val="0"/>
              </a:spcBef>
              <a:defRPr/>
            </a:pPr>
            <a:r>
              <a:rPr lang="en-US" i="1" dirty="0" err="1" smtClean="0">
                <a:solidFill>
                  <a:srgbClr val="000000"/>
                </a:solidFill>
              </a:rPr>
              <a:t>rt</a:t>
            </a:r>
            <a:r>
              <a:rPr lang="en-US" dirty="0" smtClean="0">
                <a:solidFill>
                  <a:srgbClr val="000000"/>
                </a:solidFill>
              </a:rPr>
              <a:t> </a:t>
            </a:r>
            <a:r>
              <a:rPr lang="en-US" dirty="0">
                <a:solidFill>
                  <a:srgbClr val="000000"/>
                </a:solidFill>
              </a:rPr>
              <a:t>= </a:t>
            </a:r>
            <a:r>
              <a:rPr lang="en-US" i="1" dirty="0">
                <a:solidFill>
                  <a:srgbClr val="000000"/>
                </a:solidFill>
              </a:rPr>
              <a:t>d</a:t>
            </a:r>
            <a:r>
              <a:rPr lang="en-US" dirty="0">
                <a:solidFill>
                  <a:srgbClr val="000000"/>
                </a:solidFill>
              </a:rPr>
              <a:t>. Together </a:t>
            </a:r>
            <a:r>
              <a:rPr lang="en-US" dirty="0" smtClean="0">
                <a:solidFill>
                  <a:srgbClr val="000000"/>
                </a:solidFill>
              </a:rPr>
              <a:t>the brothers </a:t>
            </a:r>
            <a:r>
              <a:rPr lang="en-US" dirty="0">
                <a:solidFill>
                  <a:srgbClr val="000000"/>
                </a:solidFill>
              </a:rPr>
              <a:t>will travel a distance, </a:t>
            </a:r>
            <a:r>
              <a:rPr lang="en-US" i="1" dirty="0">
                <a:solidFill>
                  <a:srgbClr val="000000"/>
                </a:solidFill>
              </a:rPr>
              <a:t>d</a:t>
            </a:r>
            <a:r>
              <a:rPr lang="en-US" dirty="0">
                <a:solidFill>
                  <a:srgbClr val="000000"/>
                </a:solidFill>
              </a:rPr>
              <a:t>, of 55 miles.</a:t>
            </a:r>
            <a:endParaRPr lang="en-US" dirty="0" smtClean="0">
              <a:solidFill>
                <a:srgbClr val="000000"/>
              </a:solidFill>
            </a:endParaRPr>
          </a:p>
          <a:p>
            <a:pPr lvl="1" algn="l" eaLnBrk="1" hangingPunct="1">
              <a:defRPr/>
            </a:pPr>
            <a:endParaRPr lang="en-US" dirty="0" smtClean="0">
              <a:solidFill>
                <a:srgbClr val="000000"/>
              </a:solidFill>
            </a:endParaRPr>
          </a:p>
          <a:p>
            <a:pPr lvl="1" algn="l" eaLnBrk="1" hangingPunct="1">
              <a:defRPr/>
            </a:pPr>
            <a:r>
              <a:rPr lang="en-US" spc="-50" dirty="0" smtClean="0">
                <a:solidFill>
                  <a:srgbClr val="000000"/>
                </a:solidFill>
              </a:rPr>
              <a:t>(</a:t>
            </a:r>
            <a:r>
              <a:rPr lang="en-US" spc="-50" dirty="0">
                <a:solidFill>
                  <a:srgbClr val="000000"/>
                </a:solidFill>
              </a:rPr>
              <a:t>older brother’s rate)(</a:t>
            </a:r>
            <a:r>
              <a:rPr lang="en-US" i="1" spc="-50" dirty="0">
                <a:solidFill>
                  <a:srgbClr val="000000"/>
                </a:solidFill>
              </a:rPr>
              <a:t>t</a:t>
            </a:r>
            <a:r>
              <a:rPr lang="en-US" spc="-50" dirty="0">
                <a:solidFill>
                  <a:srgbClr val="000000"/>
                </a:solidFill>
              </a:rPr>
              <a:t>) + (younger brother’s rate)(</a:t>
            </a:r>
            <a:r>
              <a:rPr lang="en-US" i="1" spc="-50" dirty="0">
                <a:solidFill>
                  <a:srgbClr val="000000"/>
                </a:solidFill>
              </a:rPr>
              <a:t>t</a:t>
            </a:r>
            <a:r>
              <a:rPr lang="en-US" spc="-50" dirty="0">
                <a:solidFill>
                  <a:srgbClr val="000000"/>
                </a:solidFill>
              </a:rPr>
              <a:t>) = </a:t>
            </a:r>
            <a:r>
              <a:rPr lang="en-US" spc="-50" dirty="0" smtClean="0">
                <a:solidFill>
                  <a:srgbClr val="000000"/>
                </a:solidFill>
              </a:rPr>
              <a:t>55</a:t>
            </a:r>
          </a:p>
          <a:p>
            <a:pPr lvl="1" algn="l" eaLnBrk="1" hangingPunct="1">
              <a:defRPr/>
            </a:pPr>
            <a:r>
              <a:rPr lang="en-US" dirty="0" smtClean="0">
                <a:solidFill>
                  <a:srgbClr val="000000"/>
                </a:solidFill>
              </a:rPr>
              <a:t>	</a:t>
            </a:r>
            <a:endParaRPr lang="en-US" sz="8800" dirty="0">
              <a:solidFill>
                <a:srgbClr val="000000"/>
              </a:solidFill>
            </a:endParaRPr>
          </a:p>
        </p:txBody>
      </p:sp>
      <p:sp>
        <p:nvSpPr>
          <p:cNvPr id="46082"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p>
          <a:p>
            <a:pPr eaLnBrk="1" hangingPunct="1">
              <a:spcBef>
                <a:spcPct val="0"/>
              </a:spcBef>
            </a:pPr>
            <a:endParaRPr lang="en-US" dirty="0"/>
          </a:p>
        </p:txBody>
      </p:sp>
      <p:sp>
        <p:nvSpPr>
          <p:cNvPr id="3" name="Slide Number Placeholder 2"/>
          <p:cNvSpPr>
            <a:spLocks noGrp="1"/>
          </p:cNvSpPr>
          <p:nvPr>
            <p:ph type="sldNum" sz="quarter" idx="11"/>
          </p:nvPr>
        </p:nvSpPr>
        <p:spPr/>
        <p:txBody>
          <a:bodyPr/>
          <a:lstStyle/>
          <a:p>
            <a:pPr>
              <a:defRPr/>
            </a:pPr>
            <a:fld id="{6D5016FC-958F-784B-855F-38A5AAD0EF5D}" type="slidenum">
              <a:rPr lang="en-US" smtClean="0"/>
              <a:pPr>
                <a:defRPr/>
              </a:pPr>
              <a:t>12</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ubtitle 1"/>
          <p:cNvSpPr>
            <a:spLocks noGrp="1"/>
          </p:cNvSpPr>
          <p:nvPr>
            <p:ph type="subTitle" idx="1"/>
          </p:nvPr>
        </p:nvSpPr>
        <p:spPr>
          <a:xfrm>
            <a:off x="641350" y="641350"/>
            <a:ext cx="7854950" cy="4997450"/>
          </a:xfrm>
        </p:spPr>
        <p:txBody>
          <a:bodyPr/>
          <a:lstStyle/>
          <a:p>
            <a:pPr eaLnBrk="1" hangingPunct="1"/>
            <a:r>
              <a:rPr lang="en-US" sz="2800" b="1" dirty="0"/>
              <a:t>Guided Practice: </a:t>
            </a:r>
            <a:r>
              <a:rPr lang="en-US" sz="2800" b="1" dirty="0">
                <a:solidFill>
                  <a:srgbClr val="000090"/>
                </a:solidFill>
              </a:rPr>
              <a:t>Example 3, </a:t>
            </a:r>
            <a:r>
              <a:rPr lang="en-US" sz="2800" b="1" i="1" dirty="0">
                <a:solidFill>
                  <a:srgbClr val="000090"/>
                </a:solidFill>
              </a:rPr>
              <a:t>continued</a:t>
            </a:r>
          </a:p>
          <a:p>
            <a:pPr eaLnBrk="1" hangingPunct="1"/>
            <a:endParaRPr lang="en-US" sz="1100" baseline="30000" dirty="0"/>
          </a:p>
          <a:p>
            <a:pPr lvl="1" algn="l" eaLnBrk="1" hangingPunct="1"/>
            <a:r>
              <a:rPr lang="en-US" dirty="0">
                <a:solidFill>
                  <a:srgbClr val="000000"/>
                </a:solidFill>
              </a:rPr>
              <a:t>The rate </a:t>
            </a:r>
            <a:r>
              <a:rPr lang="en-US" i="1" dirty="0">
                <a:solidFill>
                  <a:srgbClr val="000000"/>
                </a:solidFill>
              </a:rPr>
              <a:t>r</a:t>
            </a:r>
            <a:r>
              <a:rPr lang="en-US" dirty="0">
                <a:solidFill>
                  <a:srgbClr val="000000"/>
                </a:solidFill>
              </a:rPr>
              <a:t> of the older brother = 60 mph and the rate of the younger </a:t>
            </a:r>
            <a:r>
              <a:rPr lang="en-US" dirty="0" smtClean="0">
                <a:solidFill>
                  <a:srgbClr val="000000"/>
                </a:solidFill>
              </a:rPr>
              <a:t>brother </a:t>
            </a:r>
            <a:r>
              <a:rPr lang="en-US" dirty="0">
                <a:solidFill>
                  <a:srgbClr val="000000"/>
                </a:solidFill>
              </a:rPr>
              <a:t>= 70 mph.</a:t>
            </a:r>
          </a:p>
          <a:p>
            <a:pPr lvl="2" algn="l" eaLnBrk="1" hangingPunct="1"/>
            <a:r>
              <a:rPr lang="en-US" dirty="0">
                <a:solidFill>
                  <a:srgbClr val="000000"/>
                </a:solidFill>
              </a:rPr>
              <a:t>60</a:t>
            </a:r>
            <a:r>
              <a:rPr lang="en-US" i="1" dirty="0">
                <a:solidFill>
                  <a:srgbClr val="000000"/>
                </a:solidFill>
              </a:rPr>
              <a:t>t</a:t>
            </a:r>
            <a:r>
              <a:rPr lang="en-US" dirty="0">
                <a:solidFill>
                  <a:srgbClr val="000000"/>
                </a:solidFill>
              </a:rPr>
              <a:t> + 70</a:t>
            </a:r>
            <a:r>
              <a:rPr lang="en-US" i="1" dirty="0">
                <a:solidFill>
                  <a:srgbClr val="000000"/>
                </a:solidFill>
              </a:rPr>
              <a:t>t</a:t>
            </a:r>
            <a:r>
              <a:rPr lang="en-US" dirty="0">
                <a:solidFill>
                  <a:srgbClr val="000000"/>
                </a:solidFill>
              </a:rPr>
              <a:t> = 55</a:t>
            </a:r>
          </a:p>
          <a:p>
            <a:pPr lvl="2" algn="l" eaLnBrk="1" hangingPunct="1"/>
            <a:endParaRPr lang="en-US" dirty="0">
              <a:solidFill>
                <a:srgbClr val="000000"/>
              </a:solidFill>
            </a:endParaRPr>
          </a:p>
          <a:p>
            <a:pPr lvl="1" algn="l" eaLnBrk="1" hangingPunct="1"/>
            <a:r>
              <a:rPr lang="en-US" dirty="0">
                <a:solidFill>
                  <a:srgbClr val="000000"/>
                </a:solidFill>
              </a:rPr>
              <a:t>Expand the table from step 2 to see this another way.	</a:t>
            </a:r>
            <a:endParaRPr lang="en-US" sz="9600" dirty="0">
              <a:solidFill>
                <a:srgbClr val="000000"/>
              </a:solidFill>
            </a:endParaRPr>
          </a:p>
        </p:txBody>
      </p:sp>
      <p:sp>
        <p:nvSpPr>
          <p:cNvPr id="47106"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p>
          <a:p>
            <a:pPr eaLnBrk="1" hangingPunct="1">
              <a:spcBef>
                <a:spcPct val="0"/>
              </a:spcBef>
            </a:pPr>
            <a:endParaRPr lang="en-US" dirty="0"/>
          </a:p>
        </p:txBody>
      </p:sp>
      <p:sp>
        <p:nvSpPr>
          <p:cNvPr id="3" name="Slide Number Placeholder 2"/>
          <p:cNvSpPr>
            <a:spLocks noGrp="1"/>
          </p:cNvSpPr>
          <p:nvPr>
            <p:ph type="sldNum" sz="quarter" idx="11"/>
          </p:nvPr>
        </p:nvSpPr>
        <p:spPr/>
        <p:txBody>
          <a:bodyPr/>
          <a:lstStyle/>
          <a:p>
            <a:pPr>
              <a:defRPr/>
            </a:pPr>
            <a:fld id="{8E33F2B2-5707-2F47-80A6-6A320EF21415}" type="slidenum">
              <a:rPr lang="en-US" smtClean="0"/>
              <a:pPr>
                <a:defRPr/>
              </a:pPr>
              <a:t>13</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431921902"/>
              </p:ext>
            </p:extLst>
          </p:nvPr>
        </p:nvGraphicFramePr>
        <p:xfrm>
          <a:off x="1177633" y="3621088"/>
          <a:ext cx="7056948" cy="1371600"/>
        </p:xfrm>
        <a:graphic>
          <a:graphicData uri="http://schemas.openxmlformats.org/drawingml/2006/table">
            <a:tbl>
              <a:tblPr firstRow="1" bandRow="1">
                <a:tableStyleId>{2D5ABB26-0587-4C30-8999-92F81FD0307C}</a:tableStyleId>
              </a:tblPr>
              <a:tblGrid>
                <a:gridCol w="2388187"/>
                <a:gridCol w="1389989"/>
                <a:gridCol w="1325562"/>
                <a:gridCol w="1953210"/>
              </a:tblGrid>
              <a:tr h="370840">
                <a:tc>
                  <a:txBody>
                    <a:bodyPr/>
                    <a:lstStyle/>
                    <a:p>
                      <a:endParaRPr lang="en-US" sz="2400" dirty="0">
                        <a:latin typeface="Arial"/>
                        <a:cs typeface="Arial"/>
                      </a:endParaRPr>
                    </a:p>
                  </a:txBody>
                  <a:tcPr marL="91429" marR="91429">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lumMod val="85000"/>
                      </a:schemeClr>
                    </a:solidFill>
                  </a:tcPr>
                </a:tc>
                <a:tc>
                  <a:txBody>
                    <a:bodyPr/>
                    <a:lstStyle/>
                    <a:p>
                      <a:r>
                        <a:rPr lang="en-US" sz="2400" b="1" dirty="0" smtClean="0">
                          <a:latin typeface="Arial"/>
                          <a:cs typeface="Arial"/>
                        </a:rPr>
                        <a:t>Rate (</a:t>
                      </a:r>
                      <a:r>
                        <a:rPr lang="en-US" sz="2400" b="1" i="1" dirty="0" smtClean="0">
                          <a:latin typeface="Arial"/>
                          <a:cs typeface="Arial"/>
                        </a:rPr>
                        <a:t>r</a:t>
                      </a:r>
                      <a:r>
                        <a:rPr lang="en-US" sz="2400" b="1" dirty="0" smtClean="0">
                          <a:latin typeface="Arial"/>
                          <a:cs typeface="Arial"/>
                        </a:rPr>
                        <a:t>)</a:t>
                      </a:r>
                      <a:endParaRPr lang="en-US" sz="2400" b="1" dirty="0">
                        <a:latin typeface="Arial"/>
                        <a:cs typeface="Arial"/>
                      </a:endParaRPr>
                    </a:p>
                  </a:txBody>
                  <a:tcPr marL="91429" marR="91429">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lumMod val="85000"/>
                      </a:schemeClr>
                    </a:solidFill>
                  </a:tcPr>
                </a:tc>
                <a:tc>
                  <a:txBody>
                    <a:bodyPr/>
                    <a:lstStyle/>
                    <a:p>
                      <a:r>
                        <a:rPr lang="en-US" sz="2400" b="1" dirty="0" smtClean="0">
                          <a:latin typeface="Arial"/>
                          <a:cs typeface="Arial"/>
                        </a:rPr>
                        <a:t>Time (</a:t>
                      </a:r>
                      <a:r>
                        <a:rPr lang="en-US" sz="2400" b="1" i="1" dirty="0" smtClean="0">
                          <a:latin typeface="Arial"/>
                          <a:cs typeface="Arial"/>
                        </a:rPr>
                        <a:t>t</a:t>
                      </a:r>
                      <a:r>
                        <a:rPr lang="en-US" sz="2400" b="1" dirty="0" smtClean="0">
                          <a:latin typeface="Arial"/>
                          <a:cs typeface="Arial"/>
                        </a:rPr>
                        <a:t>)</a:t>
                      </a:r>
                      <a:endParaRPr lang="en-US" sz="2400" b="1" dirty="0">
                        <a:latin typeface="Arial"/>
                        <a:cs typeface="Arial"/>
                      </a:endParaRPr>
                    </a:p>
                  </a:txBody>
                  <a:tcPr marL="91429" marR="91429">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lumMod val="85000"/>
                      </a:schemeClr>
                    </a:solidFill>
                  </a:tcPr>
                </a:tc>
                <a:tc>
                  <a:txBody>
                    <a:bodyPr/>
                    <a:lstStyle/>
                    <a:p>
                      <a:r>
                        <a:rPr lang="en-US" sz="2400" b="1" dirty="0" smtClean="0">
                          <a:latin typeface="Arial"/>
                          <a:cs typeface="Arial"/>
                        </a:rPr>
                        <a:t>Distance (</a:t>
                      </a:r>
                      <a:r>
                        <a:rPr lang="en-US" sz="2400" b="1" i="1" dirty="0" smtClean="0">
                          <a:latin typeface="Arial"/>
                          <a:cs typeface="Arial"/>
                        </a:rPr>
                        <a:t>d</a:t>
                      </a:r>
                      <a:r>
                        <a:rPr lang="en-US" sz="2400" b="1" dirty="0" smtClean="0">
                          <a:latin typeface="Arial"/>
                          <a:cs typeface="Arial"/>
                        </a:rPr>
                        <a:t>)</a:t>
                      </a:r>
                      <a:endParaRPr lang="en-US" sz="2400" b="1" dirty="0">
                        <a:latin typeface="Arial"/>
                        <a:cs typeface="Arial"/>
                      </a:endParaRPr>
                    </a:p>
                  </a:txBody>
                  <a:tcPr marL="91429" marR="91429">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lumMod val="85000"/>
                      </a:schemeClr>
                    </a:solidFill>
                  </a:tcPr>
                </a:tc>
              </a:tr>
              <a:tr h="370840">
                <a:tc>
                  <a:txBody>
                    <a:bodyPr/>
                    <a:lstStyle/>
                    <a:p>
                      <a:r>
                        <a:rPr lang="en-US" sz="2400" dirty="0" smtClean="0">
                          <a:latin typeface="Arial"/>
                          <a:cs typeface="Arial"/>
                        </a:rPr>
                        <a:t>Older brother</a:t>
                      </a:r>
                      <a:endParaRPr lang="en-US" sz="2400" dirty="0">
                        <a:latin typeface="Arial"/>
                        <a:cs typeface="Arial"/>
                      </a:endParaRPr>
                    </a:p>
                  </a:txBody>
                  <a:tcPr marL="91429" marR="91429">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2400" dirty="0" smtClean="0">
                          <a:latin typeface="Arial"/>
                          <a:cs typeface="Arial"/>
                        </a:rPr>
                        <a:t>60 mph</a:t>
                      </a:r>
                      <a:endParaRPr lang="en-US" sz="2400" dirty="0">
                        <a:latin typeface="Arial"/>
                        <a:cs typeface="Arial"/>
                      </a:endParaRPr>
                    </a:p>
                  </a:txBody>
                  <a:tcPr marL="91429" marR="91429">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2400" i="1" dirty="0" smtClean="0">
                          <a:latin typeface="Arial"/>
                          <a:cs typeface="Arial"/>
                        </a:rPr>
                        <a:t>t</a:t>
                      </a:r>
                      <a:endParaRPr lang="en-US" sz="2400" i="1" dirty="0">
                        <a:latin typeface="Arial"/>
                        <a:cs typeface="Arial"/>
                      </a:endParaRPr>
                    </a:p>
                  </a:txBody>
                  <a:tcPr marL="91429" marR="91429">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2400" dirty="0" smtClean="0">
                          <a:latin typeface="Arial"/>
                          <a:cs typeface="Arial"/>
                        </a:rPr>
                        <a:t>55 miles</a:t>
                      </a:r>
                      <a:endParaRPr lang="en-US" sz="2400" dirty="0">
                        <a:latin typeface="Arial"/>
                        <a:cs typeface="Arial"/>
                      </a:endParaRPr>
                    </a:p>
                  </a:txBody>
                  <a:tcPr marL="91429" marR="91429">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r>
                        <a:rPr lang="en-US" sz="2400" dirty="0" smtClean="0">
                          <a:latin typeface="Arial"/>
                          <a:cs typeface="Arial"/>
                        </a:rPr>
                        <a:t>Younger brother</a:t>
                      </a:r>
                      <a:endParaRPr lang="en-US" sz="2400" dirty="0">
                        <a:latin typeface="Arial"/>
                        <a:cs typeface="Arial"/>
                      </a:endParaRPr>
                    </a:p>
                  </a:txBody>
                  <a:tcPr marL="91429" marR="91429">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2400" dirty="0" smtClean="0">
                          <a:latin typeface="Arial"/>
                          <a:cs typeface="Arial"/>
                        </a:rPr>
                        <a:t>70 mph</a:t>
                      </a:r>
                      <a:endParaRPr lang="en-US" sz="2400" dirty="0">
                        <a:latin typeface="Arial"/>
                        <a:cs typeface="Arial"/>
                      </a:endParaRPr>
                    </a:p>
                  </a:txBody>
                  <a:tcPr marL="91429" marR="91429">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2400" i="1" dirty="0" smtClean="0">
                          <a:latin typeface="Arial"/>
                          <a:cs typeface="Arial"/>
                        </a:rPr>
                        <a:t>t</a:t>
                      </a:r>
                      <a:endParaRPr lang="en-US" sz="2400" dirty="0">
                        <a:latin typeface="Arial"/>
                        <a:cs typeface="Arial"/>
                      </a:endParaRPr>
                    </a:p>
                  </a:txBody>
                  <a:tcPr marL="91429" marR="91429">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2400" dirty="0" smtClean="0">
                          <a:latin typeface="Arial"/>
                          <a:cs typeface="Arial"/>
                        </a:rPr>
                        <a:t>55 miles</a:t>
                      </a:r>
                      <a:endParaRPr lang="en-US" sz="2400" dirty="0">
                        <a:latin typeface="Arial"/>
                        <a:cs typeface="Arial"/>
                      </a:endParaRPr>
                    </a:p>
                  </a:txBody>
                  <a:tcPr marL="91429" marR="91429">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ubtitle 1"/>
          <p:cNvSpPr>
            <a:spLocks noGrp="1"/>
          </p:cNvSpPr>
          <p:nvPr>
            <p:ph type="subTitle" idx="1"/>
          </p:nvPr>
        </p:nvSpPr>
        <p:spPr>
          <a:xfrm>
            <a:off x="641350" y="641350"/>
            <a:ext cx="7854950" cy="4997450"/>
          </a:xfrm>
        </p:spPr>
        <p:txBody>
          <a:bodyPr/>
          <a:lstStyle/>
          <a:p>
            <a:pPr eaLnBrk="1" hangingPunct="1"/>
            <a:r>
              <a:rPr lang="en-US" sz="2800" b="1" dirty="0"/>
              <a:t>Guided Practice: </a:t>
            </a:r>
            <a:r>
              <a:rPr lang="en-US" sz="2800" b="1" dirty="0">
                <a:solidFill>
                  <a:srgbClr val="000090"/>
                </a:solidFill>
              </a:rPr>
              <a:t>Example 3, </a:t>
            </a:r>
            <a:r>
              <a:rPr lang="en-US" sz="2800" b="1" i="1" dirty="0">
                <a:solidFill>
                  <a:srgbClr val="000090"/>
                </a:solidFill>
              </a:rPr>
              <a:t>continued</a:t>
            </a:r>
          </a:p>
          <a:p>
            <a:pPr eaLnBrk="1" hangingPunct="1"/>
            <a:endParaRPr lang="en-US" sz="1100" baseline="30000" dirty="0"/>
          </a:p>
          <a:p>
            <a:pPr lvl="1" algn="l" eaLnBrk="1" hangingPunct="1"/>
            <a:r>
              <a:rPr lang="en-US" dirty="0">
                <a:solidFill>
                  <a:srgbClr val="000000"/>
                </a:solidFill>
              </a:rPr>
              <a:t>Together, they traveled 55 miles, so add the distance equations based on each brother’s rate.</a:t>
            </a:r>
          </a:p>
          <a:p>
            <a:pPr lvl="2" algn="l" eaLnBrk="1" hangingPunct="1"/>
            <a:r>
              <a:rPr lang="en-US" dirty="0">
                <a:solidFill>
                  <a:srgbClr val="000000"/>
                </a:solidFill>
              </a:rPr>
              <a:t>60</a:t>
            </a:r>
            <a:r>
              <a:rPr lang="en-US" i="1" dirty="0">
                <a:solidFill>
                  <a:srgbClr val="000000"/>
                </a:solidFill>
              </a:rPr>
              <a:t>t</a:t>
            </a:r>
            <a:r>
              <a:rPr lang="en-US" dirty="0">
                <a:solidFill>
                  <a:srgbClr val="000000"/>
                </a:solidFill>
              </a:rPr>
              <a:t> + 70</a:t>
            </a:r>
            <a:r>
              <a:rPr lang="en-US" i="1" dirty="0">
                <a:solidFill>
                  <a:srgbClr val="000000"/>
                </a:solidFill>
              </a:rPr>
              <a:t>t</a:t>
            </a:r>
            <a:r>
              <a:rPr lang="en-US" dirty="0">
                <a:solidFill>
                  <a:srgbClr val="000000"/>
                </a:solidFill>
              </a:rPr>
              <a:t> = 55</a:t>
            </a:r>
          </a:p>
        </p:txBody>
      </p:sp>
      <p:sp>
        <p:nvSpPr>
          <p:cNvPr id="48130"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p>
          <a:p>
            <a:pPr eaLnBrk="1" hangingPunct="1">
              <a:spcBef>
                <a:spcPct val="0"/>
              </a:spcBef>
            </a:pPr>
            <a:endParaRPr lang="en-US" dirty="0"/>
          </a:p>
        </p:txBody>
      </p:sp>
      <p:sp>
        <p:nvSpPr>
          <p:cNvPr id="3" name="Slide Number Placeholder 2"/>
          <p:cNvSpPr>
            <a:spLocks noGrp="1"/>
          </p:cNvSpPr>
          <p:nvPr>
            <p:ph type="sldNum" sz="quarter" idx="11"/>
          </p:nvPr>
        </p:nvSpPr>
        <p:spPr/>
        <p:txBody>
          <a:bodyPr/>
          <a:lstStyle/>
          <a:p>
            <a:pPr>
              <a:defRPr/>
            </a:pPr>
            <a:fld id="{B82C1C9E-EE17-F245-A863-89B4A0F26AEF}" type="slidenum">
              <a:rPr lang="en-US" smtClean="0"/>
              <a:pPr>
                <a:defRPr/>
              </a:pPr>
              <a:t>14</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ubtitle 1"/>
          <p:cNvSpPr>
            <a:spLocks noGrp="1"/>
          </p:cNvSpPr>
          <p:nvPr>
            <p:ph type="subTitle" idx="1"/>
          </p:nvPr>
        </p:nvSpPr>
        <p:spPr>
          <a:xfrm>
            <a:off x="641350" y="641350"/>
            <a:ext cx="7854950" cy="5013325"/>
          </a:xfrm>
        </p:spPr>
        <p:txBody>
          <a:bodyPr/>
          <a:lstStyle/>
          <a:p>
            <a:pPr eaLnBrk="1" hangingPunct="1">
              <a:defRPr/>
            </a:pPr>
            <a:r>
              <a:rPr lang="en-US" sz="2800" b="1" dirty="0" smtClean="0"/>
              <a:t>Guided Practice: </a:t>
            </a:r>
            <a:r>
              <a:rPr lang="en-US" sz="2800" b="1" dirty="0" smtClean="0">
                <a:solidFill>
                  <a:srgbClr val="000090"/>
                </a:solidFill>
              </a:rPr>
              <a:t>Example 3, </a:t>
            </a:r>
            <a:r>
              <a:rPr lang="en-US" sz="2800" b="1" i="1" dirty="0">
                <a:solidFill>
                  <a:srgbClr val="000090"/>
                </a:solidFill>
              </a:rPr>
              <a:t>continued</a:t>
            </a:r>
          </a:p>
          <a:p>
            <a:pPr eaLnBrk="1" hangingPunct="1">
              <a:defRPr/>
            </a:pPr>
            <a:endParaRPr lang="en-US" sz="1100" baseline="30000" dirty="0"/>
          </a:p>
          <a:p>
            <a:pPr marL="514350" indent="-514350" eaLnBrk="1" hangingPunct="1">
              <a:buFont typeface="+mj-lt"/>
              <a:buAutoNum type="arabicPeriod" startAt="5"/>
              <a:defRPr/>
            </a:pPr>
            <a:r>
              <a:rPr lang="en-US" sz="2800" b="1" dirty="0" smtClean="0">
                <a:solidFill>
                  <a:srgbClr val="660066"/>
                </a:solidFill>
              </a:rPr>
              <a:t>Solve </a:t>
            </a:r>
            <a:r>
              <a:rPr lang="en-US" sz="2800" b="1" dirty="0">
                <a:solidFill>
                  <a:srgbClr val="660066"/>
                </a:solidFill>
              </a:rPr>
              <a:t>the problem for the time it will take for the brothers to </a:t>
            </a:r>
            <a:r>
              <a:rPr lang="en-US" sz="2800" b="1" dirty="0" smtClean="0">
                <a:solidFill>
                  <a:srgbClr val="660066"/>
                </a:solidFill>
              </a:rPr>
              <a:t>meet each other.</a:t>
            </a:r>
          </a:p>
          <a:p>
            <a:pPr eaLnBrk="1" hangingPunct="1">
              <a:defRPr/>
            </a:pPr>
            <a:endParaRPr lang="en-US" sz="2800" b="1" dirty="0" smtClean="0">
              <a:solidFill>
                <a:srgbClr val="660066"/>
              </a:solidFill>
            </a:endParaRPr>
          </a:p>
          <a:p>
            <a:pPr eaLnBrk="1" hangingPunct="1">
              <a:defRPr/>
            </a:pPr>
            <a:endParaRPr lang="en-US" sz="2800" b="1" dirty="0">
              <a:solidFill>
                <a:srgbClr val="660066"/>
              </a:solidFill>
            </a:endParaRPr>
          </a:p>
          <a:p>
            <a:pPr eaLnBrk="1" hangingPunct="1">
              <a:defRPr/>
            </a:pPr>
            <a:endParaRPr lang="en-US" sz="2800" b="1" dirty="0" smtClean="0">
              <a:solidFill>
                <a:srgbClr val="660066"/>
              </a:solidFill>
            </a:endParaRPr>
          </a:p>
          <a:p>
            <a:pPr eaLnBrk="1" hangingPunct="1">
              <a:defRPr/>
            </a:pPr>
            <a:endParaRPr lang="en-US" sz="2800" b="1" dirty="0">
              <a:solidFill>
                <a:srgbClr val="660066"/>
              </a:solidFill>
            </a:endParaRPr>
          </a:p>
          <a:p>
            <a:pPr eaLnBrk="1" hangingPunct="1">
              <a:defRPr/>
            </a:pPr>
            <a:endParaRPr lang="en-US" sz="2800" b="1" dirty="0" smtClean="0">
              <a:solidFill>
                <a:srgbClr val="660066"/>
              </a:solidFill>
            </a:endParaRPr>
          </a:p>
          <a:p>
            <a:pPr lvl="1" algn="l" eaLnBrk="1" hangingPunct="1">
              <a:defRPr/>
            </a:pPr>
            <a:endParaRPr lang="en-US" sz="600" dirty="0" smtClean="0">
              <a:solidFill>
                <a:srgbClr val="000000"/>
              </a:solidFill>
            </a:endParaRPr>
          </a:p>
          <a:p>
            <a:pPr lvl="1" algn="l" eaLnBrk="1" hangingPunct="1">
              <a:defRPr/>
            </a:pPr>
            <a:r>
              <a:rPr lang="en-US" dirty="0" smtClean="0">
                <a:solidFill>
                  <a:srgbClr val="000000"/>
                </a:solidFill>
              </a:rPr>
              <a:t>It </a:t>
            </a:r>
            <a:r>
              <a:rPr lang="en-US" dirty="0">
                <a:solidFill>
                  <a:srgbClr val="000000"/>
                </a:solidFill>
              </a:rPr>
              <a:t>will take the brothers 0.42 hours to meet each other.</a:t>
            </a:r>
            <a:endParaRPr lang="en-US" sz="2800" b="1" dirty="0">
              <a:solidFill>
                <a:srgbClr val="660066"/>
              </a:solidFill>
            </a:endParaRPr>
          </a:p>
          <a:p>
            <a:pPr lvl="1" algn="l" eaLnBrk="1" hangingPunct="1">
              <a:defRPr/>
            </a:pPr>
            <a:endParaRPr lang="en-US" sz="400" dirty="0" smtClean="0">
              <a:solidFill>
                <a:srgbClr val="000000"/>
              </a:solidFill>
            </a:endParaRPr>
          </a:p>
          <a:p>
            <a:pPr lvl="1" algn="l" eaLnBrk="1" hangingPunct="1">
              <a:defRPr/>
            </a:pPr>
            <a:endParaRPr lang="en-US" dirty="0" smtClean="0">
              <a:solidFill>
                <a:srgbClr val="000000"/>
              </a:solidFill>
            </a:endParaRPr>
          </a:p>
        </p:txBody>
      </p:sp>
      <p:sp>
        <p:nvSpPr>
          <p:cNvPr id="49154"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p>
          <a:p>
            <a:pPr eaLnBrk="1" hangingPunct="1">
              <a:spcBef>
                <a:spcPct val="0"/>
              </a:spcBef>
            </a:pPr>
            <a:endParaRPr lang="en-US" dirty="0"/>
          </a:p>
        </p:txBody>
      </p:sp>
      <p:sp>
        <p:nvSpPr>
          <p:cNvPr id="3" name="Slide Number Placeholder 2"/>
          <p:cNvSpPr>
            <a:spLocks noGrp="1"/>
          </p:cNvSpPr>
          <p:nvPr>
            <p:ph type="sldNum" sz="quarter" idx="11"/>
          </p:nvPr>
        </p:nvSpPr>
        <p:spPr/>
        <p:txBody>
          <a:bodyPr/>
          <a:lstStyle/>
          <a:p>
            <a:pPr>
              <a:defRPr/>
            </a:pPr>
            <a:fld id="{C4F6345F-9490-2B4B-AB4B-B5516D42A3D1}" type="slidenum">
              <a:rPr lang="en-US" smtClean="0"/>
              <a:pPr>
                <a:defRPr/>
              </a:pPr>
              <a:t>15</a:t>
            </a:fld>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2869185588"/>
              </p:ext>
            </p:extLst>
          </p:nvPr>
        </p:nvGraphicFramePr>
        <p:xfrm>
          <a:off x="1284288" y="2397125"/>
          <a:ext cx="7102475" cy="2289176"/>
        </p:xfrm>
        <a:graphic>
          <a:graphicData uri="http://schemas.openxmlformats.org/drawingml/2006/table">
            <a:tbl>
              <a:tblPr firstRow="1" bandRow="1">
                <a:tableStyleId>{2D5ABB26-0587-4C30-8999-92F81FD0307C}</a:tableStyleId>
              </a:tblPr>
              <a:tblGrid>
                <a:gridCol w="2476690"/>
                <a:gridCol w="4625785"/>
              </a:tblGrid>
              <a:tr h="457381">
                <a:tc>
                  <a:txBody>
                    <a:bodyPr/>
                    <a:lstStyle/>
                    <a:p>
                      <a:pPr lvl="0" algn="l"/>
                      <a:r>
                        <a:rPr lang="en-US" sz="2400" baseline="0" dirty="0" smtClean="0">
                          <a:solidFill>
                            <a:srgbClr val="000000"/>
                          </a:solidFill>
                          <a:latin typeface="Arial"/>
                          <a:cs typeface="Arial"/>
                        </a:rPr>
                        <a:t>60</a:t>
                      </a:r>
                      <a:r>
                        <a:rPr lang="en-US" sz="2400" i="1" baseline="0" dirty="0" smtClean="0">
                          <a:solidFill>
                            <a:srgbClr val="000000"/>
                          </a:solidFill>
                          <a:latin typeface="Arial"/>
                          <a:cs typeface="Arial"/>
                        </a:rPr>
                        <a:t>t</a:t>
                      </a:r>
                      <a:r>
                        <a:rPr lang="en-US" sz="2400" baseline="0" dirty="0" smtClean="0">
                          <a:solidFill>
                            <a:srgbClr val="000000"/>
                          </a:solidFill>
                          <a:latin typeface="Arial"/>
                          <a:cs typeface="Arial"/>
                        </a:rPr>
                        <a:t> + 70</a:t>
                      </a:r>
                      <a:r>
                        <a:rPr lang="en-US" sz="2400" i="1" baseline="0" dirty="0" smtClean="0">
                          <a:solidFill>
                            <a:srgbClr val="000000"/>
                          </a:solidFill>
                          <a:latin typeface="Arial"/>
                          <a:cs typeface="Arial"/>
                        </a:rPr>
                        <a:t>t</a:t>
                      </a:r>
                      <a:r>
                        <a:rPr lang="en-US" sz="2400" baseline="0" dirty="0" smtClean="0">
                          <a:solidFill>
                            <a:srgbClr val="000000"/>
                          </a:solidFill>
                          <a:latin typeface="Arial"/>
                          <a:cs typeface="Arial"/>
                        </a:rPr>
                        <a:t> = 55</a:t>
                      </a:r>
                      <a:endParaRPr lang="en-US" sz="2400" baseline="0" dirty="0">
                        <a:solidFill>
                          <a:srgbClr val="000000"/>
                        </a:solidFill>
                        <a:latin typeface="Arial"/>
                        <a:cs typeface="Arial"/>
                      </a:endParaRPr>
                    </a:p>
                  </a:txBody>
                  <a:tcPr marL="91448" marR="91448" marT="45738" marB="45738" anchor="ctr"/>
                </a:tc>
                <a:tc>
                  <a:txBody>
                    <a:bodyPr/>
                    <a:lstStyle/>
                    <a:p>
                      <a:r>
                        <a:rPr lang="en-US" sz="2400" u="none" kern="1200" baseline="0" dirty="0" smtClean="0">
                          <a:solidFill>
                            <a:schemeClr val="tx1"/>
                          </a:solidFill>
                          <a:latin typeface="Arial"/>
                          <a:ea typeface="+mn-ea"/>
                          <a:cs typeface="Arial"/>
                        </a:rPr>
                        <a:t>Equation</a:t>
                      </a:r>
                    </a:p>
                  </a:txBody>
                  <a:tcPr marL="91448" marR="91448" marT="45738" marB="45738" anchor="ctr"/>
                </a:tc>
              </a:tr>
              <a:tr h="457381">
                <a:tc>
                  <a:txBody>
                    <a:bodyPr/>
                    <a:lstStyle/>
                    <a:p>
                      <a:pPr algn="l"/>
                      <a:r>
                        <a:rPr lang="en-US" sz="2400" b="0" i="0" u="none" strike="noStrike" kern="1200" baseline="0" dirty="0" smtClean="0">
                          <a:solidFill>
                            <a:schemeClr val="tx1"/>
                          </a:solidFill>
                          <a:latin typeface="Arial"/>
                          <a:ea typeface="+mn-ea"/>
                          <a:cs typeface="Arial"/>
                        </a:rPr>
                        <a:t>130</a:t>
                      </a:r>
                      <a:r>
                        <a:rPr lang="en-US" sz="2400" b="0" i="1" u="none" strike="noStrike" kern="1200" baseline="0" dirty="0" smtClean="0">
                          <a:solidFill>
                            <a:schemeClr val="tx1"/>
                          </a:solidFill>
                          <a:latin typeface="Arial"/>
                          <a:ea typeface="+mn-ea"/>
                          <a:cs typeface="Arial"/>
                        </a:rPr>
                        <a:t>t</a:t>
                      </a:r>
                      <a:r>
                        <a:rPr lang="en-US" sz="2400" b="0" i="0" u="none" strike="noStrike" kern="1200" baseline="0" dirty="0" smtClean="0">
                          <a:solidFill>
                            <a:schemeClr val="tx1"/>
                          </a:solidFill>
                          <a:latin typeface="Arial"/>
                          <a:ea typeface="+mn-ea"/>
                          <a:cs typeface="Arial"/>
                        </a:rPr>
                        <a:t> = 55</a:t>
                      </a:r>
                      <a:endParaRPr lang="en-US" sz="2400" baseline="0" dirty="0">
                        <a:latin typeface="Arial"/>
                        <a:cs typeface="Arial"/>
                      </a:endParaRPr>
                    </a:p>
                  </a:txBody>
                  <a:tcPr marL="91448" marR="91448" marT="45738" marB="45738"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u="none" kern="1200" baseline="0" dirty="0" smtClean="0">
                          <a:solidFill>
                            <a:schemeClr val="tx1"/>
                          </a:solidFill>
                          <a:latin typeface="Arial"/>
                          <a:ea typeface="+mn-ea"/>
                          <a:cs typeface="Arial"/>
                        </a:rPr>
                        <a:t>Combine like terms 60</a:t>
                      </a:r>
                      <a:r>
                        <a:rPr lang="en-US" sz="2400" i="1" u="none" kern="1200" baseline="0" dirty="0" smtClean="0">
                          <a:solidFill>
                            <a:schemeClr val="tx1"/>
                          </a:solidFill>
                          <a:latin typeface="Arial"/>
                          <a:ea typeface="+mn-ea"/>
                          <a:cs typeface="Arial"/>
                        </a:rPr>
                        <a:t>t</a:t>
                      </a:r>
                      <a:r>
                        <a:rPr lang="en-US" sz="2400" u="none" kern="1200" baseline="0" dirty="0" smtClean="0">
                          <a:solidFill>
                            <a:schemeClr val="tx1"/>
                          </a:solidFill>
                          <a:latin typeface="Arial"/>
                          <a:ea typeface="+mn-ea"/>
                          <a:cs typeface="Arial"/>
                        </a:rPr>
                        <a:t> and 70</a:t>
                      </a:r>
                      <a:r>
                        <a:rPr lang="en-US" sz="2400" i="1" u="none" kern="1200" baseline="0" dirty="0" smtClean="0">
                          <a:solidFill>
                            <a:schemeClr val="tx1"/>
                          </a:solidFill>
                          <a:latin typeface="Arial"/>
                          <a:ea typeface="+mn-ea"/>
                          <a:cs typeface="Arial"/>
                        </a:rPr>
                        <a:t>t</a:t>
                      </a:r>
                      <a:r>
                        <a:rPr lang="en-US" sz="2400" u="none" kern="1200" baseline="0" dirty="0" smtClean="0">
                          <a:solidFill>
                            <a:schemeClr val="tx1"/>
                          </a:solidFill>
                          <a:latin typeface="Arial"/>
                          <a:ea typeface="+mn-ea"/>
                          <a:cs typeface="Arial"/>
                        </a:rPr>
                        <a:t>.</a:t>
                      </a:r>
                    </a:p>
                  </a:txBody>
                  <a:tcPr marL="91448" marR="91448" marT="45738" marB="45738" anchor="ctr"/>
                </a:tc>
              </a:tr>
              <a:tr h="917033">
                <a:tc>
                  <a:txBody>
                    <a:bodyPr/>
                    <a:lstStyle/>
                    <a:p>
                      <a:pPr algn="l"/>
                      <a:endParaRPr lang="en-US" sz="2400" baseline="0" dirty="0" smtClean="0">
                        <a:latin typeface="Arial"/>
                        <a:cs typeface="Arial"/>
                      </a:endParaRPr>
                    </a:p>
                    <a:p>
                      <a:pPr algn="l"/>
                      <a:endParaRPr lang="en-US" sz="2400" baseline="0" dirty="0">
                        <a:latin typeface="Arial"/>
                        <a:cs typeface="Arial"/>
                      </a:endParaRPr>
                    </a:p>
                  </a:txBody>
                  <a:tcPr marL="91448" marR="91448" marT="45738" marB="45738"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u="none" kern="1200" baseline="0" dirty="0" smtClean="0">
                          <a:solidFill>
                            <a:schemeClr val="tx1"/>
                          </a:solidFill>
                          <a:latin typeface="Arial"/>
                          <a:ea typeface="+mn-ea"/>
                          <a:cs typeface="Arial"/>
                        </a:rPr>
                        <a:t>Divide both sides by 130.</a:t>
                      </a:r>
                      <a:endParaRPr lang="en-US" sz="2400" baseline="0" dirty="0" smtClean="0">
                        <a:latin typeface="Arial"/>
                        <a:cs typeface="Arial"/>
                      </a:endParaRPr>
                    </a:p>
                  </a:txBody>
                  <a:tcPr marL="91448" marR="91448" marT="45738" marB="45738" anchor="ctr"/>
                </a:tc>
              </a:tr>
              <a:tr h="457381">
                <a:tc>
                  <a:txBody>
                    <a:bodyPr/>
                    <a:lstStyle/>
                    <a:p>
                      <a:pPr algn="l"/>
                      <a:r>
                        <a:rPr lang="en-US" sz="2400" i="1" baseline="0" dirty="0" smtClean="0">
                          <a:latin typeface="Arial"/>
                          <a:cs typeface="Arial"/>
                        </a:rPr>
                        <a:t>t</a:t>
                      </a:r>
                      <a:r>
                        <a:rPr lang="en-US" sz="2400" i="0" baseline="0" dirty="0" smtClean="0">
                          <a:latin typeface="Arial"/>
                          <a:cs typeface="Arial"/>
                        </a:rPr>
                        <a:t> = 0.42 hours</a:t>
                      </a:r>
                      <a:endParaRPr lang="en-US" sz="2400" i="1" baseline="0" dirty="0">
                        <a:latin typeface="Arial"/>
                        <a:cs typeface="Arial"/>
                      </a:endParaRPr>
                    </a:p>
                  </a:txBody>
                  <a:tcPr marL="91448" marR="91448" marT="45738" marB="45738" anchor="ctr"/>
                </a:tc>
                <a:tc>
                  <a:txBody>
                    <a:bodyPr/>
                    <a:lstStyle/>
                    <a:p>
                      <a:pPr algn="l"/>
                      <a:endParaRPr lang="en-US" sz="2400" baseline="0" dirty="0">
                        <a:latin typeface="Arial"/>
                        <a:cs typeface="Arial"/>
                      </a:endParaRPr>
                    </a:p>
                  </a:txBody>
                  <a:tcPr marL="91448" marR="91448" marT="45738" marB="45738" anchor="ctr"/>
                </a:tc>
              </a:tr>
            </a:tbl>
          </a:graphicData>
        </a:graphic>
      </p:graphicFrame>
      <p:graphicFrame>
        <p:nvGraphicFramePr>
          <p:cNvPr id="49165" name="Object 3"/>
          <p:cNvGraphicFramePr>
            <a:graphicFrameLocks noChangeAspect="1"/>
          </p:cNvGraphicFramePr>
          <p:nvPr>
            <p:extLst>
              <p:ext uri="{D42A27DB-BD31-4B8C-83A1-F6EECF244321}">
                <p14:modId xmlns:p14="http://schemas.microsoft.com/office/powerpoint/2010/main" val="3875669931"/>
              </p:ext>
            </p:extLst>
          </p:nvPr>
        </p:nvGraphicFramePr>
        <p:xfrm>
          <a:off x="1378283" y="3335413"/>
          <a:ext cx="1447800" cy="800100"/>
        </p:xfrm>
        <a:graphic>
          <a:graphicData uri="http://schemas.openxmlformats.org/presentationml/2006/ole">
            <mc:AlternateContent xmlns:mc="http://schemas.openxmlformats.org/markup-compatibility/2006">
              <mc:Choice xmlns:v="urn:schemas-microsoft-com:vml" Requires="v">
                <p:oleObj spid="_x0000_s49178" name="Equation" r:id="rId3" imgW="1447800" imgH="800100" progId="Equation.DSMT4">
                  <p:embed/>
                </p:oleObj>
              </mc:Choice>
              <mc:Fallback>
                <p:oleObj name="Equation" r:id="rId3" imgW="1447800" imgH="800100" progId="Equation.DSMT4">
                  <p:embed/>
                  <p:pic>
                    <p:nvPicPr>
                      <p:cNvPr id="0" name="Object 3"/>
                      <p:cNvPicPr>
                        <a:picLocks noChangeAspect="1" noChangeArrowheads="1"/>
                      </p:cNvPicPr>
                      <p:nvPr/>
                    </p:nvPicPr>
                    <p:blipFill>
                      <a:blip r:embed="rId4"/>
                      <a:srcRect/>
                      <a:stretch>
                        <a:fillRect/>
                      </a:stretch>
                    </p:blipFill>
                    <p:spPr bwMode="auto">
                      <a:xfrm>
                        <a:off x="1378283" y="3335413"/>
                        <a:ext cx="14478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ubtitle 1"/>
          <p:cNvSpPr>
            <a:spLocks noGrp="1"/>
          </p:cNvSpPr>
          <p:nvPr>
            <p:ph type="subTitle" idx="1"/>
          </p:nvPr>
        </p:nvSpPr>
        <p:spPr>
          <a:xfrm>
            <a:off x="641350" y="641350"/>
            <a:ext cx="7854950" cy="5013325"/>
          </a:xfrm>
        </p:spPr>
        <p:txBody>
          <a:bodyPr/>
          <a:lstStyle/>
          <a:p>
            <a:pPr eaLnBrk="1" hangingPunct="1"/>
            <a:r>
              <a:rPr lang="en-US" sz="2800" b="1" dirty="0"/>
              <a:t>Guided Practice: </a:t>
            </a:r>
            <a:r>
              <a:rPr lang="en-US" sz="2800" b="1" dirty="0">
                <a:solidFill>
                  <a:srgbClr val="000090"/>
                </a:solidFill>
              </a:rPr>
              <a:t>Example 3, </a:t>
            </a:r>
            <a:r>
              <a:rPr lang="en-US" sz="2800" b="1" i="1" dirty="0">
                <a:solidFill>
                  <a:srgbClr val="000090"/>
                </a:solidFill>
              </a:rPr>
              <a:t>continued</a:t>
            </a:r>
          </a:p>
          <a:p>
            <a:pPr eaLnBrk="1" hangingPunct="1"/>
            <a:endParaRPr lang="en-US" sz="1100" baseline="30000" dirty="0"/>
          </a:p>
          <a:p>
            <a:pPr lvl="1" algn="l" eaLnBrk="1" hangingPunct="1"/>
            <a:r>
              <a:rPr lang="en-US" i="1" dirty="0">
                <a:solidFill>
                  <a:srgbClr val="000000"/>
                </a:solidFill>
              </a:rPr>
              <a:t>Note: </a:t>
            </a:r>
            <a:r>
              <a:rPr lang="en-US" dirty="0">
                <a:solidFill>
                  <a:srgbClr val="000000"/>
                </a:solidFill>
              </a:rPr>
              <a:t>The answer was rounded to the nearest hundredth of an hour because any rounding beyond the hundredths place would not make sense. Most people wouldn’t be able to or need to process that much precision. When talking about meeting someone, it is highly unlikely that anyone would report a time that is broken down into decimals, which is why the next step will convert the units.</a:t>
            </a:r>
            <a:endParaRPr lang="en-US" sz="2800" b="1" dirty="0">
              <a:solidFill>
                <a:srgbClr val="660066"/>
              </a:solidFill>
            </a:endParaRPr>
          </a:p>
          <a:p>
            <a:pPr lvl="1" algn="l" eaLnBrk="1" hangingPunct="1"/>
            <a:endParaRPr lang="en-US" sz="400" dirty="0">
              <a:solidFill>
                <a:srgbClr val="000000"/>
              </a:solidFill>
            </a:endParaRPr>
          </a:p>
          <a:p>
            <a:pPr lvl="1" algn="l" eaLnBrk="1" hangingPunct="1"/>
            <a:endParaRPr lang="en-US" dirty="0">
              <a:solidFill>
                <a:srgbClr val="000000"/>
              </a:solidFill>
            </a:endParaRPr>
          </a:p>
        </p:txBody>
      </p:sp>
      <p:sp>
        <p:nvSpPr>
          <p:cNvPr id="50178"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p>
          <a:p>
            <a:pPr eaLnBrk="1" hangingPunct="1">
              <a:spcBef>
                <a:spcPct val="0"/>
              </a:spcBef>
            </a:pPr>
            <a:endParaRPr lang="en-US" dirty="0"/>
          </a:p>
        </p:txBody>
      </p:sp>
      <p:sp>
        <p:nvSpPr>
          <p:cNvPr id="3" name="Slide Number Placeholder 2"/>
          <p:cNvSpPr>
            <a:spLocks noGrp="1"/>
          </p:cNvSpPr>
          <p:nvPr>
            <p:ph type="sldNum" sz="quarter" idx="11"/>
          </p:nvPr>
        </p:nvSpPr>
        <p:spPr/>
        <p:txBody>
          <a:bodyPr/>
          <a:lstStyle/>
          <a:p>
            <a:pPr>
              <a:defRPr/>
            </a:pPr>
            <a:fld id="{2212BF39-9CCA-2749-A0B5-E63153C43B76}" type="slidenum">
              <a:rPr lang="en-US" smtClean="0"/>
              <a:pPr>
                <a:defRPr/>
              </a:pPr>
              <a:t>16</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endParaRPr lang="en-US" dirty="0">
              <a:ea typeface="MS PGothic" charset="0"/>
              <a:cs typeface="MS PGothic" charset="0"/>
            </a:endParaRPr>
          </a:p>
        </p:txBody>
      </p:sp>
      <p:sp>
        <p:nvSpPr>
          <p:cNvPr id="3" name="Slide Number Placeholder 2"/>
          <p:cNvSpPr>
            <a:spLocks noGrp="1"/>
          </p:cNvSpPr>
          <p:nvPr>
            <p:ph type="sldNum" sz="quarter" idx="11"/>
          </p:nvPr>
        </p:nvSpPr>
        <p:spPr/>
        <p:txBody>
          <a:bodyPr/>
          <a:lstStyle/>
          <a:p>
            <a:pPr>
              <a:defRPr/>
            </a:pPr>
            <a:fld id="{4636EC62-0B37-0041-898A-01A57AE18BD5}" type="slidenum">
              <a:rPr lang="en-US" smtClean="0"/>
              <a:pPr>
                <a:defRPr/>
              </a:pPr>
              <a:t>17</a:t>
            </a:fld>
            <a:endParaRPr lang="en-US" dirty="0"/>
          </a:p>
        </p:txBody>
      </p:sp>
      <p:sp>
        <p:nvSpPr>
          <p:cNvPr id="13" name="Subtitle 1"/>
          <p:cNvSpPr txBox="1">
            <a:spLocks/>
          </p:cNvSpPr>
          <p:nvPr/>
        </p:nvSpPr>
        <p:spPr bwMode="auto">
          <a:xfrm>
            <a:off x="636588" y="660400"/>
            <a:ext cx="7893050" cy="499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normAutofit/>
          </a:bodyPr>
          <a:lstStyle>
            <a:lvl1pPr marL="0" indent="0" algn="l" defTabSz="457200" rtl="0" eaLnBrk="1" fontAlgn="base" hangingPunct="1">
              <a:spcBef>
                <a:spcPct val="20000"/>
              </a:spcBef>
              <a:spcAft>
                <a:spcPct val="0"/>
              </a:spcAft>
              <a:buFont typeface="Arial" charset="0"/>
              <a:buNone/>
              <a:defRPr sz="2400" kern="1200">
                <a:solidFill>
                  <a:schemeClr val="tx1"/>
                </a:solidFill>
                <a:latin typeface="Myriad Pro"/>
                <a:ea typeface="ＭＳ Ｐゴシック" charset="0"/>
                <a:cs typeface="Myriad Pro"/>
              </a:defRPr>
            </a:lvl1pPr>
            <a:lvl2pPr marL="457200" indent="0" algn="ctr" defTabSz="457200" rtl="0" eaLnBrk="1" fontAlgn="base" hangingPunct="1">
              <a:spcBef>
                <a:spcPct val="20000"/>
              </a:spcBef>
              <a:spcAft>
                <a:spcPct val="0"/>
              </a:spcAft>
              <a:buFont typeface="Arial" charset="0"/>
              <a:buNone/>
              <a:defRPr sz="2400" kern="1200">
                <a:solidFill>
                  <a:schemeClr val="tx1">
                    <a:tint val="75000"/>
                  </a:schemeClr>
                </a:solidFill>
                <a:latin typeface="Myriad Pro"/>
                <a:ea typeface="ＭＳ Ｐゴシック" charset="0"/>
                <a:cs typeface="Myriad Pro"/>
              </a:defRPr>
            </a:lvl2pPr>
            <a:lvl3pPr marL="914400" indent="0" algn="ctr" defTabSz="457200" rtl="0" eaLnBrk="1" fontAlgn="base" hangingPunct="1">
              <a:spcBef>
                <a:spcPct val="20000"/>
              </a:spcBef>
              <a:spcAft>
                <a:spcPct val="0"/>
              </a:spcAft>
              <a:buFont typeface="Arial" charset="0"/>
              <a:buNone/>
              <a:defRPr sz="2400" kern="1200">
                <a:solidFill>
                  <a:schemeClr val="tx1">
                    <a:tint val="75000"/>
                  </a:schemeClr>
                </a:solidFill>
                <a:latin typeface="Myriad Pro"/>
                <a:ea typeface="ＭＳ Ｐゴシック" charset="0"/>
                <a:cs typeface="Myriad Pro"/>
              </a:defRPr>
            </a:lvl3pPr>
            <a:lvl4pPr marL="1371600" indent="0" algn="ctr" defTabSz="457200" rtl="0" eaLnBrk="1" fontAlgn="base" hangingPunct="1">
              <a:spcBef>
                <a:spcPct val="20000"/>
              </a:spcBef>
              <a:spcAft>
                <a:spcPct val="0"/>
              </a:spcAft>
              <a:buFont typeface="Arial" charset="0"/>
              <a:buNone/>
              <a:defRPr sz="2400" kern="1200">
                <a:solidFill>
                  <a:schemeClr val="tx1">
                    <a:tint val="75000"/>
                  </a:schemeClr>
                </a:solidFill>
                <a:latin typeface="Myriad Pro"/>
                <a:ea typeface="ＭＳ Ｐゴシック" charset="0"/>
                <a:cs typeface="Myriad Pro"/>
              </a:defRPr>
            </a:lvl4pPr>
            <a:lvl5pPr marL="1828800" indent="0" algn="ctr" defTabSz="457200" rtl="0" eaLnBrk="1" fontAlgn="base" hangingPunct="1">
              <a:spcBef>
                <a:spcPct val="20000"/>
              </a:spcBef>
              <a:spcAft>
                <a:spcPct val="0"/>
              </a:spcAft>
              <a:buFont typeface="Arial" charset="0"/>
              <a:buNone/>
              <a:defRPr sz="2400" kern="1200">
                <a:solidFill>
                  <a:schemeClr val="tx1">
                    <a:tint val="75000"/>
                  </a:schemeClr>
                </a:solidFill>
                <a:latin typeface="Myriad Pro"/>
                <a:ea typeface="ＭＳ Ｐゴシック" charset="0"/>
                <a:cs typeface="Myriad Pro"/>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defRPr/>
            </a:pPr>
            <a:r>
              <a:rPr lang="en-US" sz="2800" b="1" dirty="0" smtClean="0">
                <a:latin typeface="Arial"/>
                <a:cs typeface="Arial"/>
              </a:rPr>
              <a:t>Guided Practice: </a:t>
            </a:r>
            <a:r>
              <a:rPr lang="en-US" sz="2800" b="1" dirty="0" smtClean="0">
                <a:solidFill>
                  <a:srgbClr val="000090"/>
                </a:solidFill>
                <a:latin typeface="Arial"/>
                <a:cs typeface="Arial"/>
              </a:rPr>
              <a:t>Example 3, </a:t>
            </a:r>
            <a:r>
              <a:rPr lang="en-US" sz="2800" b="1" i="1" dirty="0" smtClean="0">
                <a:solidFill>
                  <a:srgbClr val="000090"/>
                </a:solidFill>
                <a:latin typeface="Arial"/>
                <a:cs typeface="Arial"/>
              </a:rPr>
              <a:t>continued</a:t>
            </a:r>
          </a:p>
          <a:p>
            <a:pPr>
              <a:defRPr/>
            </a:pPr>
            <a:endParaRPr lang="en-US" sz="1100" baseline="30000" dirty="0" smtClean="0">
              <a:latin typeface="Arial"/>
              <a:cs typeface="Arial"/>
            </a:endParaRPr>
          </a:p>
          <a:p>
            <a:pPr marL="514350" indent="-514350">
              <a:buFont typeface="+mj-lt"/>
              <a:buAutoNum type="arabicPeriod" startAt="6"/>
              <a:defRPr/>
            </a:pPr>
            <a:r>
              <a:rPr lang="en-US" sz="2800" b="1" dirty="0">
                <a:solidFill>
                  <a:srgbClr val="660066"/>
                </a:solidFill>
                <a:latin typeface="Arial"/>
                <a:cs typeface="Arial"/>
              </a:rPr>
              <a:t>Convert to the appropriate units if </a:t>
            </a:r>
            <a:r>
              <a:rPr lang="en-US" sz="2800" b="1" dirty="0" smtClean="0">
                <a:solidFill>
                  <a:srgbClr val="660066"/>
                </a:solidFill>
                <a:latin typeface="Arial"/>
                <a:cs typeface="Arial"/>
              </a:rPr>
              <a:t>necessary.</a:t>
            </a:r>
            <a:endParaRPr lang="en-US" sz="2800" b="1" dirty="0" smtClean="0">
              <a:solidFill>
                <a:srgbClr val="558ED5"/>
              </a:solidFill>
              <a:latin typeface="Arial"/>
              <a:cs typeface="Arial"/>
            </a:endParaRPr>
          </a:p>
          <a:p>
            <a:pPr lvl="1" algn="l">
              <a:defRPr/>
            </a:pPr>
            <a:r>
              <a:rPr lang="en-US" dirty="0">
                <a:solidFill>
                  <a:srgbClr val="000000"/>
                </a:solidFill>
                <a:latin typeface="Arial"/>
                <a:cs typeface="Arial"/>
              </a:rPr>
              <a:t>Automobile speeds in the United States are typically given in </a:t>
            </a:r>
            <a:r>
              <a:rPr lang="en-US" dirty="0" smtClean="0">
                <a:solidFill>
                  <a:srgbClr val="000000"/>
                </a:solidFill>
                <a:latin typeface="Arial"/>
                <a:cs typeface="Arial"/>
              </a:rPr>
              <a:t>miles per </a:t>
            </a:r>
            <a:r>
              <a:rPr lang="en-US" dirty="0">
                <a:solidFill>
                  <a:srgbClr val="000000"/>
                </a:solidFill>
                <a:latin typeface="Arial"/>
                <a:cs typeface="Arial"/>
              </a:rPr>
              <a:t>hour (mph). Therefore, this unit of measurement is </a:t>
            </a:r>
            <a:r>
              <a:rPr lang="en-US" dirty="0" smtClean="0">
                <a:solidFill>
                  <a:srgbClr val="000000"/>
                </a:solidFill>
                <a:latin typeface="Arial"/>
                <a:cs typeface="Arial"/>
              </a:rPr>
              <a:t>appropriate. However</a:t>
            </a:r>
            <a:r>
              <a:rPr lang="en-US" dirty="0">
                <a:solidFill>
                  <a:srgbClr val="000000"/>
                </a:solidFill>
                <a:latin typeface="Arial"/>
                <a:cs typeface="Arial"/>
              </a:rPr>
              <a:t>, typically portions of an hour are reported in minutes </a:t>
            </a:r>
            <a:r>
              <a:rPr lang="en-US" dirty="0" smtClean="0">
                <a:solidFill>
                  <a:srgbClr val="000000"/>
                </a:solidFill>
                <a:latin typeface="Arial"/>
                <a:cs typeface="Arial"/>
              </a:rPr>
              <a:t>unless the </a:t>
            </a:r>
            <a:r>
              <a:rPr lang="en-US" dirty="0">
                <a:solidFill>
                  <a:srgbClr val="000000"/>
                </a:solidFill>
                <a:latin typeface="Arial"/>
                <a:cs typeface="Arial"/>
              </a:rPr>
              <a:t>time given </a:t>
            </a:r>
            <a:r>
              <a:rPr lang="en-US" dirty="0" smtClean="0">
                <a:solidFill>
                  <a:srgbClr val="000000"/>
                </a:solidFill>
                <a:latin typeface="Arial"/>
                <a:cs typeface="Arial"/>
              </a:rPr>
              <a:t>is half of an hour.</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ubtitle 1"/>
          <p:cNvSpPr txBox="1">
            <a:spLocks/>
          </p:cNvSpPr>
          <p:nvPr/>
        </p:nvSpPr>
        <p:spPr bwMode="auto">
          <a:xfrm>
            <a:off x="636588" y="660400"/>
            <a:ext cx="7972425" cy="499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4572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spcBef>
                <a:spcPct val="20000"/>
              </a:spcBef>
              <a:buFont typeface="Arial" charset="0"/>
              <a:buNone/>
            </a:pPr>
            <a:r>
              <a:rPr lang="en-US" sz="2800" b="1" dirty="0">
                <a:latin typeface="Arial"/>
                <a:cs typeface="Arial"/>
              </a:rPr>
              <a:t>Guided Practice: </a:t>
            </a:r>
            <a:r>
              <a:rPr lang="en-US" sz="2800" b="1" dirty="0">
                <a:solidFill>
                  <a:srgbClr val="000090"/>
                </a:solidFill>
                <a:latin typeface="Arial"/>
                <a:cs typeface="Arial"/>
              </a:rPr>
              <a:t>Example 3, </a:t>
            </a:r>
            <a:r>
              <a:rPr lang="en-US" sz="2800" b="1" i="1" dirty="0">
                <a:solidFill>
                  <a:srgbClr val="000090"/>
                </a:solidFill>
                <a:latin typeface="Arial"/>
                <a:cs typeface="Arial"/>
              </a:rPr>
              <a:t>continued</a:t>
            </a:r>
          </a:p>
          <a:p>
            <a:pPr eaLnBrk="1" hangingPunct="1">
              <a:spcBef>
                <a:spcPct val="20000"/>
              </a:spcBef>
              <a:buFont typeface="Arial" charset="0"/>
              <a:buNone/>
            </a:pPr>
            <a:endParaRPr lang="en-US" sz="1100" baseline="30000" dirty="0">
              <a:latin typeface="Arial"/>
              <a:cs typeface="Arial"/>
            </a:endParaRPr>
          </a:p>
          <a:p>
            <a:pPr lvl="2" eaLnBrk="1" hangingPunct="1">
              <a:spcBef>
                <a:spcPct val="20000"/>
              </a:spcBef>
              <a:buFont typeface="Arial" charset="0"/>
              <a:buNone/>
            </a:pPr>
            <a:r>
              <a:rPr lang="en-US" dirty="0">
                <a:solidFill>
                  <a:srgbClr val="000000"/>
                </a:solidFill>
                <a:latin typeface="Arial"/>
                <a:cs typeface="Arial"/>
              </a:rPr>
              <a:t>Convert 0.42 hours to minutes using 60 minutes = 1 hour.</a:t>
            </a:r>
          </a:p>
          <a:p>
            <a:pPr eaLnBrk="1" hangingPunct="1">
              <a:spcBef>
                <a:spcPct val="20000"/>
              </a:spcBef>
              <a:buFont typeface="Arial" charset="0"/>
              <a:buNone/>
            </a:pPr>
            <a:endParaRPr lang="en-US" dirty="0">
              <a:solidFill>
                <a:srgbClr val="000000"/>
              </a:solidFill>
              <a:latin typeface="Arial"/>
              <a:cs typeface="Arial"/>
            </a:endParaRPr>
          </a:p>
          <a:p>
            <a:pPr eaLnBrk="1" hangingPunct="1">
              <a:spcBef>
                <a:spcPct val="20000"/>
              </a:spcBef>
              <a:buFont typeface="Arial" charset="0"/>
              <a:buNone/>
            </a:pPr>
            <a:endParaRPr lang="en-US" dirty="0">
              <a:solidFill>
                <a:srgbClr val="000000"/>
              </a:solidFill>
              <a:latin typeface="Arial"/>
              <a:cs typeface="Arial"/>
            </a:endParaRPr>
          </a:p>
          <a:p>
            <a:pPr eaLnBrk="1" hangingPunct="1">
              <a:spcBef>
                <a:spcPct val="20000"/>
              </a:spcBef>
              <a:buFont typeface="Arial" charset="0"/>
              <a:buNone/>
            </a:pPr>
            <a:endParaRPr lang="en-US" dirty="0">
              <a:solidFill>
                <a:srgbClr val="000000"/>
              </a:solidFill>
              <a:latin typeface="Arial"/>
              <a:cs typeface="Arial"/>
            </a:endParaRPr>
          </a:p>
          <a:p>
            <a:pPr eaLnBrk="1" hangingPunct="1">
              <a:spcBef>
                <a:spcPct val="20000"/>
              </a:spcBef>
              <a:buFont typeface="Arial" charset="0"/>
              <a:buNone/>
            </a:pPr>
            <a:endParaRPr lang="en-US" dirty="0">
              <a:solidFill>
                <a:srgbClr val="000000"/>
              </a:solidFill>
              <a:latin typeface="Arial"/>
              <a:cs typeface="Arial"/>
            </a:endParaRPr>
          </a:p>
          <a:p>
            <a:pPr eaLnBrk="1" hangingPunct="1">
              <a:spcBef>
                <a:spcPct val="20000"/>
              </a:spcBef>
              <a:buFont typeface="Arial" charset="0"/>
              <a:buNone/>
            </a:pPr>
            <a:endParaRPr lang="en-US" dirty="0">
              <a:solidFill>
                <a:srgbClr val="000000"/>
              </a:solidFill>
              <a:latin typeface="Arial"/>
              <a:cs typeface="Arial"/>
            </a:endParaRPr>
          </a:p>
          <a:p>
            <a:pPr eaLnBrk="1" hangingPunct="1">
              <a:spcBef>
                <a:spcPct val="20000"/>
              </a:spcBef>
              <a:buFont typeface="Arial" charset="0"/>
              <a:buNone/>
            </a:pPr>
            <a:endParaRPr lang="en-US" dirty="0">
              <a:solidFill>
                <a:srgbClr val="000000"/>
              </a:solidFill>
              <a:latin typeface="Arial"/>
              <a:cs typeface="Arial"/>
            </a:endParaRPr>
          </a:p>
        </p:txBody>
      </p:sp>
      <p:sp>
        <p:nvSpPr>
          <p:cNvPr id="52226"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endParaRPr lang="en-US" dirty="0">
              <a:ea typeface="MS PGothic" charset="0"/>
              <a:cs typeface="MS PGothic" charset="0"/>
            </a:endParaRPr>
          </a:p>
        </p:txBody>
      </p:sp>
      <p:sp>
        <p:nvSpPr>
          <p:cNvPr id="3" name="Slide Number Placeholder 2"/>
          <p:cNvSpPr>
            <a:spLocks noGrp="1"/>
          </p:cNvSpPr>
          <p:nvPr>
            <p:ph type="sldNum" sz="quarter" idx="11"/>
          </p:nvPr>
        </p:nvSpPr>
        <p:spPr/>
        <p:txBody>
          <a:bodyPr/>
          <a:lstStyle/>
          <a:p>
            <a:pPr>
              <a:defRPr/>
            </a:pPr>
            <a:fld id="{67CB6F64-F1E4-F741-8F21-45018F92FC29}" type="slidenum">
              <a:rPr lang="en-US" smtClean="0"/>
              <a:pPr>
                <a:defRPr/>
              </a:pPr>
              <a:t>18</a:t>
            </a:fld>
            <a:endParaRPr lang="en-US" dirty="0"/>
          </a:p>
        </p:txBody>
      </p:sp>
      <p:graphicFrame>
        <p:nvGraphicFramePr>
          <p:cNvPr id="52228" name="Object 1"/>
          <p:cNvGraphicFramePr>
            <a:graphicFrameLocks noChangeAspect="1"/>
          </p:cNvGraphicFramePr>
          <p:nvPr>
            <p:extLst>
              <p:ext uri="{D42A27DB-BD31-4B8C-83A1-F6EECF244321}">
                <p14:modId xmlns:p14="http://schemas.microsoft.com/office/powerpoint/2010/main" val="3765433504"/>
              </p:ext>
            </p:extLst>
          </p:nvPr>
        </p:nvGraphicFramePr>
        <p:xfrm>
          <a:off x="1547813" y="2349500"/>
          <a:ext cx="4368800" cy="2159000"/>
        </p:xfrm>
        <a:graphic>
          <a:graphicData uri="http://schemas.openxmlformats.org/presentationml/2006/ole">
            <mc:AlternateContent xmlns:mc="http://schemas.openxmlformats.org/markup-compatibility/2006">
              <mc:Choice xmlns:v="urn:schemas-microsoft-com:vml" Requires="v">
                <p:oleObj spid="_x0000_s52241" name="Equation" r:id="rId3" imgW="4368800" imgH="2159000" progId="Equation.DSMT4">
                  <p:embed/>
                </p:oleObj>
              </mc:Choice>
              <mc:Fallback>
                <p:oleObj name="Equation" r:id="rId3" imgW="4368800" imgH="2159000" progId="Equation.DSMT4">
                  <p:embed/>
                  <p:pic>
                    <p:nvPicPr>
                      <p:cNvPr id="0" name="Object 1"/>
                      <p:cNvPicPr>
                        <a:picLocks noChangeAspect="1" noChangeArrowheads="1"/>
                      </p:cNvPicPr>
                      <p:nvPr/>
                    </p:nvPicPr>
                    <p:blipFill>
                      <a:blip r:embed="rId4"/>
                      <a:srcRect/>
                      <a:stretch>
                        <a:fillRect/>
                      </a:stretch>
                    </p:blipFill>
                    <p:spPr bwMode="auto">
                      <a:xfrm>
                        <a:off x="1547813" y="2349500"/>
                        <a:ext cx="4368800"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369B0318-B1B1-DE4B-A14D-8EB6332CE63B}" type="slidenum">
              <a:rPr lang="en-US" smtClean="0"/>
              <a:pPr>
                <a:defRPr/>
              </a:pPr>
              <a:t>19</a:t>
            </a:fld>
            <a:endParaRPr lang="en-US" dirty="0"/>
          </a:p>
        </p:txBody>
      </p:sp>
      <p:sp>
        <p:nvSpPr>
          <p:cNvPr id="53250" name="Subtitle 1"/>
          <p:cNvSpPr txBox="1">
            <a:spLocks/>
          </p:cNvSpPr>
          <p:nvPr/>
        </p:nvSpPr>
        <p:spPr bwMode="auto">
          <a:xfrm>
            <a:off x="636588" y="660400"/>
            <a:ext cx="7972425" cy="499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eaLnBrk="0" hangingPunct="0">
              <a:defRPr sz="2400">
                <a:solidFill>
                  <a:schemeClr val="tx1"/>
                </a:solidFill>
                <a:latin typeface="Calibri" charset="0"/>
                <a:ea typeface="ＭＳ Ｐゴシック" charset="0"/>
                <a:cs typeface="ＭＳ Ｐゴシック" charset="0"/>
              </a:defRPr>
            </a:lvl1pPr>
            <a:lvl2pPr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spcBef>
                <a:spcPct val="20000"/>
              </a:spcBef>
              <a:buFont typeface="Arial" charset="0"/>
              <a:buNone/>
            </a:pPr>
            <a:r>
              <a:rPr lang="en-US" sz="2800" b="1" dirty="0">
                <a:latin typeface="Arial"/>
                <a:cs typeface="Arial"/>
              </a:rPr>
              <a:t>Guided Practice: </a:t>
            </a:r>
            <a:r>
              <a:rPr lang="en-US" sz="2800" b="1" dirty="0">
                <a:solidFill>
                  <a:srgbClr val="000090"/>
                </a:solidFill>
                <a:latin typeface="Arial"/>
                <a:cs typeface="Arial"/>
              </a:rPr>
              <a:t>Example 3, </a:t>
            </a:r>
            <a:r>
              <a:rPr lang="en-US" sz="2800" b="1" i="1" dirty="0">
                <a:solidFill>
                  <a:srgbClr val="000090"/>
                </a:solidFill>
                <a:latin typeface="Arial"/>
                <a:cs typeface="Arial"/>
              </a:rPr>
              <a:t>continued</a:t>
            </a:r>
          </a:p>
          <a:p>
            <a:pPr eaLnBrk="1" hangingPunct="1">
              <a:spcBef>
                <a:spcPct val="20000"/>
              </a:spcBef>
              <a:buFont typeface="Arial" charset="0"/>
              <a:buNone/>
            </a:pPr>
            <a:endParaRPr lang="en-US" sz="1100" baseline="30000" dirty="0">
              <a:latin typeface="Arial"/>
              <a:cs typeface="Arial"/>
            </a:endParaRPr>
          </a:p>
          <a:p>
            <a:pPr lvl="1" eaLnBrk="1" hangingPunct="1">
              <a:spcBef>
                <a:spcPct val="20000"/>
              </a:spcBef>
              <a:buFont typeface="Arial" charset="0"/>
              <a:buNone/>
            </a:pPr>
            <a:r>
              <a:rPr lang="en-US" dirty="0">
                <a:solidFill>
                  <a:srgbClr val="000000"/>
                </a:solidFill>
                <a:latin typeface="Arial"/>
                <a:cs typeface="Arial"/>
              </a:rPr>
              <a:t>Here again, rarely would a person report that they are meeting someone in 25.2 minutes. In this case, there is a choice of rounding to either 25 or 26 minutes. Either answer makes sense.</a:t>
            </a:r>
          </a:p>
          <a:p>
            <a:pPr eaLnBrk="1" hangingPunct="1">
              <a:spcBef>
                <a:spcPct val="20000"/>
              </a:spcBef>
              <a:buFont typeface="Arial" charset="0"/>
              <a:buNone/>
            </a:pPr>
            <a:endParaRPr lang="en-US" dirty="0">
              <a:solidFill>
                <a:srgbClr val="000000"/>
              </a:solidFill>
              <a:latin typeface="Arial"/>
              <a:cs typeface="Arial"/>
            </a:endParaRPr>
          </a:p>
          <a:p>
            <a:pPr lvl="1" eaLnBrk="1" hangingPunct="1">
              <a:spcBef>
                <a:spcPct val="20000"/>
              </a:spcBef>
              <a:buFont typeface="Arial" charset="0"/>
              <a:buNone/>
            </a:pPr>
            <a:r>
              <a:rPr lang="en-US" dirty="0">
                <a:solidFill>
                  <a:srgbClr val="000000"/>
                </a:solidFill>
                <a:latin typeface="Arial"/>
                <a:cs typeface="Arial"/>
              </a:rPr>
              <a:t>The two brothers will meet each other in 25 or</a:t>
            </a:r>
          </a:p>
          <a:p>
            <a:pPr lvl="1" eaLnBrk="1" hangingPunct="1">
              <a:spcBef>
                <a:spcPct val="20000"/>
              </a:spcBef>
              <a:buFont typeface="Arial" charset="0"/>
              <a:buNone/>
            </a:pPr>
            <a:r>
              <a:rPr lang="en-US" dirty="0">
                <a:solidFill>
                  <a:srgbClr val="000000"/>
                </a:solidFill>
                <a:latin typeface="Arial"/>
                <a:cs typeface="Arial"/>
              </a:rPr>
              <a:t>26 minutes.</a:t>
            </a:r>
          </a:p>
        </p:txBody>
      </p:sp>
      <p:sp>
        <p:nvSpPr>
          <p:cNvPr id="53251"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endParaRPr lang="en-US" dirty="0">
              <a:ea typeface="MS PGothic" charset="0"/>
              <a:cs typeface="MS PGothic" charset="0"/>
            </a:endParaRPr>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cs typeface="Zapf Dingbats" charset="0"/>
                <a:sym typeface="Zapf Dingbats" charset="0"/>
              </a:rPr>
              <a:t>✔</a:t>
            </a:r>
            <a:endParaRPr lang="en-US" sz="9600" dirty="0">
              <a:solidFill>
                <a:srgbClr val="000090"/>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noAutofit/>
          </a:bodyPr>
          <a:lstStyle/>
          <a:p>
            <a:pPr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eaLnBrk="1" hangingPunct="1">
              <a:buFont typeface="Arial"/>
              <a:buChar char="•"/>
              <a:defRPr/>
            </a:pPr>
            <a:r>
              <a:rPr lang="en-US" dirty="0" smtClean="0"/>
              <a:t>A</a:t>
            </a:r>
            <a:r>
              <a:rPr lang="en-US" b="1" dirty="0" smtClean="0"/>
              <a:t> </a:t>
            </a:r>
            <a:r>
              <a:rPr lang="en-US" b="1" dirty="0"/>
              <a:t>linear equation</a:t>
            </a:r>
            <a:r>
              <a:rPr lang="en-US" dirty="0"/>
              <a:t> is an equation that can be written in the form </a:t>
            </a:r>
            <a:r>
              <a:rPr lang="en-US" i="1" dirty="0"/>
              <a:t>ax</a:t>
            </a:r>
            <a:r>
              <a:rPr lang="en-US" dirty="0"/>
              <a:t> +</a:t>
            </a:r>
            <a:r>
              <a:rPr lang="en-US" i="1" dirty="0"/>
              <a:t> b</a:t>
            </a:r>
            <a:r>
              <a:rPr lang="en-US" dirty="0"/>
              <a:t> = </a:t>
            </a:r>
            <a:r>
              <a:rPr lang="en-US" i="1" dirty="0"/>
              <a:t>c</a:t>
            </a:r>
            <a:r>
              <a:rPr lang="en-US" dirty="0"/>
              <a:t>, where </a:t>
            </a:r>
            <a:r>
              <a:rPr lang="en-US" i="1" dirty="0"/>
              <a:t>a</a:t>
            </a:r>
            <a:r>
              <a:rPr lang="en-US" dirty="0"/>
              <a:t>, </a:t>
            </a:r>
            <a:r>
              <a:rPr lang="en-US" i="1" dirty="0"/>
              <a:t>b</a:t>
            </a:r>
            <a:r>
              <a:rPr lang="en-US" dirty="0"/>
              <a:t>, and </a:t>
            </a:r>
            <a:r>
              <a:rPr lang="en-US" i="1" dirty="0"/>
              <a:t>c</a:t>
            </a:r>
            <a:r>
              <a:rPr lang="en-US" dirty="0"/>
              <a:t> are rational numbers. Often, the most difficult task in turning a context into an equation is determining what the variable is and how to represent that variable</a:t>
            </a:r>
            <a:r>
              <a:rPr lang="en-US" dirty="0" smtClean="0"/>
              <a:t>.</a:t>
            </a:r>
          </a:p>
          <a:p>
            <a:pPr marL="342900" indent="-342900" eaLnBrk="1" hangingPunct="1">
              <a:buFont typeface="Arial"/>
              <a:buChar char="•"/>
              <a:defRPr/>
            </a:pPr>
            <a:endParaRPr lang="en-US" dirty="0"/>
          </a:p>
          <a:p>
            <a:pPr marL="342900" indent="-342900" eaLnBrk="1" hangingPunct="1">
              <a:buFont typeface="Arial"/>
              <a:buChar char="•"/>
              <a:defRPr/>
            </a:pPr>
            <a:r>
              <a:rPr lang="en-US" dirty="0" smtClean="0"/>
              <a:t>The </a:t>
            </a:r>
            <a:r>
              <a:rPr lang="en-US" dirty="0"/>
              <a:t>variables are letters used to represent a value or unknown quantity that can change or vary. Once the equation is determined, solving for the variable is straightforward</a:t>
            </a:r>
            <a:r>
              <a:rPr lang="en-US" dirty="0" smtClean="0"/>
              <a:t>.</a:t>
            </a:r>
            <a:endParaRPr lang="en-US" dirty="0"/>
          </a:p>
        </p:txBody>
      </p:sp>
      <p:sp>
        <p:nvSpPr>
          <p:cNvPr id="17410"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p>
        </p:txBody>
      </p:sp>
      <p:sp>
        <p:nvSpPr>
          <p:cNvPr id="3" name="Slide Number Placeholder 2"/>
          <p:cNvSpPr>
            <a:spLocks noGrp="1"/>
          </p:cNvSpPr>
          <p:nvPr>
            <p:ph type="sldNum" sz="quarter" idx="11"/>
          </p:nvPr>
        </p:nvSpPr>
        <p:spPr/>
        <p:txBody>
          <a:bodyPr/>
          <a:lstStyle/>
          <a:p>
            <a:pPr>
              <a:defRPr/>
            </a:pPr>
            <a:fld id="{F6270E78-E23D-7748-ACDE-2A48DE59FD1C}" type="slidenum">
              <a:rPr lang="en-US" smtClean="0"/>
              <a:pPr>
                <a:defRPr/>
              </a:pPr>
              <a:t>2</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ubtitle 1"/>
          <p:cNvSpPr>
            <a:spLocks noGrp="1"/>
          </p:cNvSpPr>
          <p:nvPr>
            <p:ph type="subTitle" idx="1"/>
          </p:nvPr>
        </p:nvSpPr>
        <p:spPr>
          <a:xfrm>
            <a:off x="641350" y="641350"/>
            <a:ext cx="7854950" cy="4997450"/>
          </a:xfrm>
        </p:spPr>
        <p:txBody>
          <a:bodyPr/>
          <a:lstStyle/>
          <a:p>
            <a:pPr eaLnBrk="1" hangingPunct="1"/>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3,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pPr eaLnBrk="1" hangingPunct="1"/>
            <a:endParaRPr lang="en-US" dirty="0">
              <a:ea typeface="MS PGothic" charset="0"/>
              <a:cs typeface="MS PGothic" charset="0"/>
            </a:endParaRPr>
          </a:p>
          <a:p>
            <a:pPr eaLnBrk="1" hangingPunct="1"/>
            <a:endParaRPr lang="en-US" dirty="0">
              <a:ea typeface="MS PGothic" charset="0"/>
              <a:cs typeface="MS PGothic" charset="0"/>
            </a:endParaRPr>
          </a:p>
        </p:txBody>
      </p:sp>
      <p:sp>
        <p:nvSpPr>
          <p:cNvPr id="54274"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endParaRPr lang="en-US" dirty="0">
              <a:ea typeface="MS PGothic" charset="0"/>
              <a:cs typeface="MS PGothic" charset="0"/>
            </a:endParaRPr>
          </a:p>
        </p:txBody>
      </p:sp>
      <p:sp>
        <p:nvSpPr>
          <p:cNvPr id="2" name="Slide Number Placeholder 1"/>
          <p:cNvSpPr>
            <a:spLocks noGrp="1"/>
          </p:cNvSpPr>
          <p:nvPr>
            <p:ph type="sldNum" sz="quarter" idx="11"/>
          </p:nvPr>
        </p:nvSpPr>
        <p:spPr/>
        <p:txBody>
          <a:bodyPr/>
          <a:lstStyle/>
          <a:p>
            <a:pPr>
              <a:defRPr/>
            </a:pPr>
            <a:fld id="{14F579D2-91AA-CE40-A591-38F6127D8D0A}" type="slidenum">
              <a:rPr lang="en-US" smtClean="0"/>
              <a:pPr>
                <a:defRPr/>
              </a:pPr>
              <a:t>20</a:t>
            </a:fld>
            <a:endParaRPr lang="en-US" dirty="0"/>
          </a:p>
        </p:txBody>
      </p:sp>
      <p:pic>
        <p:nvPicPr>
          <p:cNvPr id="54276"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ubtitle 1"/>
          <p:cNvSpPr>
            <a:spLocks noGrp="1"/>
          </p:cNvSpPr>
          <p:nvPr>
            <p:ph type="subTitle" idx="1"/>
          </p:nvPr>
        </p:nvSpPr>
        <p:spPr>
          <a:xfrm>
            <a:off x="641350" y="641350"/>
            <a:ext cx="7854950" cy="5138738"/>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5</a:t>
            </a:r>
            <a:endParaRPr lang="en-US" sz="1100" b="1" dirty="0">
              <a:solidFill>
                <a:srgbClr val="558ED5"/>
              </a:solidFill>
            </a:endParaRPr>
          </a:p>
          <a:p>
            <a:pPr eaLnBrk="1" hangingPunct="1">
              <a:lnSpc>
                <a:spcPct val="110000"/>
              </a:lnSpc>
            </a:pPr>
            <a:r>
              <a:rPr lang="en-US" dirty="0"/>
              <a:t>Ernesto built a wooden car for a soap box derby. He is painting the top of the car blue and the sides black. He already has enough black paint, but needs to buy blue paint. He needs to know the approximate area of the top of the car to determine the size of the container of blue paint he should buy. He measured the length to be 9 feet 11      inches, and the width to be       </a:t>
            </a:r>
            <a:r>
              <a:rPr lang="en-US" dirty="0" smtClean="0"/>
              <a:t>inch </a:t>
            </a:r>
            <a:r>
              <a:rPr lang="en-US" dirty="0"/>
              <a:t>less than 3 feet. What is the surface area of the top of the car? What is the most accurate area Ernesto can use to buy his paint?</a:t>
            </a:r>
          </a:p>
        </p:txBody>
      </p:sp>
      <p:sp>
        <p:nvSpPr>
          <p:cNvPr id="62466"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p>
          <a:p>
            <a:pPr eaLnBrk="1" hangingPunct="1">
              <a:spcBef>
                <a:spcPct val="0"/>
              </a:spcBef>
            </a:pPr>
            <a:endParaRPr lang="en-US" dirty="0"/>
          </a:p>
        </p:txBody>
      </p:sp>
      <p:sp>
        <p:nvSpPr>
          <p:cNvPr id="2" name="Slide Number Placeholder 1"/>
          <p:cNvSpPr>
            <a:spLocks noGrp="1"/>
          </p:cNvSpPr>
          <p:nvPr>
            <p:ph type="sldNum" sz="quarter" idx="11"/>
          </p:nvPr>
        </p:nvSpPr>
        <p:spPr/>
        <p:txBody>
          <a:bodyPr/>
          <a:lstStyle/>
          <a:p>
            <a:pPr>
              <a:defRPr/>
            </a:pPr>
            <a:fld id="{7C2B3BEF-4DF1-7647-BAC3-0F660BB2E16C}" type="slidenum">
              <a:rPr lang="en-US" smtClean="0"/>
              <a:pPr>
                <a:defRPr/>
              </a:pPr>
              <a:t>21</a:t>
            </a:fld>
            <a:endParaRPr lang="en-US" dirty="0"/>
          </a:p>
        </p:txBody>
      </p:sp>
      <p:graphicFrame>
        <p:nvGraphicFramePr>
          <p:cNvPr id="62468" name="Object 2"/>
          <p:cNvGraphicFramePr>
            <a:graphicFrameLocks noChangeAspect="1"/>
          </p:cNvGraphicFramePr>
          <p:nvPr>
            <p:extLst>
              <p:ext uri="{D42A27DB-BD31-4B8C-83A1-F6EECF244321}">
                <p14:modId xmlns:p14="http://schemas.microsoft.com/office/powerpoint/2010/main" val="1932126426"/>
              </p:ext>
            </p:extLst>
          </p:nvPr>
        </p:nvGraphicFramePr>
        <p:xfrm>
          <a:off x="5219423" y="4003057"/>
          <a:ext cx="457200" cy="609600"/>
        </p:xfrm>
        <a:graphic>
          <a:graphicData uri="http://schemas.openxmlformats.org/presentationml/2006/ole">
            <mc:AlternateContent xmlns:mc="http://schemas.openxmlformats.org/markup-compatibility/2006">
              <mc:Choice xmlns:v="urn:schemas-microsoft-com:vml" Requires="v">
                <p:oleObj spid="_x0000_s62488" name="Equation" r:id="rId3" imgW="457200" imgH="609600" progId="Equation.DSMT4">
                  <p:embed/>
                </p:oleObj>
              </mc:Choice>
              <mc:Fallback>
                <p:oleObj name="Equation" r:id="rId3" imgW="457200" imgH="609600" progId="Equation.DSMT4">
                  <p:embed/>
                  <p:pic>
                    <p:nvPicPr>
                      <p:cNvPr id="0" name="Object 2"/>
                      <p:cNvPicPr>
                        <a:picLocks noChangeAspect="1" noChangeArrowheads="1"/>
                      </p:cNvPicPr>
                      <p:nvPr/>
                    </p:nvPicPr>
                    <p:blipFill>
                      <a:blip r:embed="rId4"/>
                      <a:srcRect/>
                      <a:stretch>
                        <a:fillRect/>
                      </a:stretch>
                    </p:blipFill>
                    <p:spPr bwMode="auto">
                      <a:xfrm>
                        <a:off x="5219423" y="4003057"/>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2469" name="Object 5"/>
          <p:cNvGraphicFramePr>
            <a:graphicFrameLocks noChangeAspect="1"/>
          </p:cNvGraphicFramePr>
          <p:nvPr>
            <p:extLst>
              <p:ext uri="{D42A27DB-BD31-4B8C-83A1-F6EECF244321}">
                <p14:modId xmlns:p14="http://schemas.microsoft.com/office/powerpoint/2010/main" val="611302186"/>
              </p:ext>
            </p:extLst>
          </p:nvPr>
        </p:nvGraphicFramePr>
        <p:xfrm>
          <a:off x="996950" y="4010025"/>
          <a:ext cx="457200" cy="596900"/>
        </p:xfrm>
        <a:graphic>
          <a:graphicData uri="http://schemas.openxmlformats.org/presentationml/2006/ole">
            <mc:AlternateContent xmlns:mc="http://schemas.openxmlformats.org/markup-compatibility/2006">
              <mc:Choice xmlns:v="urn:schemas-microsoft-com:vml" Requires="v">
                <p:oleObj spid="_x0000_s62489" name="Equation" r:id="rId5" imgW="457200" imgH="596900" progId="Equation.DSMT4">
                  <p:embed/>
                </p:oleObj>
              </mc:Choice>
              <mc:Fallback>
                <p:oleObj name="Equation" r:id="rId5" imgW="457200" imgH="596900" progId="Equation.DSMT4">
                  <p:embed/>
                  <p:pic>
                    <p:nvPicPr>
                      <p:cNvPr id="0" name="Object 5"/>
                      <p:cNvPicPr>
                        <a:picLocks noChangeAspect="1" noChangeArrowheads="1"/>
                      </p:cNvPicPr>
                      <p:nvPr/>
                    </p:nvPicPr>
                    <p:blipFill>
                      <a:blip r:embed="rId6"/>
                      <a:srcRect/>
                      <a:stretch>
                        <a:fillRect/>
                      </a:stretch>
                    </p:blipFill>
                    <p:spPr bwMode="auto">
                      <a:xfrm>
                        <a:off x="996950" y="4010025"/>
                        <a:ext cx="457200"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5, </a:t>
            </a:r>
            <a:r>
              <a:rPr lang="en-US" sz="2800" b="1" i="1" dirty="0">
                <a:solidFill>
                  <a:srgbClr val="000090"/>
                </a:solidFill>
              </a:rPr>
              <a:t>continued</a:t>
            </a:r>
          </a:p>
          <a:p>
            <a:pPr marL="457200" indent="-457200" eaLnBrk="1" hangingPunct="1">
              <a:buFont typeface="+mj-lt"/>
              <a:buAutoNum type="arabicPeriod"/>
              <a:defRPr/>
            </a:pPr>
            <a:endParaRPr lang="en-US" sz="1100" baseline="30000" dirty="0"/>
          </a:p>
          <a:p>
            <a:pPr marL="514350" indent="-514350" eaLnBrk="1" hangingPunct="1">
              <a:buFont typeface="+mj-lt"/>
              <a:buAutoNum type="arabicPeriod"/>
              <a:defRPr/>
            </a:pPr>
            <a:r>
              <a:rPr lang="en-US" sz="2800" b="1" dirty="0">
                <a:solidFill>
                  <a:srgbClr val="660066"/>
                </a:solidFill>
              </a:rPr>
              <a:t>Read the statement </a:t>
            </a:r>
            <a:r>
              <a:rPr lang="en-US" sz="2800" b="1" dirty="0" smtClean="0">
                <a:solidFill>
                  <a:srgbClr val="660066"/>
                </a:solidFill>
              </a:rPr>
              <a:t>carefully.</a:t>
            </a:r>
            <a:endParaRPr lang="en-US" sz="2800" b="1" dirty="0">
              <a:solidFill>
                <a:srgbClr val="660066"/>
              </a:solidFill>
            </a:endParaRPr>
          </a:p>
          <a:p>
            <a:pPr lvl="1" algn="l" eaLnBrk="1" hangingPunct="1">
              <a:lnSpc>
                <a:spcPct val="90000"/>
              </a:lnSpc>
              <a:defRPr/>
            </a:pPr>
            <a:r>
              <a:rPr lang="en-US" b="1" dirty="0">
                <a:solidFill>
                  <a:schemeClr val="tx1"/>
                </a:solidFill>
              </a:rPr>
              <a:t>Problem statement:</a:t>
            </a:r>
          </a:p>
          <a:p>
            <a:pPr lvl="1" algn="l" eaLnBrk="1" hangingPunct="1">
              <a:lnSpc>
                <a:spcPct val="110000"/>
              </a:lnSpc>
              <a:defRPr/>
            </a:pPr>
            <a:r>
              <a:rPr lang="en-US" sz="2350" spc="-50" dirty="0" smtClean="0">
                <a:solidFill>
                  <a:schemeClr val="tx1"/>
                </a:solidFill>
              </a:rPr>
              <a:t>Ernesto </a:t>
            </a:r>
            <a:r>
              <a:rPr lang="en-US" sz="2350" spc="-50" dirty="0">
                <a:solidFill>
                  <a:schemeClr val="tx1"/>
                </a:solidFill>
              </a:rPr>
              <a:t>built a wooden car for a soap box derby. He is painting the top of the car blue and the sides black. He already has enough black paint, but needs to buy blue paint. He needs to know the approximate area of the top of the car to determine the size of the container of blue paint he should buy. He measured the length to be 9 feet 11      inches, and the width to be      </a:t>
            </a:r>
            <a:r>
              <a:rPr lang="en-US" sz="2350" spc="-50" dirty="0" smtClean="0">
                <a:solidFill>
                  <a:schemeClr val="tx1"/>
                </a:solidFill>
              </a:rPr>
              <a:t>inch </a:t>
            </a:r>
            <a:r>
              <a:rPr lang="en-US" sz="2350" spc="-50" dirty="0">
                <a:solidFill>
                  <a:schemeClr val="tx1"/>
                </a:solidFill>
              </a:rPr>
              <a:t>less </a:t>
            </a:r>
            <a:r>
              <a:rPr lang="en-US" sz="2350" spc="-50" dirty="0" smtClean="0">
                <a:solidFill>
                  <a:schemeClr val="tx1"/>
                </a:solidFill>
              </a:rPr>
              <a:t>than 3 </a:t>
            </a:r>
            <a:r>
              <a:rPr lang="en-US" sz="2350" spc="-50" dirty="0">
                <a:solidFill>
                  <a:schemeClr val="tx1"/>
                </a:solidFill>
              </a:rPr>
              <a:t>feet. What is the surface area of the top of the car? What is the most accurate area Ernesto can use to buy his paint</a:t>
            </a:r>
            <a:r>
              <a:rPr lang="en-US" sz="2350" spc="-50" dirty="0" smtClean="0">
                <a:solidFill>
                  <a:schemeClr val="tx1"/>
                </a:solidFill>
              </a:rPr>
              <a:t>?</a:t>
            </a:r>
            <a:endParaRPr lang="en-US" sz="2350" spc="-50" dirty="0">
              <a:solidFill>
                <a:schemeClr val="tx1"/>
              </a:solidFill>
            </a:endParaRPr>
          </a:p>
          <a:p>
            <a:pPr eaLnBrk="1" hangingPunct="1">
              <a:defRPr/>
            </a:pPr>
            <a:endParaRPr lang="en-US" dirty="0"/>
          </a:p>
        </p:txBody>
      </p:sp>
      <p:sp>
        <p:nvSpPr>
          <p:cNvPr id="63490"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p>
          <a:p>
            <a:pPr eaLnBrk="1" hangingPunct="1">
              <a:spcBef>
                <a:spcPct val="0"/>
              </a:spcBef>
            </a:pPr>
            <a:endParaRPr lang="en-US" dirty="0"/>
          </a:p>
        </p:txBody>
      </p:sp>
      <p:sp>
        <p:nvSpPr>
          <p:cNvPr id="3" name="Slide Number Placeholder 2"/>
          <p:cNvSpPr>
            <a:spLocks noGrp="1"/>
          </p:cNvSpPr>
          <p:nvPr>
            <p:ph type="sldNum" sz="quarter" idx="11"/>
          </p:nvPr>
        </p:nvSpPr>
        <p:spPr/>
        <p:txBody>
          <a:bodyPr/>
          <a:lstStyle/>
          <a:p>
            <a:pPr>
              <a:defRPr/>
            </a:pPr>
            <a:fld id="{C9856EBA-760D-B34B-AF3B-AAEF720997D6}" type="slidenum">
              <a:rPr lang="en-US" smtClean="0"/>
              <a:pPr>
                <a:defRPr/>
              </a:pPr>
              <a:t>22</a:t>
            </a:fld>
            <a:endParaRPr lang="en-US" dirty="0"/>
          </a:p>
        </p:txBody>
      </p:sp>
      <p:graphicFrame>
        <p:nvGraphicFramePr>
          <p:cNvPr id="63492" name="Object 4"/>
          <p:cNvGraphicFramePr>
            <a:graphicFrameLocks noChangeAspect="1"/>
          </p:cNvGraphicFramePr>
          <p:nvPr>
            <p:extLst>
              <p:ext uri="{D42A27DB-BD31-4B8C-83A1-F6EECF244321}">
                <p14:modId xmlns:p14="http://schemas.microsoft.com/office/powerpoint/2010/main" val="3609492840"/>
              </p:ext>
            </p:extLst>
          </p:nvPr>
        </p:nvGraphicFramePr>
        <p:xfrm>
          <a:off x="5301678" y="4517801"/>
          <a:ext cx="431496" cy="579438"/>
        </p:xfrm>
        <a:graphic>
          <a:graphicData uri="http://schemas.openxmlformats.org/presentationml/2006/ole">
            <mc:AlternateContent xmlns:mc="http://schemas.openxmlformats.org/markup-compatibility/2006">
              <mc:Choice xmlns:v="urn:schemas-microsoft-com:vml" Requires="v">
                <p:oleObj spid="_x0000_s63512" name="Equation" r:id="rId3" imgW="444500" imgH="596900" progId="Equation.DSMT4">
                  <p:embed/>
                </p:oleObj>
              </mc:Choice>
              <mc:Fallback>
                <p:oleObj name="Equation" r:id="rId3" imgW="444500" imgH="596900" progId="Equation.DSMT4">
                  <p:embed/>
                  <p:pic>
                    <p:nvPicPr>
                      <p:cNvPr id="0" name="Object 4"/>
                      <p:cNvPicPr>
                        <a:picLocks noChangeAspect="1" noChangeArrowheads="1"/>
                      </p:cNvPicPr>
                      <p:nvPr/>
                    </p:nvPicPr>
                    <p:blipFill>
                      <a:blip r:embed="rId4"/>
                      <a:srcRect/>
                      <a:stretch>
                        <a:fillRect/>
                      </a:stretch>
                    </p:blipFill>
                    <p:spPr bwMode="auto">
                      <a:xfrm>
                        <a:off x="5301678" y="4517801"/>
                        <a:ext cx="431496" cy="579438"/>
                      </a:xfrm>
                      <a:prstGeom prst="rect">
                        <a:avLst/>
                      </a:prstGeom>
                      <a:noFill/>
                      <a:ln>
                        <a:noFill/>
                      </a:ln>
                      <a:extLst/>
                    </p:spPr>
                  </p:pic>
                </p:oleObj>
              </mc:Fallback>
            </mc:AlternateContent>
          </a:graphicData>
        </a:graphic>
      </p:graphicFrame>
      <p:graphicFrame>
        <p:nvGraphicFramePr>
          <p:cNvPr id="7" name="Object 4"/>
          <p:cNvGraphicFramePr>
            <a:graphicFrameLocks noChangeAspect="1"/>
          </p:cNvGraphicFramePr>
          <p:nvPr>
            <p:extLst>
              <p:ext uri="{D42A27DB-BD31-4B8C-83A1-F6EECF244321}">
                <p14:modId xmlns:p14="http://schemas.microsoft.com/office/powerpoint/2010/main" val="1532534113"/>
              </p:ext>
            </p:extLst>
          </p:nvPr>
        </p:nvGraphicFramePr>
        <p:xfrm>
          <a:off x="1480270" y="4506841"/>
          <a:ext cx="391301" cy="525462"/>
        </p:xfrm>
        <a:graphic>
          <a:graphicData uri="http://schemas.openxmlformats.org/presentationml/2006/ole">
            <mc:AlternateContent xmlns:mc="http://schemas.openxmlformats.org/markup-compatibility/2006">
              <mc:Choice xmlns:v="urn:schemas-microsoft-com:vml" Requires="v">
                <p:oleObj spid="_x0000_s63513" name="Equation" r:id="rId5" imgW="444500" imgH="596900" progId="Equation.DSMT4">
                  <p:embed/>
                </p:oleObj>
              </mc:Choice>
              <mc:Fallback>
                <p:oleObj name="Equation" r:id="rId5" imgW="444500" imgH="596900" progId="Equation.DSMT4">
                  <p:embed/>
                  <p:pic>
                    <p:nvPicPr>
                      <p:cNvPr id="0" name=""/>
                      <p:cNvPicPr>
                        <a:picLocks noChangeAspect="1" noChangeArrowheads="1"/>
                      </p:cNvPicPr>
                      <p:nvPr/>
                    </p:nvPicPr>
                    <p:blipFill>
                      <a:blip r:embed="rId6"/>
                      <a:srcRect/>
                      <a:stretch>
                        <a:fillRect/>
                      </a:stretch>
                    </p:blipFill>
                    <p:spPr bwMode="auto">
                      <a:xfrm>
                        <a:off x="1480270" y="4506841"/>
                        <a:ext cx="391301" cy="525462"/>
                      </a:xfrm>
                      <a:prstGeom prst="rect">
                        <a:avLst/>
                      </a:prstGeom>
                      <a:noFill/>
                      <a:ln>
                        <a:noFill/>
                      </a:ln>
                      <a:extLst/>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5, </a:t>
            </a:r>
            <a:r>
              <a:rPr lang="en-US" sz="2800" b="1" i="1" dirty="0">
                <a:solidFill>
                  <a:srgbClr val="000090"/>
                </a:solidFill>
              </a:rPr>
              <a:t>continued</a:t>
            </a:r>
          </a:p>
          <a:p>
            <a:pPr eaLnBrk="1" hangingPunct="1">
              <a:defRPr/>
            </a:pPr>
            <a:endParaRPr lang="en-US" sz="1100" baseline="30000" dirty="0"/>
          </a:p>
          <a:p>
            <a:pPr marL="514350" indent="-514350" eaLnBrk="1" hangingPunct="1">
              <a:buFont typeface="+mj-lt"/>
              <a:buAutoNum type="arabicPeriod" startAt="2"/>
              <a:defRPr/>
            </a:pPr>
            <a:r>
              <a:rPr lang="en-US" sz="2800" b="1" dirty="0">
                <a:solidFill>
                  <a:srgbClr val="660066"/>
                </a:solidFill>
              </a:rPr>
              <a:t>Reread the scenario and make a list of the known </a:t>
            </a:r>
            <a:r>
              <a:rPr lang="en-US" sz="2800" b="1" dirty="0" smtClean="0">
                <a:solidFill>
                  <a:srgbClr val="660066"/>
                </a:solidFill>
              </a:rPr>
              <a:t>quantities.</a:t>
            </a:r>
            <a:endParaRPr lang="en-US" sz="2800" b="1" dirty="0">
              <a:solidFill>
                <a:srgbClr val="660066"/>
              </a:solidFill>
            </a:endParaRPr>
          </a:p>
          <a:p>
            <a:pPr lvl="2" algn="l" eaLnBrk="1" hangingPunct="1">
              <a:defRPr/>
            </a:pPr>
            <a:r>
              <a:rPr lang="en-US" dirty="0">
                <a:solidFill>
                  <a:schemeClr val="tx1"/>
                </a:solidFill>
              </a:rPr>
              <a:t>Length = 9 feet 11.25 inches</a:t>
            </a:r>
          </a:p>
          <a:p>
            <a:pPr lvl="2" algn="l" eaLnBrk="1" hangingPunct="1">
              <a:defRPr/>
            </a:pPr>
            <a:r>
              <a:rPr lang="en-US" dirty="0">
                <a:solidFill>
                  <a:schemeClr val="tx1"/>
                </a:solidFill>
              </a:rPr>
              <a:t>Width = 35.5 inches (3 feet = 36 inches; </a:t>
            </a:r>
            <a:r>
              <a:rPr lang="en-US" dirty="0" smtClean="0">
                <a:solidFill>
                  <a:schemeClr val="tx1"/>
                </a:solidFill>
              </a:rPr>
              <a:t>36 –      inch = 35.5 inches) </a:t>
            </a:r>
            <a:endParaRPr lang="en-US" dirty="0">
              <a:solidFill>
                <a:schemeClr val="tx1"/>
              </a:solidFill>
            </a:endParaRPr>
          </a:p>
        </p:txBody>
      </p:sp>
      <p:sp>
        <p:nvSpPr>
          <p:cNvPr id="64514"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p>
          <a:p>
            <a:pPr eaLnBrk="1" hangingPunct="1">
              <a:spcBef>
                <a:spcPct val="0"/>
              </a:spcBef>
            </a:pPr>
            <a:endParaRPr lang="en-US" dirty="0"/>
          </a:p>
        </p:txBody>
      </p:sp>
      <p:sp>
        <p:nvSpPr>
          <p:cNvPr id="2" name="Slide Number Placeholder 1"/>
          <p:cNvSpPr>
            <a:spLocks noGrp="1"/>
          </p:cNvSpPr>
          <p:nvPr>
            <p:ph type="sldNum" sz="quarter" idx="11"/>
          </p:nvPr>
        </p:nvSpPr>
        <p:spPr/>
        <p:txBody>
          <a:bodyPr/>
          <a:lstStyle/>
          <a:p>
            <a:pPr>
              <a:defRPr/>
            </a:pPr>
            <a:fld id="{DD869DFF-1916-A94A-9BAF-6747184CDDD4}" type="slidenum">
              <a:rPr lang="en-US" smtClean="0"/>
              <a:pPr>
                <a:defRPr/>
              </a:pPr>
              <a:t>23</a:t>
            </a:fld>
            <a:endParaRPr lang="en-US" dirty="0"/>
          </a:p>
        </p:txBody>
      </p:sp>
      <p:graphicFrame>
        <p:nvGraphicFramePr>
          <p:cNvPr id="64516" name="Object 5"/>
          <p:cNvGraphicFramePr>
            <a:graphicFrameLocks noChangeAspect="1"/>
          </p:cNvGraphicFramePr>
          <p:nvPr>
            <p:extLst>
              <p:ext uri="{D42A27DB-BD31-4B8C-83A1-F6EECF244321}">
                <p14:modId xmlns:p14="http://schemas.microsoft.com/office/powerpoint/2010/main" val="2748936945"/>
              </p:ext>
            </p:extLst>
          </p:nvPr>
        </p:nvGraphicFramePr>
        <p:xfrm>
          <a:off x="7679863" y="2593335"/>
          <a:ext cx="457200" cy="609600"/>
        </p:xfrm>
        <a:graphic>
          <a:graphicData uri="http://schemas.openxmlformats.org/presentationml/2006/ole">
            <mc:AlternateContent xmlns:mc="http://schemas.openxmlformats.org/markup-compatibility/2006">
              <mc:Choice xmlns:v="urn:schemas-microsoft-com:vml" Requires="v">
                <p:oleObj spid="_x0000_s64529" name="Equation" r:id="rId3" imgW="457200" imgH="609600" progId="Equation.DSMT4">
                  <p:embed/>
                </p:oleObj>
              </mc:Choice>
              <mc:Fallback>
                <p:oleObj name="Equation" r:id="rId3" imgW="457200" imgH="609600" progId="Equation.DSMT4">
                  <p:embed/>
                  <p:pic>
                    <p:nvPicPr>
                      <p:cNvPr id="0" name="Object 5"/>
                      <p:cNvPicPr>
                        <a:picLocks noChangeAspect="1" noChangeArrowheads="1"/>
                      </p:cNvPicPr>
                      <p:nvPr/>
                    </p:nvPicPr>
                    <p:blipFill>
                      <a:blip r:embed="rId4"/>
                      <a:srcRect/>
                      <a:stretch>
                        <a:fillRect/>
                      </a:stretch>
                    </p:blipFill>
                    <p:spPr bwMode="auto">
                      <a:xfrm>
                        <a:off x="7679863" y="2593335"/>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5, </a:t>
            </a:r>
            <a:r>
              <a:rPr lang="en-US" sz="2800" b="1" i="1" dirty="0">
                <a:solidFill>
                  <a:srgbClr val="000090"/>
                </a:solidFill>
              </a:rPr>
              <a:t>continued</a:t>
            </a:r>
          </a:p>
          <a:p>
            <a:pPr eaLnBrk="1" hangingPunct="1">
              <a:defRPr/>
            </a:pPr>
            <a:endParaRPr lang="en-US" sz="1100" baseline="30000" dirty="0"/>
          </a:p>
          <a:p>
            <a:pPr marL="514350" indent="-514350" eaLnBrk="1" hangingPunct="1">
              <a:buFont typeface="+mj-lt"/>
              <a:buAutoNum type="arabicPeriod" startAt="3"/>
              <a:defRPr/>
            </a:pPr>
            <a:r>
              <a:rPr lang="en-US" sz="2800" b="1" dirty="0">
                <a:solidFill>
                  <a:srgbClr val="660066"/>
                </a:solidFill>
              </a:rPr>
              <a:t>Read the statement again and look for the unknown or the </a:t>
            </a:r>
            <a:r>
              <a:rPr lang="en-US" sz="2800" b="1" dirty="0" smtClean="0">
                <a:solidFill>
                  <a:srgbClr val="660066"/>
                </a:solidFill>
              </a:rPr>
              <a:t>variable.</a:t>
            </a:r>
            <a:endParaRPr lang="en-US" sz="2800" b="1" dirty="0" smtClean="0">
              <a:solidFill>
                <a:srgbClr val="558ED5"/>
              </a:solidFill>
            </a:endParaRPr>
          </a:p>
          <a:p>
            <a:pPr lvl="1" algn="l" eaLnBrk="1" hangingPunct="1">
              <a:defRPr/>
            </a:pPr>
            <a:r>
              <a:rPr lang="en-US" dirty="0">
                <a:solidFill>
                  <a:srgbClr val="000000"/>
                </a:solidFill>
              </a:rPr>
              <a:t>The scenario asks for </a:t>
            </a:r>
            <a:r>
              <a:rPr lang="en-US" dirty="0" smtClean="0">
                <a:solidFill>
                  <a:srgbClr val="000000"/>
                </a:solidFill>
              </a:rPr>
              <a:t>the surface </a:t>
            </a:r>
            <a:r>
              <a:rPr lang="en-US" dirty="0">
                <a:solidFill>
                  <a:srgbClr val="000000"/>
                </a:solidFill>
              </a:rPr>
              <a:t>area of the car’s </a:t>
            </a:r>
            <a:r>
              <a:rPr lang="en-US" dirty="0" smtClean="0">
                <a:solidFill>
                  <a:srgbClr val="000000"/>
                </a:solidFill>
              </a:rPr>
              <a:t>top. Work </a:t>
            </a:r>
            <a:r>
              <a:rPr lang="en-US" dirty="0">
                <a:solidFill>
                  <a:srgbClr val="000000"/>
                </a:solidFill>
              </a:rPr>
              <a:t>with the accuracy component after calculating the surface area.</a:t>
            </a:r>
            <a:endParaRPr lang="en-US" sz="6000" dirty="0">
              <a:solidFill>
                <a:srgbClr val="000000"/>
              </a:solidFill>
            </a:endParaRPr>
          </a:p>
        </p:txBody>
      </p:sp>
      <p:sp>
        <p:nvSpPr>
          <p:cNvPr id="65538"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p>
          <a:p>
            <a:pPr eaLnBrk="1" hangingPunct="1">
              <a:spcBef>
                <a:spcPct val="0"/>
              </a:spcBef>
            </a:pPr>
            <a:endParaRPr lang="en-US" dirty="0"/>
          </a:p>
        </p:txBody>
      </p:sp>
      <p:sp>
        <p:nvSpPr>
          <p:cNvPr id="3" name="Slide Number Placeholder 2"/>
          <p:cNvSpPr>
            <a:spLocks noGrp="1"/>
          </p:cNvSpPr>
          <p:nvPr>
            <p:ph type="sldNum" sz="quarter" idx="11"/>
          </p:nvPr>
        </p:nvSpPr>
        <p:spPr/>
        <p:txBody>
          <a:bodyPr/>
          <a:lstStyle/>
          <a:p>
            <a:pPr>
              <a:defRPr/>
            </a:pPr>
            <a:fld id="{681E6582-2712-9642-A352-8FA58E807F0A}" type="slidenum">
              <a:rPr lang="en-US" smtClean="0"/>
              <a:pPr>
                <a:defRPr/>
              </a:pPr>
              <a:t>24</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5, </a:t>
            </a:r>
            <a:r>
              <a:rPr lang="en-US" sz="2800" b="1" i="1" dirty="0">
                <a:solidFill>
                  <a:srgbClr val="000090"/>
                </a:solidFill>
              </a:rPr>
              <a:t>continued</a:t>
            </a:r>
          </a:p>
          <a:p>
            <a:pPr eaLnBrk="1" hangingPunct="1">
              <a:defRPr/>
            </a:pPr>
            <a:endParaRPr lang="en-US" sz="1100" baseline="30000" dirty="0"/>
          </a:p>
          <a:p>
            <a:pPr marL="514350" indent="-514350" eaLnBrk="1" hangingPunct="1">
              <a:buFont typeface="+mj-lt"/>
              <a:buAutoNum type="arabicPeriod" startAt="4"/>
              <a:defRPr/>
            </a:pPr>
            <a:r>
              <a:rPr lang="en-US" sz="2800" b="1" dirty="0">
                <a:solidFill>
                  <a:srgbClr val="660066"/>
                </a:solidFill>
              </a:rPr>
              <a:t>Create expressions and inequalities from the known </a:t>
            </a:r>
            <a:r>
              <a:rPr lang="en-US" sz="2800" b="1" dirty="0" smtClean="0">
                <a:solidFill>
                  <a:srgbClr val="660066"/>
                </a:solidFill>
              </a:rPr>
              <a:t>quantities and </a:t>
            </a:r>
            <a:r>
              <a:rPr lang="en-US" sz="2800" b="1" dirty="0">
                <a:solidFill>
                  <a:srgbClr val="660066"/>
                </a:solidFill>
              </a:rPr>
              <a:t>variable(s)</a:t>
            </a:r>
            <a:r>
              <a:rPr lang="en-US" sz="2800" b="1" dirty="0" smtClean="0">
                <a:solidFill>
                  <a:srgbClr val="660066"/>
                </a:solidFill>
              </a:rPr>
              <a:t>.</a:t>
            </a:r>
            <a:endParaRPr lang="en-US" sz="2800" b="1" dirty="0" smtClean="0">
              <a:solidFill>
                <a:srgbClr val="558ED5"/>
              </a:solidFill>
            </a:endParaRPr>
          </a:p>
          <a:p>
            <a:pPr lvl="1" algn="l" eaLnBrk="1" hangingPunct="1">
              <a:defRPr/>
            </a:pPr>
            <a:r>
              <a:rPr lang="en-US" dirty="0">
                <a:solidFill>
                  <a:srgbClr val="000000"/>
                </a:solidFill>
              </a:rPr>
              <a:t>The surface area will require some assumptions. A soap box derby car </a:t>
            </a:r>
            <a:r>
              <a:rPr lang="en-US" dirty="0" smtClean="0">
                <a:solidFill>
                  <a:srgbClr val="000000"/>
                </a:solidFill>
              </a:rPr>
              <a:t>is tapered</a:t>
            </a:r>
            <a:r>
              <a:rPr lang="en-US" dirty="0">
                <a:solidFill>
                  <a:srgbClr val="000000"/>
                </a:solidFill>
              </a:rPr>
              <a:t>, meaning it is wider at one end than it is at another. To be </a:t>
            </a:r>
            <a:r>
              <a:rPr lang="en-US" dirty="0" smtClean="0">
                <a:solidFill>
                  <a:srgbClr val="000000"/>
                </a:solidFill>
              </a:rPr>
              <a:t>sure Ernesto </a:t>
            </a:r>
            <a:r>
              <a:rPr lang="en-US" dirty="0">
                <a:solidFill>
                  <a:srgbClr val="000000"/>
                </a:solidFill>
              </a:rPr>
              <a:t>has enough paint, he assumes the car is rectangular with </a:t>
            </a:r>
            <a:r>
              <a:rPr lang="en-US" dirty="0" smtClean="0">
                <a:solidFill>
                  <a:srgbClr val="000000"/>
                </a:solidFill>
              </a:rPr>
              <a:t>the width </a:t>
            </a:r>
            <a:r>
              <a:rPr lang="en-US" dirty="0">
                <a:solidFill>
                  <a:srgbClr val="000000"/>
                </a:solidFill>
              </a:rPr>
              <a:t>being measured at the widest location.</a:t>
            </a:r>
          </a:p>
          <a:p>
            <a:pPr lvl="2" algn="l" eaLnBrk="1" hangingPunct="1">
              <a:defRPr/>
            </a:pPr>
            <a:r>
              <a:rPr lang="en-US" i="1" dirty="0">
                <a:solidFill>
                  <a:srgbClr val="000000"/>
                </a:solidFill>
              </a:rPr>
              <a:t>A</a:t>
            </a:r>
            <a:r>
              <a:rPr lang="en-US" dirty="0">
                <a:solidFill>
                  <a:srgbClr val="000000"/>
                </a:solidFill>
              </a:rPr>
              <a:t> = length × width = </a:t>
            </a:r>
            <a:r>
              <a:rPr lang="en-US" i="1" dirty="0" err="1" smtClean="0">
                <a:solidFill>
                  <a:srgbClr val="000000"/>
                </a:solidFill>
              </a:rPr>
              <a:t>lw</a:t>
            </a:r>
            <a:endParaRPr lang="en-US" i="1" dirty="0">
              <a:solidFill>
                <a:srgbClr val="000000"/>
              </a:solidFill>
            </a:endParaRPr>
          </a:p>
        </p:txBody>
      </p:sp>
      <p:sp>
        <p:nvSpPr>
          <p:cNvPr id="66562"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p>
          <a:p>
            <a:pPr eaLnBrk="1" hangingPunct="1">
              <a:spcBef>
                <a:spcPct val="0"/>
              </a:spcBef>
            </a:pPr>
            <a:endParaRPr lang="en-US" dirty="0"/>
          </a:p>
        </p:txBody>
      </p:sp>
      <p:sp>
        <p:nvSpPr>
          <p:cNvPr id="3" name="Slide Number Placeholder 2"/>
          <p:cNvSpPr>
            <a:spLocks noGrp="1"/>
          </p:cNvSpPr>
          <p:nvPr>
            <p:ph type="sldNum" sz="quarter" idx="11"/>
          </p:nvPr>
        </p:nvSpPr>
        <p:spPr/>
        <p:txBody>
          <a:bodyPr/>
          <a:lstStyle/>
          <a:p>
            <a:pPr>
              <a:defRPr/>
            </a:pPr>
            <a:fld id="{8FB02B5A-FE55-1C4B-AD33-3139489C4218}" type="slidenum">
              <a:rPr lang="en-US" smtClean="0"/>
              <a:pPr>
                <a:defRPr/>
              </a:pPr>
              <a:t>25</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ubtitle 1"/>
          <p:cNvSpPr>
            <a:spLocks noGrp="1"/>
          </p:cNvSpPr>
          <p:nvPr>
            <p:ph type="subTitle" idx="1"/>
          </p:nvPr>
        </p:nvSpPr>
        <p:spPr>
          <a:xfrm>
            <a:off x="641350" y="641350"/>
            <a:ext cx="7854950" cy="4997450"/>
          </a:xfrm>
        </p:spPr>
        <p:txBody>
          <a:bodyPr/>
          <a:lstStyle/>
          <a:p>
            <a:pPr eaLnBrk="1" hangingPunct="1"/>
            <a:r>
              <a:rPr lang="en-US" sz="2800" b="1" dirty="0"/>
              <a:t>Guided Practice: </a:t>
            </a:r>
            <a:r>
              <a:rPr lang="en-US" sz="2800" b="1" dirty="0">
                <a:solidFill>
                  <a:srgbClr val="000090"/>
                </a:solidFill>
              </a:rPr>
              <a:t>Example 5, </a:t>
            </a:r>
            <a:r>
              <a:rPr lang="en-US" sz="2800" b="1" i="1" dirty="0">
                <a:solidFill>
                  <a:srgbClr val="000090"/>
                </a:solidFill>
              </a:rPr>
              <a:t>continued</a:t>
            </a:r>
          </a:p>
          <a:p>
            <a:pPr eaLnBrk="1" hangingPunct="1"/>
            <a:endParaRPr lang="en-US" sz="1100" baseline="30000" dirty="0"/>
          </a:p>
          <a:p>
            <a:pPr lvl="1" algn="l" eaLnBrk="1" hangingPunct="1"/>
            <a:r>
              <a:rPr lang="en-US" dirty="0">
                <a:solidFill>
                  <a:srgbClr val="000000"/>
                </a:solidFill>
              </a:rPr>
              <a:t>For step 2, we listed length and width, but they are not in units that can be multiplied.</a:t>
            </a:r>
          </a:p>
          <a:p>
            <a:pPr lvl="1" algn="l" eaLnBrk="1" hangingPunct="1"/>
            <a:endParaRPr lang="en-US" dirty="0">
              <a:solidFill>
                <a:srgbClr val="000000"/>
              </a:solidFill>
            </a:endParaRPr>
          </a:p>
          <a:p>
            <a:pPr lvl="1" algn="l" eaLnBrk="1" hangingPunct="1"/>
            <a:r>
              <a:rPr lang="en-US" dirty="0">
                <a:solidFill>
                  <a:srgbClr val="000000"/>
                </a:solidFill>
              </a:rPr>
              <a:t>Convert the length to inches.</a:t>
            </a:r>
          </a:p>
          <a:p>
            <a:pPr lvl="2" algn="l" eaLnBrk="1" hangingPunct="1"/>
            <a:r>
              <a:rPr lang="en-US" dirty="0">
                <a:solidFill>
                  <a:srgbClr val="000000"/>
                </a:solidFill>
              </a:rPr>
              <a:t>Length = 9 feet 11.25 inches; 9(12) + 11.25 = </a:t>
            </a:r>
            <a:br>
              <a:rPr lang="en-US" dirty="0">
                <a:solidFill>
                  <a:srgbClr val="000000"/>
                </a:solidFill>
              </a:rPr>
            </a:br>
            <a:r>
              <a:rPr lang="en-US" dirty="0">
                <a:solidFill>
                  <a:srgbClr val="000000"/>
                </a:solidFill>
              </a:rPr>
              <a:t>119.25 inches</a:t>
            </a:r>
          </a:p>
          <a:p>
            <a:pPr lvl="2" algn="l" eaLnBrk="1" hangingPunct="1"/>
            <a:r>
              <a:rPr lang="en-US" dirty="0">
                <a:solidFill>
                  <a:srgbClr val="000000"/>
                </a:solidFill>
              </a:rPr>
              <a:t>Width = 35.5 inches</a:t>
            </a:r>
          </a:p>
        </p:txBody>
      </p:sp>
      <p:sp>
        <p:nvSpPr>
          <p:cNvPr id="67586"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p>
          <a:p>
            <a:pPr eaLnBrk="1" hangingPunct="1">
              <a:spcBef>
                <a:spcPct val="0"/>
              </a:spcBef>
            </a:pPr>
            <a:endParaRPr lang="en-US" dirty="0"/>
          </a:p>
        </p:txBody>
      </p:sp>
      <p:sp>
        <p:nvSpPr>
          <p:cNvPr id="3" name="Slide Number Placeholder 2"/>
          <p:cNvSpPr>
            <a:spLocks noGrp="1"/>
          </p:cNvSpPr>
          <p:nvPr>
            <p:ph type="sldNum" sz="quarter" idx="11"/>
          </p:nvPr>
        </p:nvSpPr>
        <p:spPr/>
        <p:txBody>
          <a:bodyPr/>
          <a:lstStyle/>
          <a:p>
            <a:pPr>
              <a:defRPr/>
            </a:pPr>
            <a:fld id="{9E0168F1-4FC8-2045-ACE5-3776ACB5B438}" type="slidenum">
              <a:rPr lang="en-US" smtClean="0"/>
              <a:pPr>
                <a:defRPr/>
              </a:pPr>
              <a:t>26</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5, </a:t>
            </a:r>
            <a:r>
              <a:rPr lang="en-US" sz="2800" b="1" i="1" dirty="0">
                <a:solidFill>
                  <a:srgbClr val="000090"/>
                </a:solidFill>
              </a:rPr>
              <a:t>continued</a:t>
            </a:r>
          </a:p>
          <a:p>
            <a:pPr eaLnBrk="1" hangingPunct="1">
              <a:defRPr/>
            </a:pPr>
            <a:endParaRPr lang="en-US" sz="1100" baseline="30000" dirty="0"/>
          </a:p>
          <a:p>
            <a:pPr marL="514350" indent="-514350" eaLnBrk="1" hangingPunct="1">
              <a:buFont typeface="+mj-lt"/>
              <a:buAutoNum type="arabicPeriod" startAt="5"/>
              <a:defRPr/>
            </a:pPr>
            <a:r>
              <a:rPr lang="en-US" sz="2800" b="1" dirty="0" smtClean="0">
                <a:solidFill>
                  <a:srgbClr val="660066"/>
                </a:solidFill>
              </a:rPr>
              <a:t>Solve the problem.</a:t>
            </a:r>
          </a:p>
          <a:p>
            <a:pPr lvl="1" algn="l" eaLnBrk="1" hangingPunct="1">
              <a:defRPr/>
            </a:pPr>
            <a:r>
              <a:rPr lang="en-US" dirty="0">
                <a:solidFill>
                  <a:srgbClr val="000000"/>
                </a:solidFill>
              </a:rPr>
              <a:t> Substitute length and width into the formula </a:t>
            </a:r>
            <a:r>
              <a:rPr lang="en-US" i="1" dirty="0">
                <a:solidFill>
                  <a:srgbClr val="000000"/>
                </a:solidFill>
              </a:rPr>
              <a:t>A</a:t>
            </a:r>
            <a:r>
              <a:rPr lang="en-US" dirty="0">
                <a:solidFill>
                  <a:srgbClr val="000000"/>
                </a:solidFill>
              </a:rPr>
              <a:t> = </a:t>
            </a:r>
            <a:r>
              <a:rPr lang="en-US" i="1" dirty="0" err="1">
                <a:solidFill>
                  <a:srgbClr val="000000"/>
                </a:solidFill>
              </a:rPr>
              <a:t>lw</a:t>
            </a:r>
            <a:r>
              <a:rPr lang="en-US" dirty="0" smtClean="0">
                <a:solidFill>
                  <a:srgbClr val="000000"/>
                </a:solidFill>
              </a:rPr>
              <a:t>.</a:t>
            </a:r>
          </a:p>
          <a:p>
            <a:pPr lvl="2" algn="l" eaLnBrk="1" hangingPunct="1">
              <a:defRPr/>
            </a:pPr>
            <a:r>
              <a:rPr lang="en-US" i="1" dirty="0">
                <a:solidFill>
                  <a:srgbClr val="000000"/>
                </a:solidFill>
              </a:rPr>
              <a:t>A</a:t>
            </a:r>
            <a:r>
              <a:rPr lang="en-US" dirty="0">
                <a:solidFill>
                  <a:srgbClr val="000000"/>
                </a:solidFill>
              </a:rPr>
              <a:t> = </a:t>
            </a:r>
            <a:r>
              <a:rPr lang="en-US" i="1" dirty="0" err="1" smtClean="0">
                <a:solidFill>
                  <a:srgbClr val="000000"/>
                </a:solidFill>
              </a:rPr>
              <a:t>lw</a:t>
            </a:r>
            <a:endParaRPr lang="en-US" i="1" dirty="0" smtClean="0">
              <a:solidFill>
                <a:srgbClr val="000000"/>
              </a:solidFill>
            </a:endParaRPr>
          </a:p>
          <a:p>
            <a:pPr lvl="2" algn="l" eaLnBrk="1" hangingPunct="1">
              <a:defRPr/>
            </a:pPr>
            <a:r>
              <a:rPr lang="en-US" i="1" dirty="0" smtClean="0">
                <a:solidFill>
                  <a:srgbClr val="000000"/>
                </a:solidFill>
              </a:rPr>
              <a:t>A </a:t>
            </a:r>
            <a:r>
              <a:rPr lang="en-US" dirty="0" smtClean="0">
                <a:solidFill>
                  <a:srgbClr val="000000"/>
                </a:solidFill>
              </a:rPr>
              <a:t>= 119.25 • 35.5 = 4233.375</a:t>
            </a:r>
            <a:endParaRPr lang="en-US" dirty="0">
              <a:solidFill>
                <a:srgbClr val="000000"/>
              </a:solidFill>
            </a:endParaRPr>
          </a:p>
          <a:p>
            <a:pPr eaLnBrk="1" hangingPunct="1">
              <a:defRPr/>
            </a:pPr>
            <a:endParaRPr lang="en-US" dirty="0">
              <a:solidFill>
                <a:srgbClr val="000000"/>
              </a:solidFill>
            </a:endParaRPr>
          </a:p>
          <a:p>
            <a:pPr eaLnBrk="1" hangingPunct="1">
              <a:defRPr/>
            </a:pPr>
            <a:endParaRPr lang="en-US" dirty="0">
              <a:solidFill>
                <a:srgbClr val="000000"/>
              </a:solidFill>
            </a:endParaRPr>
          </a:p>
          <a:p>
            <a:pPr eaLnBrk="1" hangingPunct="1">
              <a:defRPr/>
            </a:pPr>
            <a:endParaRPr lang="en-US" sz="2800" b="1" dirty="0" smtClean="0">
              <a:solidFill>
                <a:srgbClr val="660066"/>
              </a:solidFill>
            </a:endParaRPr>
          </a:p>
          <a:p>
            <a:pPr eaLnBrk="1" hangingPunct="1">
              <a:defRPr/>
            </a:pPr>
            <a:endParaRPr lang="en-US" sz="2800" b="1" dirty="0">
              <a:solidFill>
                <a:srgbClr val="660066"/>
              </a:solidFill>
            </a:endParaRPr>
          </a:p>
        </p:txBody>
      </p:sp>
      <p:sp>
        <p:nvSpPr>
          <p:cNvPr id="68610"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p>
          <a:p>
            <a:pPr eaLnBrk="1" hangingPunct="1">
              <a:spcBef>
                <a:spcPct val="0"/>
              </a:spcBef>
            </a:pPr>
            <a:endParaRPr lang="en-US" dirty="0"/>
          </a:p>
        </p:txBody>
      </p:sp>
      <p:sp>
        <p:nvSpPr>
          <p:cNvPr id="3" name="Slide Number Placeholder 2"/>
          <p:cNvSpPr>
            <a:spLocks noGrp="1"/>
          </p:cNvSpPr>
          <p:nvPr>
            <p:ph type="sldNum" sz="quarter" idx="11"/>
          </p:nvPr>
        </p:nvSpPr>
        <p:spPr/>
        <p:txBody>
          <a:bodyPr/>
          <a:lstStyle/>
          <a:p>
            <a:pPr>
              <a:defRPr/>
            </a:pPr>
            <a:fld id="{52491AB0-B915-5C41-8AFD-B8CA438B1C82}" type="slidenum">
              <a:rPr lang="en-US" smtClean="0"/>
              <a:pPr>
                <a:defRPr/>
              </a:pPr>
              <a:t>27</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ubtitle 1"/>
          <p:cNvSpPr>
            <a:spLocks noGrp="1"/>
          </p:cNvSpPr>
          <p:nvPr>
            <p:ph type="subTitle" idx="1"/>
          </p:nvPr>
        </p:nvSpPr>
        <p:spPr>
          <a:xfrm>
            <a:off x="641350" y="641350"/>
            <a:ext cx="7854950" cy="4997450"/>
          </a:xfrm>
        </p:spPr>
        <p:txBody>
          <a:bodyPr/>
          <a:lstStyle/>
          <a:p>
            <a:pPr eaLnBrk="1" hangingPunct="1"/>
            <a:r>
              <a:rPr lang="en-US" sz="2800" b="1" dirty="0"/>
              <a:t>Guided Practice: </a:t>
            </a:r>
            <a:r>
              <a:rPr lang="en-US" sz="2800" b="1" dirty="0">
                <a:solidFill>
                  <a:srgbClr val="000090"/>
                </a:solidFill>
              </a:rPr>
              <a:t>Example 5, </a:t>
            </a:r>
            <a:r>
              <a:rPr lang="en-US" sz="2800" b="1" i="1" dirty="0">
                <a:solidFill>
                  <a:srgbClr val="000090"/>
                </a:solidFill>
              </a:rPr>
              <a:t>continued</a:t>
            </a:r>
          </a:p>
          <a:p>
            <a:pPr eaLnBrk="1" hangingPunct="1"/>
            <a:endParaRPr lang="en-US" sz="1100" baseline="30000" dirty="0"/>
          </a:p>
          <a:p>
            <a:pPr lvl="1" algn="l" eaLnBrk="1" hangingPunct="1"/>
            <a:r>
              <a:rPr lang="en-US" dirty="0">
                <a:solidFill>
                  <a:srgbClr val="000000"/>
                </a:solidFill>
              </a:rPr>
              <a:t>This gives a numerical result for the surface area, but the problem asks for the most accurate surface area measurement that can be calculated based on Ernesto’s initial measurements. Since Ernesto only measured to the hundredths place, the answer can only be reported to the hundredths place. </a:t>
            </a:r>
          </a:p>
          <a:p>
            <a:pPr lvl="1" algn="l" eaLnBrk="1" hangingPunct="1"/>
            <a:endParaRPr lang="en-US" dirty="0">
              <a:solidFill>
                <a:srgbClr val="000000"/>
              </a:solidFill>
            </a:endParaRPr>
          </a:p>
          <a:p>
            <a:pPr lvl="1" algn="l" eaLnBrk="1" hangingPunct="1"/>
            <a:r>
              <a:rPr lang="en-US" dirty="0">
                <a:solidFill>
                  <a:srgbClr val="000000"/>
                </a:solidFill>
              </a:rPr>
              <a:t>The surface area of the top of Ernesto’s car is 4,233.38 square inches.</a:t>
            </a:r>
          </a:p>
          <a:p>
            <a:pPr eaLnBrk="1" hangingPunct="1"/>
            <a:endParaRPr lang="en-US" dirty="0">
              <a:solidFill>
                <a:srgbClr val="000000"/>
              </a:solidFill>
            </a:endParaRPr>
          </a:p>
          <a:p>
            <a:pPr eaLnBrk="1" hangingPunct="1"/>
            <a:endParaRPr lang="en-US" sz="2800" b="1" dirty="0">
              <a:solidFill>
                <a:srgbClr val="660066"/>
              </a:solidFill>
            </a:endParaRPr>
          </a:p>
          <a:p>
            <a:pPr eaLnBrk="1" hangingPunct="1"/>
            <a:endParaRPr lang="en-US" sz="2800" b="1" dirty="0">
              <a:solidFill>
                <a:srgbClr val="660066"/>
              </a:solidFill>
            </a:endParaRPr>
          </a:p>
        </p:txBody>
      </p:sp>
      <p:sp>
        <p:nvSpPr>
          <p:cNvPr id="69634"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p>
          <a:p>
            <a:pPr eaLnBrk="1" hangingPunct="1">
              <a:spcBef>
                <a:spcPct val="0"/>
              </a:spcBef>
            </a:pPr>
            <a:endParaRPr lang="en-US" dirty="0"/>
          </a:p>
        </p:txBody>
      </p:sp>
      <p:sp>
        <p:nvSpPr>
          <p:cNvPr id="3" name="Slide Number Placeholder 2"/>
          <p:cNvSpPr>
            <a:spLocks noGrp="1"/>
          </p:cNvSpPr>
          <p:nvPr>
            <p:ph type="sldNum" sz="quarter" idx="11"/>
          </p:nvPr>
        </p:nvSpPr>
        <p:spPr/>
        <p:txBody>
          <a:bodyPr/>
          <a:lstStyle/>
          <a:p>
            <a:pPr>
              <a:defRPr/>
            </a:pPr>
            <a:fld id="{8AFFEF2C-0015-1446-A0FE-B16BC485029F}" type="slidenum">
              <a:rPr lang="en-US" smtClean="0"/>
              <a:pPr>
                <a:defRPr/>
              </a:pPr>
              <a:t>28</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endParaRPr lang="en-US" dirty="0">
              <a:ea typeface="MS PGothic" charset="0"/>
              <a:cs typeface="MS PGothic" charset="0"/>
            </a:endParaRPr>
          </a:p>
        </p:txBody>
      </p:sp>
      <p:sp>
        <p:nvSpPr>
          <p:cNvPr id="3" name="Slide Number Placeholder 2"/>
          <p:cNvSpPr>
            <a:spLocks noGrp="1"/>
          </p:cNvSpPr>
          <p:nvPr>
            <p:ph type="sldNum" sz="quarter" idx="11"/>
          </p:nvPr>
        </p:nvSpPr>
        <p:spPr/>
        <p:txBody>
          <a:bodyPr/>
          <a:lstStyle/>
          <a:p>
            <a:pPr>
              <a:defRPr/>
            </a:pPr>
            <a:fld id="{9BA85C5E-FFAF-9F43-9E19-AD861D9786F1}" type="slidenum">
              <a:rPr lang="en-US" smtClean="0"/>
              <a:pPr>
                <a:defRPr/>
              </a:pPr>
              <a:t>29</a:t>
            </a:fld>
            <a:endParaRPr lang="en-US" dirty="0"/>
          </a:p>
        </p:txBody>
      </p:sp>
      <p:sp>
        <p:nvSpPr>
          <p:cNvPr id="13" name="Subtitle 1"/>
          <p:cNvSpPr txBox="1">
            <a:spLocks/>
          </p:cNvSpPr>
          <p:nvPr/>
        </p:nvSpPr>
        <p:spPr bwMode="auto">
          <a:xfrm>
            <a:off x="636588" y="660400"/>
            <a:ext cx="7856537" cy="499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normAutofit/>
          </a:bodyPr>
          <a:lstStyle>
            <a:lvl1pPr marL="0" indent="0" algn="l" defTabSz="457200" rtl="0" eaLnBrk="1" fontAlgn="base" hangingPunct="1">
              <a:spcBef>
                <a:spcPct val="20000"/>
              </a:spcBef>
              <a:spcAft>
                <a:spcPct val="0"/>
              </a:spcAft>
              <a:buFont typeface="Arial" charset="0"/>
              <a:buNone/>
              <a:defRPr sz="2400" kern="1200">
                <a:solidFill>
                  <a:schemeClr val="tx1"/>
                </a:solidFill>
                <a:latin typeface="Myriad Pro"/>
                <a:ea typeface="ＭＳ Ｐゴシック" charset="0"/>
                <a:cs typeface="Myriad Pro"/>
              </a:defRPr>
            </a:lvl1pPr>
            <a:lvl2pPr marL="457200" indent="0" algn="ctr" defTabSz="457200" rtl="0" eaLnBrk="1" fontAlgn="base" hangingPunct="1">
              <a:spcBef>
                <a:spcPct val="20000"/>
              </a:spcBef>
              <a:spcAft>
                <a:spcPct val="0"/>
              </a:spcAft>
              <a:buFont typeface="Arial" charset="0"/>
              <a:buNone/>
              <a:defRPr sz="2400" kern="1200">
                <a:solidFill>
                  <a:schemeClr val="tx1">
                    <a:tint val="75000"/>
                  </a:schemeClr>
                </a:solidFill>
                <a:latin typeface="Myriad Pro"/>
                <a:ea typeface="ＭＳ Ｐゴシック" charset="0"/>
                <a:cs typeface="Myriad Pro"/>
              </a:defRPr>
            </a:lvl2pPr>
            <a:lvl3pPr marL="914400" indent="0" algn="ctr" defTabSz="457200" rtl="0" eaLnBrk="1" fontAlgn="base" hangingPunct="1">
              <a:spcBef>
                <a:spcPct val="20000"/>
              </a:spcBef>
              <a:spcAft>
                <a:spcPct val="0"/>
              </a:spcAft>
              <a:buFont typeface="Arial" charset="0"/>
              <a:buNone/>
              <a:defRPr sz="2400" kern="1200">
                <a:solidFill>
                  <a:schemeClr val="tx1">
                    <a:tint val="75000"/>
                  </a:schemeClr>
                </a:solidFill>
                <a:latin typeface="Myriad Pro"/>
                <a:ea typeface="ＭＳ Ｐゴシック" charset="0"/>
                <a:cs typeface="Myriad Pro"/>
              </a:defRPr>
            </a:lvl3pPr>
            <a:lvl4pPr marL="1371600" indent="0" algn="ctr" defTabSz="457200" rtl="0" eaLnBrk="1" fontAlgn="base" hangingPunct="1">
              <a:spcBef>
                <a:spcPct val="20000"/>
              </a:spcBef>
              <a:spcAft>
                <a:spcPct val="0"/>
              </a:spcAft>
              <a:buFont typeface="Arial" charset="0"/>
              <a:buNone/>
              <a:defRPr sz="2400" kern="1200">
                <a:solidFill>
                  <a:schemeClr val="tx1">
                    <a:tint val="75000"/>
                  </a:schemeClr>
                </a:solidFill>
                <a:latin typeface="Myriad Pro"/>
                <a:ea typeface="ＭＳ Ｐゴシック" charset="0"/>
                <a:cs typeface="Myriad Pro"/>
              </a:defRPr>
            </a:lvl4pPr>
            <a:lvl5pPr marL="1828800" indent="0" algn="ctr" defTabSz="457200" rtl="0" eaLnBrk="1" fontAlgn="base" hangingPunct="1">
              <a:spcBef>
                <a:spcPct val="20000"/>
              </a:spcBef>
              <a:spcAft>
                <a:spcPct val="0"/>
              </a:spcAft>
              <a:buFont typeface="Arial" charset="0"/>
              <a:buNone/>
              <a:defRPr sz="2400" kern="1200">
                <a:solidFill>
                  <a:schemeClr val="tx1">
                    <a:tint val="75000"/>
                  </a:schemeClr>
                </a:solidFill>
                <a:latin typeface="Myriad Pro"/>
                <a:ea typeface="ＭＳ Ｐゴシック" charset="0"/>
                <a:cs typeface="Myriad Pro"/>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defRPr/>
            </a:pPr>
            <a:r>
              <a:rPr lang="en-US" sz="2800" b="1" dirty="0" smtClean="0">
                <a:latin typeface="Arial"/>
                <a:cs typeface="Arial"/>
              </a:rPr>
              <a:t>Guided Practice: </a:t>
            </a:r>
            <a:r>
              <a:rPr lang="en-US" sz="2800" b="1" dirty="0" smtClean="0">
                <a:solidFill>
                  <a:srgbClr val="000090"/>
                </a:solidFill>
                <a:latin typeface="Arial"/>
                <a:cs typeface="Arial"/>
              </a:rPr>
              <a:t>Example 5, </a:t>
            </a:r>
            <a:r>
              <a:rPr lang="en-US" sz="2800" b="1" i="1" dirty="0" smtClean="0">
                <a:solidFill>
                  <a:srgbClr val="000090"/>
                </a:solidFill>
                <a:latin typeface="Arial"/>
                <a:cs typeface="Arial"/>
              </a:rPr>
              <a:t>continued</a:t>
            </a:r>
          </a:p>
          <a:p>
            <a:pPr>
              <a:defRPr/>
            </a:pPr>
            <a:endParaRPr lang="en-US" sz="1100" baseline="30000" dirty="0" smtClean="0">
              <a:latin typeface="Arial"/>
              <a:cs typeface="Arial"/>
            </a:endParaRPr>
          </a:p>
          <a:p>
            <a:pPr marL="514350" indent="-514350">
              <a:buFont typeface="+mj-lt"/>
              <a:buAutoNum type="arabicPeriod" startAt="6"/>
              <a:defRPr/>
            </a:pPr>
            <a:r>
              <a:rPr lang="en-US" sz="2800" b="1" dirty="0">
                <a:solidFill>
                  <a:srgbClr val="660066"/>
                </a:solidFill>
                <a:latin typeface="Arial"/>
                <a:cs typeface="Arial"/>
              </a:rPr>
              <a:t>Convert to the appropriate units if </a:t>
            </a:r>
            <a:r>
              <a:rPr lang="en-US" sz="2800" b="1" dirty="0" smtClean="0">
                <a:solidFill>
                  <a:srgbClr val="660066"/>
                </a:solidFill>
                <a:latin typeface="Arial"/>
                <a:cs typeface="Arial"/>
              </a:rPr>
              <a:t>necessary.</a:t>
            </a:r>
            <a:endParaRPr lang="en-US" sz="2800" b="1" dirty="0" smtClean="0">
              <a:solidFill>
                <a:srgbClr val="558ED5"/>
              </a:solidFill>
              <a:latin typeface="Arial"/>
              <a:cs typeface="Arial"/>
            </a:endParaRPr>
          </a:p>
          <a:p>
            <a:pPr lvl="1" algn="l">
              <a:defRPr/>
            </a:pPr>
            <a:r>
              <a:rPr lang="en-US" dirty="0">
                <a:solidFill>
                  <a:srgbClr val="000000"/>
                </a:solidFill>
                <a:latin typeface="Arial"/>
                <a:cs typeface="Arial"/>
              </a:rPr>
              <a:t>When buying paint, the hardware store associate will ask how </a:t>
            </a:r>
            <a:r>
              <a:rPr lang="en-US" dirty="0" smtClean="0">
                <a:solidFill>
                  <a:srgbClr val="000000"/>
                </a:solidFill>
                <a:latin typeface="Arial"/>
                <a:cs typeface="Arial"/>
              </a:rPr>
              <a:t>many square </a:t>
            </a:r>
            <a:r>
              <a:rPr lang="en-US" dirty="0">
                <a:solidFill>
                  <a:srgbClr val="000000"/>
                </a:solidFill>
                <a:latin typeface="Arial"/>
                <a:cs typeface="Arial"/>
              </a:rPr>
              <a:t>feet need to be covered. Ernesto has his answer in terms </a:t>
            </a:r>
            <a:r>
              <a:rPr lang="en-US" dirty="0" smtClean="0">
                <a:solidFill>
                  <a:srgbClr val="000000"/>
                </a:solidFill>
                <a:latin typeface="Arial"/>
                <a:cs typeface="Arial"/>
              </a:rPr>
              <a:t>of square </a:t>
            </a:r>
            <a:r>
              <a:rPr lang="en-US" dirty="0">
                <a:solidFill>
                  <a:srgbClr val="000000"/>
                </a:solidFill>
                <a:latin typeface="Arial"/>
                <a:cs typeface="Arial"/>
              </a:rPr>
              <a:t>inches. Convert to square feet</a:t>
            </a:r>
            <a:r>
              <a:rPr lang="en-US" dirty="0" smtClean="0">
                <a:solidFill>
                  <a:srgbClr val="000000"/>
                </a:solidFill>
                <a:latin typeface="Arial"/>
                <a:cs typeface="Arial"/>
              </a:rPr>
              <a:t>.</a:t>
            </a:r>
          </a:p>
          <a:p>
            <a:pPr lvl="1" algn="l">
              <a:defRPr/>
            </a:pPr>
            <a:endParaRPr lang="en-US" dirty="0">
              <a:solidFill>
                <a:srgbClr val="000000"/>
              </a:solidFill>
              <a:latin typeface="Arial"/>
              <a:cs typeface="Aria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marL="342900" indent="-342900" eaLnBrk="1" hangingPunct="1">
              <a:buFont typeface="Arial"/>
              <a:buChar char="•"/>
              <a:defRPr/>
            </a:pPr>
            <a:r>
              <a:rPr lang="en-US" dirty="0" smtClean="0"/>
              <a:t>The </a:t>
            </a:r>
            <a:r>
              <a:rPr lang="en-US" b="1" dirty="0"/>
              <a:t>solution</a:t>
            </a:r>
            <a:r>
              <a:rPr lang="en-US" dirty="0"/>
              <a:t> will be the value that makes the equation true</a:t>
            </a:r>
            <a:r>
              <a:rPr lang="en-US" dirty="0" smtClean="0"/>
              <a:t>.</a:t>
            </a:r>
          </a:p>
          <a:p>
            <a:pPr marL="342900" indent="-342900" eaLnBrk="1" hangingPunct="1">
              <a:buFont typeface="Arial"/>
              <a:buChar char="•"/>
              <a:defRPr/>
            </a:pPr>
            <a:endParaRPr lang="en-US" dirty="0" smtClean="0"/>
          </a:p>
          <a:p>
            <a:pPr marL="342900" indent="-342900" eaLnBrk="1" hangingPunct="1">
              <a:buFont typeface="Arial"/>
              <a:buChar char="•"/>
              <a:defRPr/>
            </a:pPr>
            <a:r>
              <a:rPr lang="en-US" dirty="0"/>
              <a:t>In some cases, the solution will need to be converted </a:t>
            </a:r>
            <a:r>
              <a:rPr lang="en-US" dirty="0" smtClean="0"/>
              <a:t/>
            </a:r>
            <a:br>
              <a:rPr lang="en-US" dirty="0" smtClean="0"/>
            </a:br>
            <a:r>
              <a:rPr lang="en-US" dirty="0" smtClean="0"/>
              <a:t>into </a:t>
            </a:r>
            <a:r>
              <a:rPr lang="en-US" dirty="0"/>
              <a:t>different units. Multiplying by a unit rate or a ratio can do this</a:t>
            </a:r>
            <a:r>
              <a:rPr lang="en-US" dirty="0" smtClean="0"/>
              <a:t>.</a:t>
            </a:r>
          </a:p>
          <a:p>
            <a:pPr marL="342900" indent="-342900" eaLnBrk="1" hangingPunct="1">
              <a:buFont typeface="Arial"/>
              <a:buChar char="•"/>
              <a:defRPr/>
            </a:pPr>
            <a:endParaRPr lang="en-US" dirty="0"/>
          </a:p>
          <a:p>
            <a:pPr marL="342900" indent="-342900" eaLnBrk="1" hangingPunct="1">
              <a:buFont typeface="Arial"/>
              <a:buChar char="•"/>
              <a:defRPr/>
            </a:pPr>
            <a:r>
              <a:rPr lang="en-US" dirty="0" smtClean="0"/>
              <a:t>A </a:t>
            </a:r>
            <a:r>
              <a:rPr lang="en-US" b="1" dirty="0"/>
              <a:t>unit rate</a:t>
            </a:r>
            <a:r>
              <a:rPr lang="en-US" dirty="0"/>
              <a:t> is a rate per one given unit, and a </a:t>
            </a:r>
            <a:r>
              <a:rPr lang="en-US" b="1" dirty="0"/>
              <a:t>rate</a:t>
            </a:r>
            <a:r>
              <a:rPr lang="en-US" dirty="0"/>
              <a:t> is a ratio that compares different kinds </a:t>
            </a:r>
            <a:r>
              <a:rPr lang="en-US" dirty="0" smtClean="0"/>
              <a:t>of </a:t>
            </a:r>
            <a:r>
              <a:rPr lang="en-US" dirty="0"/>
              <a:t>units</a:t>
            </a:r>
            <a:r>
              <a:rPr lang="en-US" dirty="0" smtClean="0"/>
              <a:t>.</a:t>
            </a:r>
            <a:endParaRPr lang="en-US" dirty="0"/>
          </a:p>
        </p:txBody>
      </p:sp>
      <p:sp>
        <p:nvSpPr>
          <p:cNvPr id="18434"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p>
          <a:p>
            <a:pPr eaLnBrk="1" hangingPunct="1">
              <a:spcBef>
                <a:spcPct val="0"/>
              </a:spcBef>
            </a:pPr>
            <a:endParaRPr lang="en-US" dirty="0"/>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3</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endParaRPr lang="en-US" dirty="0">
              <a:ea typeface="MS PGothic" charset="0"/>
              <a:cs typeface="MS PGothic" charset="0"/>
            </a:endParaRPr>
          </a:p>
        </p:txBody>
      </p:sp>
      <p:sp>
        <p:nvSpPr>
          <p:cNvPr id="3" name="Slide Number Placeholder 2"/>
          <p:cNvSpPr>
            <a:spLocks noGrp="1"/>
          </p:cNvSpPr>
          <p:nvPr>
            <p:ph type="sldNum" sz="quarter" idx="11"/>
          </p:nvPr>
        </p:nvSpPr>
        <p:spPr/>
        <p:txBody>
          <a:bodyPr/>
          <a:lstStyle/>
          <a:p>
            <a:pPr>
              <a:defRPr/>
            </a:pPr>
            <a:fld id="{B8836C7D-5C99-D44F-9C69-120314CDF4E0}" type="slidenum">
              <a:rPr lang="en-US" smtClean="0"/>
              <a:pPr>
                <a:defRPr/>
              </a:pPr>
              <a:t>30</a:t>
            </a:fld>
            <a:endParaRPr lang="en-US" dirty="0"/>
          </a:p>
        </p:txBody>
      </p:sp>
      <p:sp>
        <p:nvSpPr>
          <p:cNvPr id="71683" name="Subtitle 1"/>
          <p:cNvSpPr txBox="1">
            <a:spLocks/>
          </p:cNvSpPr>
          <p:nvPr/>
        </p:nvSpPr>
        <p:spPr bwMode="auto">
          <a:xfrm>
            <a:off x="636588" y="660400"/>
            <a:ext cx="7856537" cy="499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40005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spcBef>
                <a:spcPct val="20000"/>
              </a:spcBef>
              <a:buFont typeface="Arial" charset="0"/>
              <a:buNone/>
            </a:pPr>
            <a:r>
              <a:rPr lang="en-US" sz="2800" b="1" dirty="0">
                <a:latin typeface="Arial"/>
                <a:cs typeface="Arial"/>
              </a:rPr>
              <a:t>Guided Practice: </a:t>
            </a:r>
            <a:r>
              <a:rPr lang="en-US" sz="2800" b="1" dirty="0">
                <a:solidFill>
                  <a:srgbClr val="000090"/>
                </a:solidFill>
                <a:latin typeface="Arial"/>
                <a:cs typeface="Arial"/>
              </a:rPr>
              <a:t>Example 5, </a:t>
            </a:r>
            <a:r>
              <a:rPr lang="en-US" sz="2800" b="1" i="1" dirty="0">
                <a:solidFill>
                  <a:srgbClr val="000090"/>
                </a:solidFill>
                <a:latin typeface="Arial"/>
                <a:cs typeface="Arial"/>
              </a:rPr>
              <a:t>continued</a:t>
            </a:r>
          </a:p>
          <a:p>
            <a:pPr eaLnBrk="1" hangingPunct="1">
              <a:spcBef>
                <a:spcPct val="20000"/>
              </a:spcBef>
              <a:buFont typeface="Arial" charset="0"/>
              <a:buNone/>
            </a:pPr>
            <a:endParaRPr lang="en-US" sz="1100" b="1" i="1" baseline="30000" dirty="0">
              <a:solidFill>
                <a:srgbClr val="000090"/>
              </a:solidFill>
              <a:latin typeface="Arial"/>
              <a:cs typeface="Arial"/>
            </a:endParaRPr>
          </a:p>
          <a:p>
            <a:pPr lvl="2" eaLnBrk="1" hangingPunct="1">
              <a:spcBef>
                <a:spcPct val="20000"/>
              </a:spcBef>
            </a:pPr>
            <a:r>
              <a:rPr lang="en-US" dirty="0">
                <a:solidFill>
                  <a:srgbClr val="000000"/>
                </a:solidFill>
                <a:latin typeface="Arial"/>
                <a:cs typeface="Arial"/>
              </a:rPr>
              <a:t>There are 144 square inches in a square foot.</a:t>
            </a:r>
            <a:endParaRPr lang="en-US" sz="2800" b="1" i="1" dirty="0">
              <a:solidFill>
                <a:srgbClr val="000090"/>
              </a:solidFill>
              <a:latin typeface="Arial"/>
              <a:cs typeface="Arial"/>
            </a:endParaRPr>
          </a:p>
          <a:p>
            <a:pPr eaLnBrk="1" hangingPunct="1">
              <a:spcBef>
                <a:spcPct val="20000"/>
              </a:spcBef>
              <a:buFont typeface="Arial" charset="0"/>
              <a:buNone/>
            </a:pPr>
            <a:endParaRPr lang="en-US" sz="1100" baseline="30000" dirty="0">
              <a:latin typeface="Arial"/>
              <a:cs typeface="Arial"/>
            </a:endParaRPr>
          </a:p>
        </p:txBody>
      </p:sp>
      <p:graphicFrame>
        <p:nvGraphicFramePr>
          <p:cNvPr id="71684" name="Object 4"/>
          <p:cNvGraphicFramePr>
            <a:graphicFrameLocks noChangeAspect="1"/>
          </p:cNvGraphicFramePr>
          <p:nvPr>
            <p:extLst>
              <p:ext uri="{D42A27DB-BD31-4B8C-83A1-F6EECF244321}">
                <p14:modId xmlns:p14="http://schemas.microsoft.com/office/powerpoint/2010/main" val="2609718340"/>
              </p:ext>
            </p:extLst>
          </p:nvPr>
        </p:nvGraphicFramePr>
        <p:xfrm>
          <a:off x="1355725" y="1844675"/>
          <a:ext cx="5118100" cy="2311400"/>
        </p:xfrm>
        <a:graphic>
          <a:graphicData uri="http://schemas.openxmlformats.org/presentationml/2006/ole">
            <mc:AlternateContent xmlns:mc="http://schemas.openxmlformats.org/markup-compatibility/2006">
              <mc:Choice xmlns:v="urn:schemas-microsoft-com:vml" Requires="v">
                <p:oleObj spid="_x0000_s71697" name="Equation" r:id="rId3" imgW="5118100" imgH="2311400" progId="Equation.DSMT4">
                  <p:embed/>
                </p:oleObj>
              </mc:Choice>
              <mc:Fallback>
                <p:oleObj name="Equation" r:id="rId3" imgW="5118100" imgH="2311400" progId="Equation.DSMT4">
                  <p:embed/>
                  <p:pic>
                    <p:nvPicPr>
                      <p:cNvPr id="0" name="Object 4"/>
                      <p:cNvPicPr>
                        <a:picLocks noChangeAspect="1" noChangeArrowheads="1"/>
                      </p:cNvPicPr>
                      <p:nvPr/>
                    </p:nvPicPr>
                    <p:blipFill>
                      <a:blip r:embed="rId4"/>
                      <a:srcRect/>
                      <a:stretch>
                        <a:fillRect/>
                      </a:stretch>
                    </p:blipFill>
                    <p:spPr bwMode="auto">
                      <a:xfrm>
                        <a:off x="1355725" y="1844675"/>
                        <a:ext cx="5118100" cy="231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endParaRPr lang="en-US" dirty="0">
              <a:ea typeface="MS PGothic" charset="0"/>
              <a:cs typeface="MS PGothic" charset="0"/>
            </a:endParaRPr>
          </a:p>
        </p:txBody>
      </p:sp>
      <p:sp>
        <p:nvSpPr>
          <p:cNvPr id="3" name="Slide Number Placeholder 2"/>
          <p:cNvSpPr>
            <a:spLocks noGrp="1"/>
          </p:cNvSpPr>
          <p:nvPr>
            <p:ph type="sldNum" sz="quarter" idx="11"/>
          </p:nvPr>
        </p:nvSpPr>
        <p:spPr/>
        <p:txBody>
          <a:bodyPr/>
          <a:lstStyle/>
          <a:p>
            <a:pPr>
              <a:defRPr/>
            </a:pPr>
            <a:fld id="{A34FE720-1906-7D4F-B159-DE0F24193912}" type="slidenum">
              <a:rPr lang="en-US" smtClean="0"/>
              <a:pPr>
                <a:defRPr/>
              </a:pPr>
              <a:t>31</a:t>
            </a:fld>
            <a:endParaRPr lang="en-US" dirty="0"/>
          </a:p>
        </p:txBody>
      </p:sp>
      <p:sp>
        <p:nvSpPr>
          <p:cNvPr id="13" name="Subtitle 1"/>
          <p:cNvSpPr txBox="1">
            <a:spLocks/>
          </p:cNvSpPr>
          <p:nvPr/>
        </p:nvSpPr>
        <p:spPr bwMode="auto">
          <a:xfrm>
            <a:off x="636588" y="660400"/>
            <a:ext cx="7856537" cy="499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normAutofit/>
          </a:bodyPr>
          <a:lstStyle>
            <a:lvl1pPr marL="0" indent="0" algn="l" defTabSz="457200" rtl="0" eaLnBrk="1" fontAlgn="base" hangingPunct="1">
              <a:spcBef>
                <a:spcPct val="20000"/>
              </a:spcBef>
              <a:spcAft>
                <a:spcPct val="0"/>
              </a:spcAft>
              <a:buFont typeface="Arial" charset="0"/>
              <a:buNone/>
              <a:defRPr sz="2400" kern="1200">
                <a:solidFill>
                  <a:schemeClr val="tx1"/>
                </a:solidFill>
                <a:latin typeface="Myriad Pro"/>
                <a:ea typeface="ＭＳ Ｐゴシック" charset="0"/>
                <a:cs typeface="Myriad Pro"/>
              </a:defRPr>
            </a:lvl1pPr>
            <a:lvl2pPr marL="457200" indent="0" algn="ctr" defTabSz="457200" rtl="0" eaLnBrk="1" fontAlgn="base" hangingPunct="1">
              <a:spcBef>
                <a:spcPct val="20000"/>
              </a:spcBef>
              <a:spcAft>
                <a:spcPct val="0"/>
              </a:spcAft>
              <a:buFont typeface="Arial" charset="0"/>
              <a:buNone/>
              <a:defRPr sz="2400" kern="1200">
                <a:solidFill>
                  <a:schemeClr val="tx1">
                    <a:tint val="75000"/>
                  </a:schemeClr>
                </a:solidFill>
                <a:latin typeface="Myriad Pro"/>
                <a:ea typeface="ＭＳ Ｐゴシック" charset="0"/>
                <a:cs typeface="Myriad Pro"/>
              </a:defRPr>
            </a:lvl2pPr>
            <a:lvl3pPr marL="914400" indent="0" algn="ctr" defTabSz="457200" rtl="0" eaLnBrk="1" fontAlgn="base" hangingPunct="1">
              <a:spcBef>
                <a:spcPct val="20000"/>
              </a:spcBef>
              <a:spcAft>
                <a:spcPct val="0"/>
              </a:spcAft>
              <a:buFont typeface="Arial" charset="0"/>
              <a:buNone/>
              <a:defRPr sz="2400" kern="1200">
                <a:solidFill>
                  <a:schemeClr val="tx1">
                    <a:tint val="75000"/>
                  </a:schemeClr>
                </a:solidFill>
                <a:latin typeface="Myriad Pro"/>
                <a:ea typeface="ＭＳ Ｐゴシック" charset="0"/>
                <a:cs typeface="Myriad Pro"/>
              </a:defRPr>
            </a:lvl3pPr>
            <a:lvl4pPr marL="1371600" indent="0" algn="ctr" defTabSz="457200" rtl="0" eaLnBrk="1" fontAlgn="base" hangingPunct="1">
              <a:spcBef>
                <a:spcPct val="20000"/>
              </a:spcBef>
              <a:spcAft>
                <a:spcPct val="0"/>
              </a:spcAft>
              <a:buFont typeface="Arial" charset="0"/>
              <a:buNone/>
              <a:defRPr sz="2400" kern="1200">
                <a:solidFill>
                  <a:schemeClr val="tx1">
                    <a:tint val="75000"/>
                  </a:schemeClr>
                </a:solidFill>
                <a:latin typeface="Myriad Pro"/>
                <a:ea typeface="ＭＳ Ｐゴシック" charset="0"/>
                <a:cs typeface="Myriad Pro"/>
              </a:defRPr>
            </a:lvl4pPr>
            <a:lvl5pPr marL="1828800" indent="0" algn="ctr" defTabSz="457200" rtl="0" eaLnBrk="1" fontAlgn="base" hangingPunct="1">
              <a:spcBef>
                <a:spcPct val="20000"/>
              </a:spcBef>
              <a:spcAft>
                <a:spcPct val="0"/>
              </a:spcAft>
              <a:buFont typeface="Arial" charset="0"/>
              <a:buNone/>
              <a:defRPr sz="2400" kern="1200">
                <a:solidFill>
                  <a:schemeClr val="tx1">
                    <a:tint val="75000"/>
                  </a:schemeClr>
                </a:solidFill>
                <a:latin typeface="Myriad Pro"/>
                <a:ea typeface="ＭＳ Ｐゴシック" charset="0"/>
                <a:cs typeface="Myriad Pro"/>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defRPr/>
            </a:pPr>
            <a:r>
              <a:rPr lang="en-US" sz="2800" b="1" dirty="0" smtClean="0">
                <a:latin typeface="Arial"/>
                <a:cs typeface="Arial"/>
              </a:rPr>
              <a:t>Guided Practice: </a:t>
            </a:r>
            <a:r>
              <a:rPr lang="en-US" sz="2800" b="1" dirty="0" smtClean="0">
                <a:solidFill>
                  <a:srgbClr val="000090"/>
                </a:solidFill>
                <a:latin typeface="Arial"/>
                <a:cs typeface="Arial"/>
              </a:rPr>
              <a:t>Example 5, </a:t>
            </a:r>
            <a:r>
              <a:rPr lang="en-US" sz="2800" b="1" i="1" dirty="0" smtClean="0">
                <a:solidFill>
                  <a:srgbClr val="000090"/>
                </a:solidFill>
                <a:latin typeface="Arial"/>
                <a:cs typeface="Arial"/>
              </a:rPr>
              <a:t>continued</a:t>
            </a:r>
          </a:p>
          <a:p>
            <a:pPr>
              <a:defRPr/>
            </a:pPr>
            <a:endParaRPr lang="en-US" sz="1100" baseline="30000" dirty="0" smtClean="0">
              <a:latin typeface="Arial"/>
              <a:cs typeface="Arial"/>
            </a:endParaRPr>
          </a:p>
          <a:p>
            <a:pPr marL="514350" indent="-557784">
              <a:buFont typeface="+mj-lt"/>
              <a:buAutoNum type="arabicPeriod" startAt="7"/>
              <a:defRPr/>
            </a:pPr>
            <a:r>
              <a:rPr lang="en-US" sz="2800" b="1" dirty="0">
                <a:solidFill>
                  <a:srgbClr val="660066"/>
                </a:solidFill>
                <a:latin typeface="Arial"/>
                <a:cs typeface="Arial"/>
              </a:rPr>
              <a:t>Rounding must take place here again because </a:t>
            </a:r>
            <a:r>
              <a:rPr lang="en-US" sz="2800" b="1" dirty="0" smtClean="0">
                <a:solidFill>
                  <a:srgbClr val="660066"/>
                </a:solidFill>
                <a:latin typeface="Arial"/>
                <a:cs typeface="Arial"/>
              </a:rPr>
              <a:t>Ernesto can </a:t>
            </a:r>
            <a:r>
              <a:rPr lang="en-US" sz="2800" b="1" dirty="0">
                <a:solidFill>
                  <a:srgbClr val="660066"/>
                </a:solidFill>
                <a:latin typeface="Arial"/>
                <a:cs typeface="Arial"/>
              </a:rPr>
              <a:t>only report to the hundredths place</a:t>
            </a:r>
            <a:r>
              <a:rPr lang="en-US" sz="2800" b="1" dirty="0" smtClean="0">
                <a:solidFill>
                  <a:srgbClr val="660066"/>
                </a:solidFill>
                <a:latin typeface="Arial"/>
                <a:cs typeface="Arial"/>
              </a:rPr>
              <a:t>.</a:t>
            </a:r>
            <a:endParaRPr lang="en-US" sz="2800" b="1" dirty="0" smtClean="0">
              <a:solidFill>
                <a:srgbClr val="558ED5"/>
              </a:solidFill>
              <a:latin typeface="Arial"/>
              <a:cs typeface="Arial"/>
            </a:endParaRPr>
          </a:p>
          <a:p>
            <a:pPr marL="512064" lvl="2" algn="l">
              <a:defRPr/>
            </a:pPr>
            <a:r>
              <a:rPr lang="en-US" dirty="0">
                <a:solidFill>
                  <a:srgbClr val="000000"/>
                </a:solidFill>
                <a:latin typeface="Arial"/>
                <a:cs typeface="Arial"/>
              </a:rPr>
              <a:t>Ernesto’s surface area = 29.40 ft</a:t>
            </a:r>
            <a:r>
              <a:rPr lang="en-US" baseline="30000" dirty="0">
                <a:solidFill>
                  <a:srgbClr val="000000"/>
                </a:solidFill>
                <a:latin typeface="Arial"/>
                <a:cs typeface="Arial"/>
              </a:rPr>
              <a:t>2</a:t>
            </a:r>
            <a:endParaRPr lang="en-US" sz="17700" baseline="30000" dirty="0">
              <a:solidFill>
                <a:srgbClr val="000000"/>
              </a:solidFill>
              <a:latin typeface="Arial"/>
              <a:cs typeface="Arial"/>
            </a:endParaRPr>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cs typeface="Zapf Dingbats" charset="0"/>
                <a:sym typeface="Zapf Dingbats" charset="0"/>
              </a:rPr>
              <a:t>✔</a:t>
            </a:r>
            <a:endParaRPr lang="en-US" sz="9600" dirty="0">
              <a:solidFill>
                <a:srgbClr val="000090"/>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ubtitle 1"/>
          <p:cNvSpPr>
            <a:spLocks noGrp="1"/>
          </p:cNvSpPr>
          <p:nvPr>
            <p:ph type="subTitle" idx="1"/>
          </p:nvPr>
        </p:nvSpPr>
        <p:spPr>
          <a:xfrm>
            <a:off x="641350" y="641350"/>
            <a:ext cx="7854950" cy="4997450"/>
          </a:xfrm>
        </p:spPr>
        <p:txBody>
          <a:bodyPr/>
          <a:lstStyle/>
          <a:p>
            <a:pPr eaLnBrk="1" hangingPunct="1"/>
            <a:r>
              <a:rPr lang="en-US" sz="2800" b="1" dirty="0">
                <a:ea typeface="MS PGothic" charset="0"/>
                <a:cs typeface="MS PGothic" charset="0"/>
              </a:rPr>
              <a:t>Guided Practice: </a:t>
            </a:r>
            <a:r>
              <a:rPr lang="en-US" sz="2800" b="1" dirty="0">
                <a:solidFill>
                  <a:srgbClr val="000090"/>
                </a:solidFill>
                <a:ea typeface="MS PGothic" charset="0"/>
                <a:cs typeface="MS PGothic" charset="0"/>
              </a:rPr>
              <a:t>Example 5, </a:t>
            </a:r>
            <a:r>
              <a:rPr lang="en-US" sz="2800" b="1" i="1" dirty="0">
                <a:solidFill>
                  <a:srgbClr val="000090"/>
                </a:solidFill>
                <a:ea typeface="MS PGothic" charset="0"/>
                <a:cs typeface="MS PGothic" charset="0"/>
              </a:rPr>
              <a:t>continued</a:t>
            </a:r>
            <a:endParaRPr lang="en-US" sz="2800" b="1" dirty="0">
              <a:solidFill>
                <a:srgbClr val="000090"/>
              </a:solidFill>
              <a:ea typeface="MS PGothic" charset="0"/>
              <a:cs typeface="MS PGothic" charset="0"/>
            </a:endParaRPr>
          </a:p>
          <a:p>
            <a:pPr eaLnBrk="1" hangingPunct="1"/>
            <a:endParaRPr lang="en-US" dirty="0">
              <a:ea typeface="MS PGothic" charset="0"/>
              <a:cs typeface="MS PGothic" charset="0"/>
            </a:endParaRPr>
          </a:p>
          <a:p>
            <a:pPr eaLnBrk="1" hangingPunct="1"/>
            <a:endParaRPr lang="en-US" dirty="0">
              <a:ea typeface="MS PGothic" charset="0"/>
              <a:cs typeface="MS PGothic" charset="0"/>
            </a:endParaRPr>
          </a:p>
        </p:txBody>
      </p:sp>
      <p:sp>
        <p:nvSpPr>
          <p:cNvPr id="73730"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endParaRPr lang="en-US" dirty="0">
              <a:ea typeface="MS PGothic" charset="0"/>
              <a:cs typeface="MS PGothic" charset="0"/>
            </a:endParaRPr>
          </a:p>
        </p:txBody>
      </p:sp>
      <p:sp>
        <p:nvSpPr>
          <p:cNvPr id="2" name="Slide Number Placeholder 1"/>
          <p:cNvSpPr>
            <a:spLocks noGrp="1"/>
          </p:cNvSpPr>
          <p:nvPr>
            <p:ph type="sldNum" sz="quarter" idx="11"/>
          </p:nvPr>
        </p:nvSpPr>
        <p:spPr/>
        <p:txBody>
          <a:bodyPr/>
          <a:lstStyle/>
          <a:p>
            <a:pPr>
              <a:defRPr/>
            </a:pPr>
            <a:fld id="{1FAAE8E0-018C-274E-A155-DD4AD7553CB7}" type="slidenum">
              <a:rPr lang="en-US" smtClean="0"/>
              <a:pPr>
                <a:defRPr/>
              </a:pPr>
              <a:t>32</a:t>
            </a:fld>
            <a:endParaRPr lang="en-US" dirty="0"/>
          </a:p>
        </p:txBody>
      </p:sp>
      <p:pic>
        <p:nvPicPr>
          <p:cNvPr id="73732"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normAutofit lnSpcReduction="10000"/>
          </a:bodyPr>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marL="342900" indent="-342900" eaLnBrk="1" hangingPunct="1">
              <a:buFont typeface="Arial"/>
              <a:buChar char="•"/>
              <a:defRPr/>
            </a:pPr>
            <a:r>
              <a:rPr lang="en-US" dirty="0"/>
              <a:t>Use units that make sense, such as when reporting time; for example, if the time is less than 1 hour, report the time in minutes.</a:t>
            </a:r>
          </a:p>
          <a:p>
            <a:pPr marL="342900" indent="-342900" eaLnBrk="1" hangingPunct="1">
              <a:buFont typeface="Arial"/>
              <a:buChar char="•"/>
              <a:defRPr/>
            </a:pPr>
            <a:endParaRPr lang="en-US" dirty="0" smtClean="0"/>
          </a:p>
          <a:p>
            <a:pPr marL="342900" indent="-342900" eaLnBrk="1" hangingPunct="1">
              <a:buFont typeface="Arial"/>
              <a:buChar char="•"/>
              <a:defRPr/>
            </a:pPr>
            <a:r>
              <a:rPr lang="en-US" dirty="0" smtClean="0"/>
              <a:t>Think </a:t>
            </a:r>
            <a:r>
              <a:rPr lang="en-US" dirty="0"/>
              <a:t>about rounding and precision. The more numbers you list to the right of the decimal place, the more precise the number is. </a:t>
            </a:r>
            <a:endParaRPr lang="en-US" dirty="0" smtClean="0"/>
          </a:p>
          <a:p>
            <a:pPr eaLnBrk="1" hangingPunct="1">
              <a:defRPr/>
            </a:pPr>
            <a:endParaRPr lang="en-US" dirty="0"/>
          </a:p>
          <a:p>
            <a:pPr marL="342900" indent="-342900" eaLnBrk="1" hangingPunct="1">
              <a:buFont typeface="Arial"/>
              <a:buChar char="•"/>
              <a:defRPr/>
            </a:pPr>
            <a:r>
              <a:rPr lang="en-US" dirty="0" smtClean="0"/>
              <a:t>When </a:t>
            </a:r>
            <a:r>
              <a:rPr lang="en-US" dirty="0"/>
              <a:t>using measurement in calculations, only report to the nearest decimal place of the least accurate measurement. See Guided Practice Example 5</a:t>
            </a:r>
            <a:r>
              <a:rPr lang="en-US" dirty="0" smtClean="0"/>
              <a:t>.</a:t>
            </a:r>
            <a:endParaRPr lang="en-US" dirty="0"/>
          </a:p>
        </p:txBody>
      </p:sp>
      <p:sp>
        <p:nvSpPr>
          <p:cNvPr id="19458"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p>
          <a:p>
            <a:pPr eaLnBrk="1" hangingPunct="1">
              <a:spcBef>
                <a:spcPct val="0"/>
              </a:spcBef>
            </a:pPr>
            <a:endParaRPr lang="en-US" dirty="0"/>
          </a:p>
        </p:txBody>
      </p:sp>
      <p:sp>
        <p:nvSpPr>
          <p:cNvPr id="3" name="Slide Number Placeholder 2"/>
          <p:cNvSpPr>
            <a:spLocks noGrp="1"/>
          </p:cNvSpPr>
          <p:nvPr>
            <p:ph type="sldNum" sz="quarter" idx="11"/>
          </p:nvPr>
        </p:nvSpPr>
        <p:spPr/>
        <p:txBody>
          <a:bodyPr/>
          <a:lstStyle/>
          <a:p>
            <a:pPr>
              <a:defRPr/>
            </a:pPr>
            <a:fld id="{B57745FB-C580-D54B-AC2B-25625DE37813}" type="slidenum">
              <a:rPr lang="en-US" smtClean="0"/>
              <a:pPr>
                <a:defRPr/>
              </a:pPr>
              <a:t>4</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eaLnBrk="1" hangingPunct="1"/>
            <a:r>
              <a:rPr lang="en-US" sz="2800" b="1" dirty="0"/>
              <a:t>Key Concepts, </a:t>
            </a:r>
            <a:r>
              <a:rPr lang="en-US" sz="2800" b="1" i="1" dirty="0"/>
              <a:t>continued</a:t>
            </a:r>
          </a:p>
          <a:p>
            <a:pPr eaLnBrk="1" hangingPunct="1"/>
            <a:endParaRPr lang="en-US" dirty="0"/>
          </a:p>
          <a:p>
            <a:pPr eaLnBrk="1" hangingPunct="1"/>
            <a:endParaRPr lang="en-US" dirty="0"/>
          </a:p>
        </p:txBody>
      </p:sp>
      <p:sp>
        <p:nvSpPr>
          <p:cNvPr id="20482"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p>
          <a:p>
            <a:pPr eaLnBrk="1" hangingPunct="1">
              <a:spcBef>
                <a:spcPct val="0"/>
              </a:spcBef>
            </a:pPr>
            <a:endParaRPr lang="en-US" dirty="0"/>
          </a:p>
        </p:txBody>
      </p:sp>
      <p:sp>
        <p:nvSpPr>
          <p:cNvPr id="2" name="Slide Number Placeholder 1"/>
          <p:cNvSpPr>
            <a:spLocks noGrp="1"/>
          </p:cNvSpPr>
          <p:nvPr>
            <p:ph type="sldNum" sz="quarter" idx="11"/>
          </p:nvPr>
        </p:nvSpPr>
        <p:spPr/>
        <p:txBody>
          <a:bodyPr/>
          <a:lstStyle/>
          <a:p>
            <a:pPr>
              <a:defRPr/>
            </a:pPr>
            <a:fld id="{582874A2-F4C7-A94A-BCBD-CEF1185171A6}" type="slidenum">
              <a:rPr lang="en-US" smtClean="0"/>
              <a:pPr>
                <a:defRPr/>
              </a:pPr>
              <a:t>5</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488728204"/>
              </p:ext>
            </p:extLst>
          </p:nvPr>
        </p:nvGraphicFramePr>
        <p:xfrm>
          <a:off x="758825" y="1252538"/>
          <a:ext cx="7627938" cy="4244975"/>
        </p:xfrm>
        <a:graphic>
          <a:graphicData uri="http://schemas.openxmlformats.org/drawingml/2006/table">
            <a:tbl>
              <a:tblPr firstRow="1" bandRow="1">
                <a:tableStyleId>{5940675A-B579-460E-94D1-54222C63F5DA}</a:tableStyleId>
              </a:tblPr>
              <a:tblGrid>
                <a:gridCol w="7627938"/>
              </a:tblGrid>
              <a:tr h="465410">
                <a:tc>
                  <a:txBody>
                    <a:bodyPr/>
                    <a:lstStyle/>
                    <a:p>
                      <a:pPr algn="l"/>
                      <a:r>
                        <a:rPr lang="en-US" sz="2400" b="1" kern="1200" dirty="0" smtClean="0">
                          <a:solidFill>
                            <a:schemeClr val="tx1"/>
                          </a:solidFill>
                          <a:latin typeface="Arial"/>
                          <a:ea typeface="+mn-ea"/>
                          <a:cs typeface="Arial"/>
                        </a:rPr>
                        <a:t>Creating Equations from Context</a:t>
                      </a:r>
                    </a:p>
                  </a:txBody>
                  <a:tcPr marL="91438" marR="91438" marT="45721" marB="45721">
                    <a:solidFill>
                      <a:schemeClr val="bg1">
                        <a:lumMod val="85000"/>
                      </a:schemeClr>
                    </a:solidFill>
                  </a:tcPr>
                </a:tc>
              </a:tr>
              <a:tr h="3779565">
                <a:tc>
                  <a:txBody>
                    <a:bodyPr/>
                    <a:lstStyle/>
                    <a:p>
                      <a:pPr marL="457200" indent="-457200" rtl="0">
                        <a:buFont typeface="+mj-lt"/>
                        <a:buAutoNum type="arabicPeriod"/>
                      </a:pPr>
                      <a:r>
                        <a:rPr lang="en-US" sz="2200" b="0" i="0" u="none" strike="noStrike" kern="1200" baseline="0" dirty="0" smtClean="0">
                          <a:solidFill>
                            <a:schemeClr val="tx1"/>
                          </a:solidFill>
                          <a:latin typeface="Arial"/>
                          <a:ea typeface="+mn-ea"/>
                          <a:cs typeface="Arial"/>
                        </a:rPr>
                        <a:t>Read the problem statement first.</a:t>
                      </a:r>
                    </a:p>
                    <a:p>
                      <a:pPr marL="457200" indent="-457200" rtl="0">
                        <a:buFont typeface="+mj-lt"/>
                        <a:buAutoNum type="arabicPeriod"/>
                      </a:pPr>
                      <a:r>
                        <a:rPr lang="en-US" sz="2200" b="0" i="0" u="none" strike="noStrike" kern="1200" baseline="0" dirty="0" smtClean="0">
                          <a:solidFill>
                            <a:schemeClr val="tx1"/>
                          </a:solidFill>
                          <a:latin typeface="Arial"/>
                          <a:ea typeface="+mn-ea"/>
                          <a:cs typeface="Arial"/>
                        </a:rPr>
                        <a:t>Reread the scenario and make a list or a table of the known quantities.</a:t>
                      </a:r>
                    </a:p>
                    <a:p>
                      <a:pPr marL="457200" indent="-457200" rtl="0">
                        <a:buFont typeface="+mj-lt"/>
                        <a:buAutoNum type="arabicPeriod"/>
                      </a:pPr>
                      <a:r>
                        <a:rPr lang="en-US" sz="2200" b="0" i="0" u="none" strike="noStrike" kern="1200" baseline="0" dirty="0" smtClean="0">
                          <a:solidFill>
                            <a:schemeClr val="tx1"/>
                          </a:solidFill>
                          <a:latin typeface="Arial"/>
                          <a:ea typeface="+mn-ea"/>
                          <a:cs typeface="Arial"/>
                        </a:rPr>
                        <a:t>Read the statement again, identifying the unknown quantity or variable.</a:t>
                      </a:r>
                    </a:p>
                    <a:p>
                      <a:pPr marL="457200" indent="-457200" rtl="0">
                        <a:buFont typeface="+mj-lt"/>
                        <a:buAutoNum type="arabicPeriod"/>
                      </a:pPr>
                      <a:r>
                        <a:rPr lang="en-US" sz="2200" b="0" i="0" u="none" strike="noStrike" kern="1200" baseline="0" dirty="0" smtClean="0">
                          <a:solidFill>
                            <a:schemeClr val="tx1"/>
                          </a:solidFill>
                          <a:latin typeface="Arial"/>
                          <a:ea typeface="+mn-ea"/>
                          <a:cs typeface="Arial"/>
                        </a:rPr>
                        <a:t>Create expressions and inequalities from the known quantities and variable(s).</a:t>
                      </a:r>
                    </a:p>
                    <a:p>
                      <a:pPr marL="457200" indent="-457200" rtl="0">
                        <a:buFont typeface="+mj-lt"/>
                        <a:buAutoNum type="arabicPeriod"/>
                      </a:pPr>
                      <a:r>
                        <a:rPr lang="en-US" sz="2200" b="0" i="0" u="none" strike="noStrike" kern="1200" baseline="0" dirty="0" smtClean="0">
                          <a:solidFill>
                            <a:schemeClr val="tx1"/>
                          </a:solidFill>
                          <a:latin typeface="Arial"/>
                          <a:ea typeface="+mn-ea"/>
                          <a:cs typeface="Arial"/>
                        </a:rPr>
                        <a:t>Solve the problem.</a:t>
                      </a:r>
                    </a:p>
                    <a:p>
                      <a:pPr marL="457200" indent="-457200" rtl="0">
                        <a:buFont typeface="+mj-lt"/>
                        <a:buAutoNum type="arabicPeriod"/>
                      </a:pPr>
                      <a:r>
                        <a:rPr lang="en-US" sz="2200" b="0" i="0" u="none" strike="noStrike" kern="1200" baseline="0" dirty="0" smtClean="0">
                          <a:solidFill>
                            <a:schemeClr val="tx1"/>
                          </a:solidFill>
                          <a:latin typeface="Arial"/>
                          <a:ea typeface="+mn-ea"/>
                          <a:cs typeface="Arial"/>
                        </a:rPr>
                        <a:t>Interpret the solution of the equation in terms of the context of the problem and convert units when appropriate, multiplying by a unit rate.</a:t>
                      </a:r>
                      <a:endParaRPr lang="en-US" sz="2200" i="1" baseline="0" dirty="0">
                        <a:latin typeface="Arial"/>
                        <a:cs typeface="Arial"/>
                      </a:endParaRPr>
                    </a:p>
                  </a:txBody>
                  <a:tcPr marL="91438" marR="91438" marT="45721" marB="45721">
                    <a:solidFill>
                      <a:schemeClr val="bg1"/>
                    </a:solidFill>
                  </a:tcPr>
                </a:tc>
              </a:tr>
            </a:tbl>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eaLnBrk="1" hangingPunct="1">
              <a:buFont typeface="Arial"/>
              <a:buChar char="•"/>
              <a:defRPr/>
            </a:pPr>
            <a:r>
              <a:rPr lang="en-US" dirty="0" smtClean="0"/>
              <a:t>attempting </a:t>
            </a:r>
            <a:r>
              <a:rPr lang="en-US" dirty="0"/>
              <a:t>to solve the problem without first reading/understanding the </a:t>
            </a:r>
            <a:r>
              <a:rPr lang="en-US" dirty="0" smtClean="0"/>
              <a:t>problem statement</a:t>
            </a:r>
            <a:endParaRPr lang="en-US" dirty="0"/>
          </a:p>
          <a:p>
            <a:pPr marL="342900" indent="-342900" eaLnBrk="1" hangingPunct="1">
              <a:buFont typeface="Arial"/>
              <a:buChar char="•"/>
              <a:defRPr/>
            </a:pPr>
            <a:r>
              <a:rPr lang="en-US" dirty="0"/>
              <a:t>incorrectly setting up the equation</a:t>
            </a:r>
          </a:p>
          <a:p>
            <a:pPr marL="342900" indent="-342900" eaLnBrk="1" hangingPunct="1">
              <a:buFont typeface="Arial"/>
              <a:buChar char="•"/>
              <a:defRPr/>
            </a:pPr>
            <a:r>
              <a:rPr lang="en-US" dirty="0" smtClean="0"/>
              <a:t>misidentifying </a:t>
            </a:r>
            <a:r>
              <a:rPr lang="en-US" dirty="0"/>
              <a:t>the </a:t>
            </a:r>
            <a:r>
              <a:rPr lang="en-US" dirty="0" smtClean="0"/>
              <a:t>variable</a:t>
            </a:r>
          </a:p>
          <a:p>
            <a:pPr marL="342900" indent="-342900" eaLnBrk="1" hangingPunct="1">
              <a:buFont typeface="Arial"/>
              <a:buChar char="•"/>
              <a:defRPr/>
            </a:pPr>
            <a:r>
              <a:rPr lang="en-US" dirty="0"/>
              <a:t>forgetting to convert to the correct units </a:t>
            </a:r>
          </a:p>
          <a:p>
            <a:pPr marL="342900" indent="-342900" eaLnBrk="1" hangingPunct="1">
              <a:buFont typeface="Arial"/>
              <a:buChar char="•"/>
              <a:defRPr/>
            </a:pPr>
            <a:r>
              <a:rPr lang="en-US" dirty="0"/>
              <a:t>setting up the ratio inversely when converting units</a:t>
            </a:r>
          </a:p>
          <a:p>
            <a:pPr marL="342900" indent="-342900" eaLnBrk="1" hangingPunct="1">
              <a:buFont typeface="Arial"/>
              <a:buChar char="•"/>
              <a:defRPr/>
            </a:pPr>
            <a:r>
              <a:rPr lang="en-US" dirty="0"/>
              <a:t>r</a:t>
            </a:r>
            <a:r>
              <a:rPr lang="en-US" dirty="0" smtClean="0"/>
              <a:t>eporting </a:t>
            </a:r>
            <a:r>
              <a:rPr lang="en-US" dirty="0"/>
              <a:t>too many decimals—greater precision comes with more precise measuring </a:t>
            </a:r>
            <a:r>
              <a:rPr lang="en-US" dirty="0" smtClean="0"/>
              <a:t>and </a:t>
            </a:r>
            <a:r>
              <a:rPr lang="en-US" dirty="0"/>
              <a:t>not with calculations</a:t>
            </a:r>
          </a:p>
        </p:txBody>
      </p:sp>
      <p:sp>
        <p:nvSpPr>
          <p:cNvPr id="21506" name="Text Placeholder 4"/>
          <p:cNvSpPr>
            <a:spLocks noGrp="1"/>
          </p:cNvSpPr>
          <p:nvPr>
            <p:ph type="body" sz="quarter" idx="10"/>
          </p:nvPr>
        </p:nvSpPr>
        <p:spPr>
          <a:xfrm>
            <a:off x="1016000" y="6245225"/>
            <a:ext cx="5530850" cy="265113"/>
          </a:xfrm>
        </p:spPr>
        <p:txBody>
          <a:bodyPr/>
          <a:lstStyle/>
          <a:p>
            <a:pPr eaLnBrk="1" hangingPunct="1">
              <a:spcBef>
                <a:spcPct val="0"/>
              </a:spcBef>
            </a:pPr>
            <a:r>
              <a:rPr lang="en-US" dirty="0"/>
              <a:t>1.2.1: Creating Linear Equations in One Variable </a:t>
            </a:r>
          </a:p>
        </p:txBody>
      </p:sp>
      <p:sp>
        <p:nvSpPr>
          <p:cNvPr id="21507"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261CA2CB-5E55-4944-A924-36ED15748A88}" type="slidenum">
              <a:rPr lang="en-US" sz="1800">
                <a:solidFill>
                  <a:srgbClr val="000000"/>
                </a:solidFill>
                <a:latin typeface="Myriad Bold" charset="0"/>
                <a:ea typeface="MS PGothic" charset="0"/>
                <a:cs typeface="MS PGothic" charset="0"/>
              </a:rPr>
              <a:pPr eaLnBrk="1" fontAlgn="base" hangingPunct="1">
                <a:spcBef>
                  <a:spcPct val="0"/>
                </a:spcBef>
                <a:spcAft>
                  <a:spcPct val="0"/>
                </a:spcAft>
              </a:pPr>
              <a:t>6</a:t>
            </a:fld>
            <a:endParaRPr lang="en-US" sz="1800">
              <a:solidFill>
                <a:srgbClr val="000000"/>
              </a:solidFill>
              <a:latin typeface="Myriad Bold" charset="0"/>
              <a:ea typeface="MS PGothic" charset="0"/>
              <a:cs typeface="MS PGothic"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50" y="641350"/>
            <a:ext cx="7854950"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3</a:t>
            </a:r>
            <a:endParaRPr lang="en-US" sz="1100" b="1" dirty="0">
              <a:solidFill>
                <a:srgbClr val="558ED5"/>
              </a:solidFill>
            </a:endParaRPr>
          </a:p>
          <a:p>
            <a:pPr eaLnBrk="1" hangingPunct="1"/>
            <a:r>
              <a:rPr lang="en-US" dirty="0"/>
              <a:t>Suppose two brothers who live 55 miles apart decide to have lunch together. To prevent either brother from driving the entire distance, they agree to leave their homes at the same time, drive toward each other, and meet somewhere along the route. The older brother drives cautiously at an average speed of 60 miles per hour. The younger brother drives faster, at an average speed of 70 mph. How long will it take the brothers to meet each other?</a:t>
            </a:r>
          </a:p>
        </p:txBody>
      </p:sp>
      <p:sp>
        <p:nvSpPr>
          <p:cNvPr id="40962"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p>
          <a:p>
            <a:pPr eaLnBrk="1" hangingPunct="1">
              <a:spcBef>
                <a:spcPct val="0"/>
              </a:spcBef>
            </a:pPr>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7</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54950"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3, </a:t>
            </a:r>
            <a:r>
              <a:rPr lang="en-US" sz="2800" b="1" i="1" dirty="0">
                <a:solidFill>
                  <a:srgbClr val="000090"/>
                </a:solidFill>
              </a:rPr>
              <a:t>continued</a:t>
            </a:r>
          </a:p>
          <a:p>
            <a:pPr marL="457200" indent="-457200" eaLnBrk="1" hangingPunct="1">
              <a:buFont typeface="+mj-lt"/>
              <a:buAutoNum type="arabicPeriod"/>
              <a:defRPr/>
            </a:pPr>
            <a:endParaRPr lang="en-US" sz="1100" baseline="30000" dirty="0"/>
          </a:p>
          <a:p>
            <a:pPr marL="514350" indent="-514350" eaLnBrk="1" hangingPunct="1">
              <a:buFont typeface="+mj-lt"/>
              <a:buAutoNum type="arabicPeriod"/>
              <a:defRPr/>
            </a:pPr>
            <a:r>
              <a:rPr lang="en-US" sz="2800" b="1" dirty="0">
                <a:solidFill>
                  <a:srgbClr val="660066"/>
                </a:solidFill>
              </a:rPr>
              <a:t>Read the statement </a:t>
            </a:r>
            <a:r>
              <a:rPr lang="en-US" sz="2800" b="1" dirty="0" smtClean="0">
                <a:solidFill>
                  <a:srgbClr val="660066"/>
                </a:solidFill>
              </a:rPr>
              <a:t>carefully.</a:t>
            </a:r>
            <a:endParaRPr lang="en-US" sz="2800" b="1" dirty="0">
              <a:solidFill>
                <a:srgbClr val="660066"/>
              </a:solidFill>
            </a:endParaRPr>
          </a:p>
          <a:p>
            <a:pPr lvl="1" algn="l" eaLnBrk="1" hangingPunct="1">
              <a:defRPr/>
            </a:pPr>
            <a:r>
              <a:rPr lang="en-US" b="1" dirty="0">
                <a:solidFill>
                  <a:srgbClr val="000000"/>
                </a:solidFill>
              </a:rPr>
              <a:t>Problem statement:</a:t>
            </a:r>
          </a:p>
          <a:p>
            <a:pPr lvl="1" algn="l" eaLnBrk="1" hangingPunct="1">
              <a:defRPr/>
            </a:pPr>
            <a:r>
              <a:rPr lang="en-US" dirty="0" smtClean="0">
                <a:solidFill>
                  <a:srgbClr val="000000"/>
                </a:solidFill>
              </a:rPr>
              <a:t>Suppose </a:t>
            </a:r>
            <a:r>
              <a:rPr lang="en-US" dirty="0">
                <a:solidFill>
                  <a:srgbClr val="000000"/>
                </a:solidFill>
              </a:rPr>
              <a:t>two brothers who live 55 miles apart decide to have lunch together. To prevent either brother from driving the entire distance, they agree to leave their homes at the same time, drive toward each other, and meet somewhere along the route. The older brother drives cautiously at an average speed of 60 miles per hour. The younger brother drives faster, at an average speed of 70 mph. How long will it take the brothers to meet each other</a:t>
            </a:r>
            <a:r>
              <a:rPr lang="en-US" dirty="0" smtClean="0">
                <a:solidFill>
                  <a:srgbClr val="000000"/>
                </a:solidFill>
              </a:rPr>
              <a:t>?</a:t>
            </a:r>
            <a:endParaRPr lang="en-US" dirty="0">
              <a:solidFill>
                <a:srgbClr val="000000"/>
              </a:solidFill>
            </a:endParaRPr>
          </a:p>
          <a:p>
            <a:pPr eaLnBrk="1" hangingPunct="1">
              <a:defRPr/>
            </a:pPr>
            <a:endParaRPr lang="en-US" dirty="0"/>
          </a:p>
        </p:txBody>
      </p:sp>
      <p:sp>
        <p:nvSpPr>
          <p:cNvPr id="41986"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p>
          <a:p>
            <a:pPr eaLnBrk="1" hangingPunct="1">
              <a:spcBef>
                <a:spcPct val="0"/>
              </a:spcBef>
            </a:pPr>
            <a:endParaRPr lang="en-US" dirty="0"/>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8</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3, </a:t>
            </a:r>
            <a:r>
              <a:rPr lang="en-US" sz="2800" b="1" i="1" dirty="0">
                <a:solidFill>
                  <a:srgbClr val="000090"/>
                </a:solidFill>
              </a:rPr>
              <a:t>continued</a:t>
            </a:r>
          </a:p>
          <a:p>
            <a:pPr eaLnBrk="1" hangingPunct="1">
              <a:defRPr/>
            </a:pPr>
            <a:endParaRPr lang="en-US" sz="1100" baseline="30000" dirty="0"/>
          </a:p>
          <a:p>
            <a:pPr marL="514350" indent="-514350" eaLnBrk="1" hangingPunct="1">
              <a:buFont typeface="+mj-lt"/>
              <a:buAutoNum type="arabicPeriod" startAt="2"/>
              <a:defRPr/>
            </a:pPr>
            <a:r>
              <a:rPr lang="en-US" sz="2800" b="1" dirty="0">
                <a:solidFill>
                  <a:srgbClr val="660066"/>
                </a:solidFill>
              </a:rPr>
              <a:t>Reread the scenario and make a list of the known </a:t>
            </a:r>
            <a:r>
              <a:rPr lang="en-US" sz="2800" b="1" dirty="0" smtClean="0">
                <a:solidFill>
                  <a:srgbClr val="660066"/>
                </a:solidFill>
              </a:rPr>
              <a:t>quantities.</a:t>
            </a:r>
            <a:endParaRPr lang="en-US" sz="2800" b="1" dirty="0">
              <a:solidFill>
                <a:srgbClr val="660066"/>
              </a:solidFill>
            </a:endParaRPr>
          </a:p>
          <a:p>
            <a:pPr lvl="1" algn="l" eaLnBrk="1" hangingPunct="1">
              <a:defRPr/>
            </a:pPr>
            <a:r>
              <a:rPr lang="en-US" dirty="0">
                <a:solidFill>
                  <a:schemeClr val="tx1"/>
                </a:solidFill>
              </a:rPr>
              <a:t>Problems involving “how fast,</a:t>
            </a:r>
            <a:r>
              <a:rPr lang="en-US" dirty="0" smtClean="0">
                <a:solidFill>
                  <a:schemeClr val="tx1"/>
                </a:solidFill>
              </a:rPr>
              <a:t>”  “</a:t>
            </a:r>
            <a:r>
              <a:rPr lang="en-US" dirty="0">
                <a:solidFill>
                  <a:schemeClr val="tx1"/>
                </a:solidFill>
              </a:rPr>
              <a:t>how far,” or “how long” require </a:t>
            </a:r>
            <a:r>
              <a:rPr lang="en-US" dirty="0" smtClean="0">
                <a:solidFill>
                  <a:schemeClr val="tx1"/>
                </a:solidFill>
              </a:rPr>
              <a:t>the distance </a:t>
            </a:r>
            <a:r>
              <a:rPr lang="en-US" dirty="0">
                <a:solidFill>
                  <a:schemeClr val="tx1"/>
                </a:solidFill>
              </a:rPr>
              <a:t>equation, </a:t>
            </a:r>
            <a:r>
              <a:rPr lang="en-US" i="1" dirty="0">
                <a:solidFill>
                  <a:schemeClr val="tx1"/>
                </a:solidFill>
              </a:rPr>
              <a:t>d</a:t>
            </a:r>
            <a:r>
              <a:rPr lang="en-US" dirty="0">
                <a:solidFill>
                  <a:schemeClr val="tx1"/>
                </a:solidFill>
              </a:rPr>
              <a:t> = </a:t>
            </a:r>
            <a:r>
              <a:rPr lang="en-US" i="1" dirty="0" err="1">
                <a:solidFill>
                  <a:schemeClr val="tx1"/>
                </a:solidFill>
              </a:rPr>
              <a:t>rt</a:t>
            </a:r>
            <a:r>
              <a:rPr lang="en-US" dirty="0">
                <a:solidFill>
                  <a:schemeClr val="tx1"/>
                </a:solidFill>
              </a:rPr>
              <a:t>, where </a:t>
            </a:r>
            <a:r>
              <a:rPr lang="en-US" i="1" dirty="0">
                <a:solidFill>
                  <a:schemeClr val="tx1"/>
                </a:solidFill>
              </a:rPr>
              <a:t>d</a:t>
            </a:r>
            <a:r>
              <a:rPr lang="en-US" dirty="0">
                <a:solidFill>
                  <a:schemeClr val="tx1"/>
                </a:solidFill>
              </a:rPr>
              <a:t> is distance, </a:t>
            </a:r>
            <a:r>
              <a:rPr lang="en-US" i="1" dirty="0">
                <a:solidFill>
                  <a:schemeClr val="tx1"/>
                </a:solidFill>
              </a:rPr>
              <a:t>r</a:t>
            </a:r>
            <a:r>
              <a:rPr lang="en-US" dirty="0">
                <a:solidFill>
                  <a:schemeClr val="tx1"/>
                </a:solidFill>
              </a:rPr>
              <a:t> is rate of speed, </a:t>
            </a:r>
            <a:r>
              <a:rPr lang="en-US" dirty="0" smtClean="0">
                <a:solidFill>
                  <a:schemeClr val="tx1"/>
                </a:solidFill>
              </a:rPr>
              <a:t>and </a:t>
            </a:r>
            <a:r>
              <a:rPr lang="en-US" i="1" dirty="0">
                <a:solidFill>
                  <a:schemeClr val="tx1"/>
                </a:solidFill>
              </a:rPr>
              <a:t>t</a:t>
            </a:r>
            <a:r>
              <a:rPr lang="en-US" dirty="0" smtClean="0">
                <a:solidFill>
                  <a:schemeClr val="tx1"/>
                </a:solidFill>
              </a:rPr>
              <a:t> </a:t>
            </a:r>
            <a:r>
              <a:rPr lang="en-US" dirty="0">
                <a:solidFill>
                  <a:schemeClr val="tx1"/>
                </a:solidFill>
              </a:rPr>
              <a:t>is time</a:t>
            </a:r>
            <a:r>
              <a:rPr lang="en-US" dirty="0" smtClean="0">
                <a:solidFill>
                  <a:schemeClr val="tx1"/>
                </a:solidFill>
              </a:rPr>
              <a:t>.</a:t>
            </a:r>
            <a:endParaRPr lang="en-US" dirty="0">
              <a:solidFill>
                <a:schemeClr val="tx1"/>
              </a:solidFill>
            </a:endParaRPr>
          </a:p>
        </p:txBody>
      </p:sp>
      <p:sp>
        <p:nvSpPr>
          <p:cNvPr id="43010" name="Text Placeholder 2"/>
          <p:cNvSpPr>
            <a:spLocks noGrp="1"/>
          </p:cNvSpPr>
          <p:nvPr>
            <p:ph type="body" sz="quarter" idx="10"/>
          </p:nvPr>
        </p:nvSpPr>
        <p:spPr>
          <a:xfrm>
            <a:off x="1016000" y="6246813"/>
            <a:ext cx="5530850" cy="265112"/>
          </a:xfrm>
        </p:spPr>
        <p:txBody>
          <a:bodyPr/>
          <a:lstStyle/>
          <a:p>
            <a:pPr eaLnBrk="1" hangingPunct="1">
              <a:spcBef>
                <a:spcPct val="0"/>
              </a:spcBef>
            </a:pPr>
            <a:r>
              <a:rPr lang="en-US" dirty="0"/>
              <a:t>1.2.1: Creating Linear Equations in One Variable </a:t>
            </a:r>
          </a:p>
          <a:p>
            <a:pPr eaLnBrk="1" hangingPunct="1">
              <a:spcBef>
                <a:spcPct val="0"/>
              </a:spcBef>
            </a:pPr>
            <a:endParaRPr lang="en-US" dirty="0"/>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9</a:t>
            </a:fld>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Enhanced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9021</TotalTime>
  <Words>2206</Words>
  <Application>Microsoft Macintosh PowerPoint</Application>
  <PresentationFormat>On-screen Show (4:3)</PresentationFormat>
  <Paragraphs>252</Paragraphs>
  <Slides>32</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34" baseType="lpstr">
      <vt:lpstr>Enhanced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107</cp:revision>
  <dcterms:created xsi:type="dcterms:W3CDTF">2012-02-22T19:14:19Z</dcterms:created>
  <dcterms:modified xsi:type="dcterms:W3CDTF">2012-06-05T12:47:46Z</dcterms:modified>
  <cp:category/>
</cp:coreProperties>
</file>