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7" r:id="rId2"/>
    <p:sldId id="266" r:id="rId3"/>
    <p:sldId id="268" r:id="rId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91" d="100"/>
          <a:sy n="91" d="100"/>
        </p:scale>
        <p:origin x="-12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B9CB614-77B9-5C4A-A1AB-B9A47639A43A}" type="datetimeFigureOut">
              <a:rPr lang="en-US"/>
              <a:pPr>
                <a:defRPr/>
              </a:pPr>
              <a:t>6/5/12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9733C17-B43E-1A4F-B43C-206271D2D9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7352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179D3E5-1791-EE4D-9956-61211F48870B}" type="datetimeFigureOut">
              <a:rPr lang="en-US"/>
              <a:pPr>
                <a:defRPr/>
              </a:pPr>
              <a:t>6/5/12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C600FC8-37C0-DC4C-A3A1-570A474AE8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2431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u="none" dirty="0" smtClean="0">
                <a:latin typeface="Calibri" charset="0"/>
              </a:rPr>
              <a:t>http://</a:t>
            </a:r>
            <a:r>
              <a:rPr lang="en-US" u="none" dirty="0" err="1" smtClean="0">
                <a:latin typeface="Calibri" charset="0"/>
              </a:rPr>
              <a:t>walch.com</a:t>
            </a:r>
            <a:r>
              <a:rPr lang="en-US" u="none" dirty="0" smtClean="0">
                <a:latin typeface="Calibri" charset="0"/>
              </a:rPr>
              <a:t>/</a:t>
            </a:r>
            <a:r>
              <a:rPr lang="en-US" u="none" dirty="0" err="1" smtClean="0">
                <a:latin typeface="Calibri" charset="0"/>
              </a:rPr>
              <a:t>wu</a:t>
            </a:r>
            <a:r>
              <a:rPr lang="en-US" u="none" dirty="0" smtClean="0">
                <a:latin typeface="Calibri" charset="0"/>
              </a:rPr>
              <a:t>/CAU1L1S2TaxFreeSavings</a:t>
            </a:r>
            <a:endParaRPr lang="en-US" u="none" dirty="0">
              <a:latin typeface="Calibri" charset="0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0CB5CA07-B249-0B45-ACB8-EC616BC3DC16}" type="slidenum">
              <a:rPr lang="en-US" sz="1200"/>
              <a:pPr eaLnBrk="1" hangingPunct="1"/>
              <a:t>1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b="1">
                <a:latin typeface="Calibri" charset="0"/>
              </a:rPr>
              <a:t>Common Core Georgia Performance Standard: </a:t>
            </a:r>
            <a:r>
              <a:rPr lang="en-US">
                <a:latin typeface="Calibri" charset="0"/>
              </a:rPr>
              <a:t>MCC9–12.A.SSE.1b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A3DF50CD-4434-0F4D-99DF-220083008AED}" type="slidenum">
              <a:rPr lang="en-US" sz="1200"/>
              <a:pPr eaLnBrk="1" hangingPunct="1"/>
              <a:t>2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dirty="0" smtClean="0">
                <a:latin typeface="Calibri" charset="0"/>
              </a:rPr>
              <a:t>For question 1, it </a:t>
            </a:r>
            <a:r>
              <a:rPr lang="en-US" dirty="0">
                <a:latin typeface="Calibri" charset="0"/>
              </a:rPr>
              <a:t>is not necessary at this point for students to create and solve an equation to represent </a:t>
            </a:r>
            <a:r>
              <a:rPr lang="en-US" dirty="0" smtClean="0">
                <a:latin typeface="Calibri" charset="0"/>
              </a:rPr>
              <a:t>this situation, </a:t>
            </a:r>
            <a:r>
              <a:rPr lang="en-US" dirty="0">
                <a:latin typeface="Calibri" charset="0"/>
              </a:rPr>
              <a:t>but it is important that the interest amount is calculated based on the initial deposit of $750. Look out for students who try to calculate compound interest. There are several methods to calculating interest; compound interest will be discussed later in the lesson. Focus the discussion on calculating 3% simple interest over five years.</a:t>
            </a:r>
          </a:p>
          <a:p>
            <a:pPr>
              <a:defRPr/>
            </a:pPr>
            <a:endParaRPr lang="en-US" dirty="0">
              <a:latin typeface="Calibri" charset="0"/>
            </a:endParaRPr>
          </a:p>
          <a:p>
            <a:pPr>
              <a:defRPr/>
            </a:pPr>
            <a:r>
              <a:rPr lang="en-US" b="1" dirty="0">
                <a:latin typeface="Calibri" charset="0"/>
              </a:rPr>
              <a:t>Connection to the </a:t>
            </a:r>
            <a:r>
              <a:rPr lang="en-US" b="1" dirty="0" smtClean="0">
                <a:latin typeface="Calibri" charset="0"/>
              </a:rPr>
              <a:t>Lesson</a:t>
            </a:r>
            <a:endParaRPr lang="en-US" b="1" dirty="0">
              <a:latin typeface="Calibri" charset="0"/>
            </a:endParaRPr>
          </a:p>
          <a:p>
            <a:pPr marL="171450" indent="-171450">
              <a:buFont typeface="Arial"/>
              <a:buChar char="•"/>
              <a:defRPr/>
            </a:pPr>
            <a:r>
              <a:rPr lang="en-US" dirty="0" smtClean="0">
                <a:latin typeface="Calibri" charset="0"/>
              </a:rPr>
              <a:t>In </a:t>
            </a:r>
            <a:r>
              <a:rPr lang="en-US" dirty="0">
                <a:latin typeface="Calibri" charset="0"/>
              </a:rPr>
              <a:t>this lesson, students will interpret the parts of given expressions and how changes to each part affect the expression.</a:t>
            </a:r>
          </a:p>
          <a:p>
            <a:pPr marL="171450" indent="-171450">
              <a:buFont typeface="Arial"/>
              <a:buChar char="•"/>
              <a:defRPr/>
            </a:pPr>
            <a:r>
              <a:rPr lang="en-US" dirty="0" smtClean="0">
                <a:latin typeface="Calibri" charset="0"/>
              </a:rPr>
              <a:t>This </a:t>
            </a:r>
            <a:r>
              <a:rPr lang="en-US" dirty="0">
                <a:latin typeface="Calibri" charset="0"/>
              </a:rPr>
              <a:t>warm-up provides an opportunity for students to begin looking at changes in expressions.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73F5501-9AFE-3244-938E-A738B53396F8}" type="slidenum">
              <a:rPr lang="en-US" sz="1200"/>
              <a:pPr eaLnBrk="1" hangingPunct="1"/>
              <a:t>3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992193" y="6315940"/>
            <a:ext cx="5530850" cy="26496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 b="0" i="0" baseline="0">
                <a:solidFill>
                  <a:srgbClr val="008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61624509-B104-3045-8B47-E94A586157D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119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1.1.1: Identifying Terms, Factors, and Coefficients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E18F9-3722-3A45-B592-C6ACDE848C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784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1.1.1: Identifying Terms, Factors, and Coefficients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11BB5-6ADE-0C4C-80B6-E626FAC51F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946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1.1.1: Identifying Terms, Factors, and Coefficients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9A069-280A-904C-98F6-C9A9BB1498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77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1.1.1: Identifying Terms, Factors, and Coefficients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ACB95-5914-6247-97AB-8B70B5F787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80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1.1.1: Identifying Terms, Factors, and Coefficients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15EE4-D9B1-7348-B2B9-6F8B476E96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32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1.1.1: Identifying Terms, Factors, and Coefficients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59B66-E2DB-084A-802C-1D276C7184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77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1.1.1: Identifying Terms, Factors, and Coefficients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C060A-A105-DD43-98E7-A18BC963E0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041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1.1.1: Identifying Terms, Factors, and Coefficients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BA557-7315-1347-ADAA-173140EFAC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43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1.1.1: Identifying Terms, Factors, and Coefficients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EED4C-1EAC-2A43-9FB7-48C311CFD4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640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1.1.1: Identifying Terms, Factors, and Coefficients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9CE90-9FB7-5D49-8A05-6DDA1FD0EC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947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1.1.1: Identifying Terms, Factors, and Coefficients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47C60B2-1CA2-C34F-BB53-D6EC227783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1L1S2TaxFreeSavings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1536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1.1.2: Interpreting Complicated Expressions</a:t>
            </a:r>
          </a:p>
        </p:txBody>
      </p:sp>
      <p:pic>
        <p:nvPicPr>
          <p:cNvPr id="15363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2F8976B-07E2-1644-9631-8EF8E7BAABD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1.1.2: Interpreting Complicated Expressions</a:t>
            </a:r>
          </a:p>
        </p:txBody>
      </p:sp>
      <p:sp>
        <p:nvSpPr>
          <p:cNvPr id="17410" name="Subtitle 1"/>
          <p:cNvSpPr txBox="1">
            <a:spLocks/>
          </p:cNvSpPr>
          <p:nvPr/>
        </p:nvSpPr>
        <p:spPr bwMode="auto">
          <a:xfrm>
            <a:off x="992188" y="641350"/>
            <a:ext cx="7199312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Read the scenario below. Use words and symbols to explain your answers to the questions that follow.</a:t>
            </a:r>
          </a:p>
          <a:p>
            <a:endParaRPr lang="en-US" dirty="0"/>
          </a:p>
          <a:p>
            <a:pPr lvl="1"/>
            <a:r>
              <a:rPr lang="en-US" dirty="0">
                <a:latin typeface="Arial"/>
                <a:cs typeface="Arial"/>
              </a:rPr>
              <a:t>At the beginning of the school year, Javier deposited $750 in an account that pays 3% of his initial deposit each year. He left the money in the bank for 5 years.</a:t>
            </a:r>
          </a:p>
        </p:txBody>
      </p:sp>
      <p:sp>
        <p:nvSpPr>
          <p:cNvPr id="17411" name="TextBox 10"/>
          <p:cNvSpPr txBox="1">
            <a:spLocks noChangeArrowheads="1"/>
          </p:cNvSpPr>
          <p:nvPr/>
        </p:nvSpPr>
        <p:spPr bwMode="auto">
          <a:xfrm>
            <a:off x="508000" y="3702050"/>
            <a:ext cx="803592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buFont typeface="Calibri" charset="0"/>
              <a:buAutoNum type="arabicPeriod"/>
            </a:pPr>
            <a:r>
              <a:rPr lang="en-US" dirty="0">
                <a:latin typeface="Arial"/>
                <a:cs typeface="Arial"/>
              </a:rPr>
              <a:t>How much interest did Javier earn in 5 years?</a:t>
            </a:r>
          </a:p>
          <a:p>
            <a:pPr eaLnBrk="1" hangingPunct="1">
              <a:buFont typeface="Calibri" charset="0"/>
              <a:buAutoNum type="arabicPeriod"/>
            </a:pPr>
            <a:endParaRPr lang="en-US" dirty="0">
              <a:latin typeface="Arial"/>
              <a:cs typeface="Arial"/>
            </a:endParaRPr>
          </a:p>
          <a:p>
            <a:pPr eaLnBrk="1" hangingPunct="1">
              <a:buFont typeface="Calibri" charset="0"/>
              <a:buAutoNum type="arabicPeriod"/>
            </a:pPr>
            <a:r>
              <a:rPr lang="en-US" dirty="0">
                <a:latin typeface="Arial"/>
                <a:cs typeface="Arial"/>
              </a:rPr>
              <a:t>After 5 years, what is the total amount of money that Javier has?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B10F50C-7D34-D740-95E8-6B1FF07C414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8045450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/>
              <a:defRPr/>
            </a:pPr>
            <a:r>
              <a:rPr lang="en-US" dirty="0"/>
              <a:t>How much interest did Javier earn in 5 years</a:t>
            </a:r>
            <a:r>
              <a:rPr lang="en-US" dirty="0" smtClean="0"/>
              <a:t>?</a:t>
            </a:r>
          </a:p>
          <a:p>
            <a:pPr marL="800100" lvl="1" indent="-342900" algn="l">
              <a:buFont typeface="Arial"/>
              <a:buChar char="•"/>
              <a:defRPr/>
            </a:pP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The </a:t>
            </a:r>
            <a:r>
              <a:rPr lang="en-US" sz="2400" dirty="0">
                <a:solidFill>
                  <a:srgbClr val="660066"/>
                </a:solidFill>
                <a:latin typeface="Arial"/>
                <a:cs typeface="Arial"/>
              </a:rPr>
              <a:t>amount of interest Javier earned in 5 years is $112.50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.</a:t>
            </a:r>
          </a:p>
          <a:p>
            <a:pPr lvl="2" algn="l">
              <a:defRPr/>
            </a:pP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5(0.03 • 750) = 112.50</a:t>
            </a:r>
          </a:p>
          <a:p>
            <a:pPr lvl="1" algn="l">
              <a:defRPr/>
            </a:pPr>
            <a:endParaRPr lang="en-US" sz="2400" dirty="0" smtClean="0">
              <a:solidFill>
                <a:srgbClr val="0000FF"/>
              </a:solidFill>
              <a:latin typeface="Arial"/>
              <a:cs typeface="Arial"/>
            </a:endParaRPr>
          </a:p>
          <a:p>
            <a:pPr marL="457200" indent="-457200" algn="l">
              <a:buFont typeface="+mj-lt"/>
              <a:buAutoNum type="arabicPeriod"/>
              <a:defRPr/>
            </a:pPr>
            <a:r>
              <a:rPr lang="en-US" dirty="0" smtClean="0"/>
              <a:t>After </a:t>
            </a:r>
            <a:r>
              <a:rPr lang="en-US" dirty="0"/>
              <a:t>5 years, what is the total amount of money that Javier has</a:t>
            </a:r>
            <a:r>
              <a:rPr lang="en-US" dirty="0" smtClean="0"/>
              <a:t>?</a:t>
            </a:r>
          </a:p>
          <a:p>
            <a:pPr marL="800100" lvl="1" indent="-342900" algn="l">
              <a:buFont typeface="Arial"/>
              <a:buChar char="•"/>
              <a:defRPr/>
            </a:pPr>
            <a:r>
              <a:rPr lang="en-US" sz="2400" dirty="0">
                <a:solidFill>
                  <a:srgbClr val="660066"/>
                </a:solidFill>
                <a:latin typeface="Arial"/>
                <a:cs typeface="Arial"/>
              </a:rPr>
              <a:t>The total amount of money that Javier has after 5 years is the sum of the simple interest and 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the initial </a:t>
            </a:r>
            <a:r>
              <a:rPr lang="en-US" sz="2400" dirty="0">
                <a:solidFill>
                  <a:srgbClr val="660066"/>
                </a:solidFill>
                <a:latin typeface="Arial"/>
                <a:cs typeface="Arial"/>
              </a:rPr>
              <a:t>deposit, or $862.50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.</a:t>
            </a:r>
          </a:p>
          <a:p>
            <a:pPr lvl="2" algn="l">
              <a:defRPr/>
            </a:pP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112.50 + 750.00 = 862.50</a:t>
            </a:r>
          </a:p>
          <a:p>
            <a:pPr marL="800100" lvl="1" indent="-342900" algn="l">
              <a:buFont typeface="Arial"/>
              <a:buChar char="•"/>
              <a:defRPr/>
            </a:pPr>
            <a:endParaRPr lang="en-US" sz="2400" dirty="0" smtClean="0">
              <a:solidFill>
                <a:srgbClr val="0000FF"/>
              </a:solidFill>
              <a:latin typeface="Arial"/>
              <a:cs typeface="Arial"/>
            </a:endParaRPr>
          </a:p>
          <a:p>
            <a:pPr algn="l">
              <a:defRPr/>
            </a:pPr>
            <a:endParaRPr lang="en-US" dirty="0"/>
          </a:p>
        </p:txBody>
      </p:sp>
      <p:sp>
        <p:nvSpPr>
          <p:cNvPr id="1945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1.1.2: Interpreting Complicated Expressions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7EF49A6-ABDC-ED46-82F7-543A32B764E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654</TotalTime>
  <Words>335</Words>
  <Application>Microsoft Macintosh PowerPoint</Application>
  <PresentationFormat>On-screen Show (4:3)</PresentationFormat>
  <Paragraphs>30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Coordinate Algebra WarmUp TEMPLATE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90</cp:revision>
  <cp:lastPrinted>2012-03-22T14:08:32Z</cp:lastPrinted>
  <dcterms:created xsi:type="dcterms:W3CDTF">2012-02-22T19:14:19Z</dcterms:created>
  <dcterms:modified xsi:type="dcterms:W3CDTF">2012-06-05T14:06:52Z</dcterms:modified>
  <cp:category/>
</cp:coreProperties>
</file>