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88" r:id="rId4"/>
    <p:sldId id="261" r:id="rId5"/>
    <p:sldId id="269" r:id="rId6"/>
    <p:sldId id="270" r:id="rId7"/>
    <p:sldId id="271" r:id="rId8"/>
    <p:sldId id="272" r:id="rId9"/>
    <p:sldId id="286" r:id="rId10"/>
    <p:sldId id="275" r:id="rId11"/>
    <p:sldId id="276" r:id="rId12"/>
    <p:sldId id="281" r:id="rId13"/>
    <p:sldId id="277" r:id="rId14"/>
    <p:sldId id="280" r:id="rId15"/>
    <p:sldId id="287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675"/>
      </p:guideLst>
    </p:cSldViewPr>
  </p:slideViewPr>
  <p:outlineViewPr>
    <p:cViewPr>
      <p:scale>
        <a:sx n="33" d="100"/>
        <a:sy n="33" d="100"/>
      </p:scale>
      <p:origin x="0" y="1556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1FB347-3F62-804E-A183-79EC54D8D762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986CD3A-3A40-A447-A663-F6A0844A0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377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A527A0-D79E-E646-913D-A29311B77475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C93729-410D-DD49-9EF3-776C26AA5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8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u="none" dirty="0" smtClean="0">
                <a:latin typeface="Calibri" charset="0"/>
              </a:rPr>
              <a:t>http://</a:t>
            </a:r>
            <a:r>
              <a:rPr lang="en-US" u="none" dirty="0" err="1" smtClean="0">
                <a:latin typeface="Calibri" charset="0"/>
              </a:rPr>
              <a:t>walch.com</a:t>
            </a:r>
            <a:r>
              <a:rPr lang="en-US" u="none" dirty="0" smtClean="0">
                <a:latin typeface="Calibri" charset="0"/>
              </a:rPr>
              <a:t>/</a:t>
            </a:r>
            <a:r>
              <a:rPr lang="en-US" u="none" dirty="0" err="1" smtClean="0">
                <a:latin typeface="Calibri" charset="0"/>
              </a:rPr>
              <a:t>ei</a:t>
            </a:r>
            <a:r>
              <a:rPr lang="en-US" u="none" dirty="0" smtClean="0">
                <a:latin typeface="Calibri" charset="0"/>
              </a:rPr>
              <a:t>/CAU1L1S2IsoscelesPerimeter</a:t>
            </a:r>
            <a:endParaRPr lang="en-US" u="none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47D8FD7-B6A9-214E-A979-758B97490BC8}" type="slidenum">
              <a:rPr lang="en-US" sz="1200"/>
              <a:pPr eaLnBrk="1" hangingPunct="1"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u="none" dirty="0" smtClean="0">
                <a:latin typeface="Calibri" charset="0"/>
              </a:rPr>
              <a:t>http://</a:t>
            </a:r>
            <a:r>
              <a:rPr lang="en-US" u="none" dirty="0" err="1" smtClean="0">
                <a:latin typeface="Calibri" charset="0"/>
              </a:rPr>
              <a:t>walch.com</a:t>
            </a:r>
            <a:r>
              <a:rPr lang="en-US" u="none" dirty="0" smtClean="0">
                <a:latin typeface="Calibri" charset="0"/>
              </a:rPr>
              <a:t>/</a:t>
            </a:r>
            <a:r>
              <a:rPr lang="en-US" u="none" dirty="0" err="1" smtClean="0">
                <a:latin typeface="Calibri" charset="0"/>
              </a:rPr>
              <a:t>ei</a:t>
            </a:r>
            <a:r>
              <a:rPr lang="en-US" u="none" dirty="0" smtClean="0">
                <a:latin typeface="Calibri" charset="0"/>
              </a:rPr>
              <a:t>/CAU1L1S2CompoundInterest</a:t>
            </a:r>
            <a:endParaRPr lang="en-US" u="none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7D86AC5-1F76-DC41-899D-12E1B60812BC}" type="slidenum">
              <a:rPr lang="en-US" sz="1200"/>
              <a:pPr eaLnBrk="1" hangingPunct="1"/>
              <a:t>15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+mj-lt"/>
                <a:cs typeface="Arial"/>
              </a:defRPr>
            </a:lvl1pPr>
          </a:lstStyle>
          <a:p>
            <a:pPr>
              <a:defRPr/>
            </a:pPr>
            <a:fld id="{29E9DD8A-0BC8-BA41-A7BA-5A890B2A87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97436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1D3D1-6421-6347-A0C6-9AC383F24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75159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7EEC3-F432-7A4D-B483-C30450C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208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8F1B4-8DAF-3542-9252-627C6E333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0212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F4A69-C9FC-624B-BE48-3BE2040FC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6013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153C3-805E-794E-B6E6-B1D7904A0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23952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5A09A-58FA-084A-BF9A-307B9DF08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9641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D80A0-80CE-9E49-B4E4-5B5E22083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02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36E2F-0EAB-EA49-98CC-49E7EE988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838354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4D5A-18AE-CC4E-804F-099255184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9968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61709-C17E-5847-B5DB-1C234E637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3992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993D00-F569-1B4D-8EC6-9ECD3B217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ransition xmlns:p14="http://schemas.microsoft.com/office/powerpoint/2010/main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hyperlink" Target="http://walch.com/ei/CAU1L1S2CompoundInterest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1S2IsoscelesPerimet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pPr algn="l">
              <a:defRPr/>
            </a:pPr>
            <a:r>
              <a:rPr lang="en-US" dirty="0"/>
              <a:t>Algebraic expressions, used to describe various situations, contain variables. It is important </a:t>
            </a:r>
            <a:r>
              <a:rPr lang="en-US" dirty="0" smtClean="0"/>
              <a:t>to understand </a:t>
            </a:r>
            <a:r>
              <a:rPr lang="en-US" dirty="0"/>
              <a:t>how each term of an expression works and how changing the value of variables </a:t>
            </a:r>
            <a:r>
              <a:rPr lang="en-US" dirty="0" smtClean="0"/>
              <a:t>impacts the </a:t>
            </a:r>
            <a:r>
              <a:rPr lang="en-US" dirty="0"/>
              <a:t>resulting quantity.</a:t>
            </a:r>
            <a:endParaRPr lang="en-US" dirty="0">
              <a:ea typeface="+mn-ea"/>
            </a:endParaRPr>
          </a:p>
        </p:txBody>
      </p:sp>
      <p:sp>
        <p:nvSpPr>
          <p:cNvPr id="1536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12323C-29B5-3043-AE86-63C13737824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dirty="0"/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</a:rPr>
              <a:t>Example 3</a:t>
            </a:r>
          </a:p>
          <a:p>
            <a:pPr algn="l"/>
            <a:r>
              <a:rPr lang="en-US" dirty="0"/>
              <a:t>Money deposited in a bank account earns interest on the initial amount deposited as well as any interest earned as time passes. This compound interest can be described by the expression </a:t>
            </a:r>
            <a:r>
              <a:rPr lang="en-US" i="1" dirty="0"/>
              <a:t>P</a:t>
            </a:r>
            <a:r>
              <a:rPr lang="en-US" dirty="0"/>
              <a:t>(1 + </a:t>
            </a:r>
            <a:r>
              <a:rPr lang="en-US" i="1" dirty="0"/>
              <a:t>r</a:t>
            </a:r>
            <a:r>
              <a:rPr lang="en-US" dirty="0"/>
              <a:t>)</a:t>
            </a:r>
            <a:r>
              <a:rPr lang="en-US" i="1" baseline="30000" dirty="0"/>
              <a:t>n</a:t>
            </a:r>
            <a:r>
              <a:rPr lang="en-US" dirty="0"/>
              <a:t>, where </a:t>
            </a:r>
            <a:r>
              <a:rPr lang="en-US" i="1" dirty="0"/>
              <a:t>P</a:t>
            </a:r>
            <a:r>
              <a:rPr lang="en-US" dirty="0"/>
              <a:t> represents the initial amount deposited, </a:t>
            </a:r>
            <a:r>
              <a:rPr lang="en-US" i="1" dirty="0"/>
              <a:t>r</a:t>
            </a:r>
            <a:r>
              <a:rPr lang="en-US" dirty="0"/>
              <a:t> represents the interest rate, and </a:t>
            </a:r>
            <a:r>
              <a:rPr lang="en-US" i="1" dirty="0"/>
              <a:t>n</a:t>
            </a:r>
            <a:r>
              <a:rPr lang="en-US" dirty="0"/>
              <a:t> represents the number of months that pass. How does a change in each variable affect the value of the expression?</a:t>
            </a:r>
          </a:p>
        </p:txBody>
      </p:sp>
      <p:sp>
        <p:nvSpPr>
          <p:cNvPr id="3072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70424F-DAB8-8949-B7C4-C2AC6A77096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>
              <a:defRPr/>
            </a:pPr>
            <a:endParaRPr lang="en-US" sz="1100" baseline="30000" dirty="0"/>
          </a:p>
          <a:p>
            <a:pPr marL="514350" indent="-514350" algn="l" eaLnBrk="1" hangingPunct="1"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Refer </a:t>
            </a:r>
            <a:r>
              <a:rPr lang="en-US" sz="2800" b="1" dirty="0">
                <a:solidFill>
                  <a:srgbClr val="660066"/>
                </a:solidFill>
              </a:rPr>
              <a:t>to the given expression: </a:t>
            </a:r>
            <a:r>
              <a:rPr lang="en-US" sz="2800" b="1" i="1" dirty="0">
                <a:solidFill>
                  <a:srgbClr val="660066"/>
                </a:solidFill>
              </a:rPr>
              <a:t>P</a:t>
            </a:r>
            <a:r>
              <a:rPr lang="en-US" sz="2800" b="1" dirty="0">
                <a:solidFill>
                  <a:srgbClr val="660066"/>
                </a:solidFill>
              </a:rPr>
              <a:t>(1 + </a:t>
            </a:r>
            <a:r>
              <a:rPr lang="en-US" sz="2800" b="1" i="1" dirty="0">
                <a:solidFill>
                  <a:srgbClr val="660066"/>
                </a:solidFill>
              </a:rPr>
              <a:t>r</a:t>
            </a:r>
            <a:r>
              <a:rPr lang="en-US" sz="2800" b="1" dirty="0">
                <a:solidFill>
                  <a:srgbClr val="660066"/>
                </a:solidFill>
              </a:rPr>
              <a:t>)</a:t>
            </a:r>
            <a:r>
              <a:rPr lang="en-US" sz="2800" b="1" i="1" baseline="30000" dirty="0" smtClean="0">
                <a:solidFill>
                  <a:srgbClr val="660066"/>
                </a:solidFill>
              </a:rPr>
              <a:t>n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Notice the expression is made up of one term containing the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factors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(1 +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r>
              <a:rPr lang="en-US" sz="2400" i="1" baseline="30000" dirty="0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17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7B0363-21FE-CF48-BF6D-D6DB0086BE1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>
              <a:defRPr/>
            </a:pPr>
            <a:endParaRPr lang="en-US" sz="1100" baseline="30000" dirty="0"/>
          </a:p>
          <a:p>
            <a:pPr marL="514350" indent="-514350" algn="l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Changing </a:t>
            </a:r>
            <a:r>
              <a:rPr lang="en-US" sz="2800" b="1" dirty="0">
                <a:solidFill>
                  <a:srgbClr val="660066"/>
                </a:solidFill>
              </a:rPr>
              <a:t>the value of </a:t>
            </a:r>
            <a:r>
              <a:rPr lang="en-US" sz="2800" b="1" i="1" dirty="0">
                <a:solidFill>
                  <a:srgbClr val="660066"/>
                </a:solidFill>
              </a:rPr>
              <a:t>P</a:t>
            </a:r>
            <a:r>
              <a:rPr lang="en-US" sz="2800" b="1" dirty="0">
                <a:solidFill>
                  <a:srgbClr val="660066"/>
                </a:solidFill>
              </a:rPr>
              <a:t> does not change the value of the </a:t>
            </a:r>
            <a:r>
              <a:rPr lang="en-US" sz="2800" b="1" dirty="0" smtClean="0">
                <a:solidFill>
                  <a:srgbClr val="660066"/>
                </a:solidFill>
              </a:rPr>
              <a:t>factor (</a:t>
            </a:r>
            <a:r>
              <a:rPr lang="en-US" sz="2800" b="1" dirty="0">
                <a:solidFill>
                  <a:srgbClr val="660066"/>
                </a:solidFill>
              </a:rPr>
              <a:t>1 + </a:t>
            </a:r>
            <a:r>
              <a:rPr lang="en-US" sz="2800" b="1" i="1" dirty="0">
                <a:solidFill>
                  <a:srgbClr val="660066"/>
                </a:solidFill>
              </a:rPr>
              <a:t>r</a:t>
            </a:r>
            <a:r>
              <a:rPr lang="en-US" sz="2800" b="1" dirty="0">
                <a:solidFill>
                  <a:srgbClr val="660066"/>
                </a:solidFill>
              </a:rPr>
              <a:t>)</a:t>
            </a:r>
            <a:r>
              <a:rPr lang="en-US" sz="2800" b="1" i="1" baseline="30000" dirty="0">
                <a:solidFill>
                  <a:srgbClr val="660066"/>
                </a:solidFill>
              </a:rPr>
              <a:t>n</a:t>
            </a:r>
            <a:r>
              <a:rPr lang="en-US" sz="2800" b="1" dirty="0">
                <a:solidFill>
                  <a:srgbClr val="660066"/>
                </a:solidFill>
              </a:rPr>
              <a:t>, but it will change the value of the expression by a factor of </a:t>
            </a:r>
            <a:r>
              <a:rPr lang="en-US" sz="2800" b="1" i="1" dirty="0">
                <a:solidFill>
                  <a:srgbClr val="660066"/>
                </a:solidFill>
              </a:rPr>
              <a:t>P</a:t>
            </a:r>
            <a:r>
              <a:rPr lang="en-US" sz="2800" b="1" dirty="0">
                <a:solidFill>
                  <a:srgbClr val="660066"/>
                </a:solidFill>
              </a:rPr>
              <a:t>. </a:t>
            </a:r>
            <a:endParaRPr lang="en-US" sz="2800" b="1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In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other words, the change in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will multiply by the result of (1 +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r>
              <a:rPr lang="en-US" sz="2400" i="1" baseline="3000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327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4435AC4-D184-EF4A-99AE-EC02B5C5329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>
              <a:defRPr/>
            </a:pPr>
            <a:endParaRPr lang="en-US" sz="1100" baseline="30000" dirty="0"/>
          </a:p>
          <a:p>
            <a:pPr marL="514350" indent="-514350" algn="l" eaLnBrk="1" hangingPunct="1">
              <a:buFont typeface="+mj-lt"/>
              <a:buAutoNum type="arabicPeriod" startAt="3"/>
              <a:defRPr/>
            </a:pPr>
            <a:r>
              <a:rPr lang="en-US" sz="2800" b="1" spc="-50" dirty="0" smtClean="0">
                <a:solidFill>
                  <a:srgbClr val="660066"/>
                </a:solidFill>
              </a:rPr>
              <a:t>Similarly, changing </a:t>
            </a:r>
            <a:r>
              <a:rPr lang="en-US" sz="2800" b="1" i="1" spc="-50" dirty="0">
                <a:solidFill>
                  <a:srgbClr val="660066"/>
                </a:solidFill>
              </a:rPr>
              <a:t>r</a:t>
            </a:r>
            <a:r>
              <a:rPr lang="en-US" sz="2800" b="1" spc="-50" dirty="0">
                <a:solidFill>
                  <a:srgbClr val="660066"/>
                </a:solidFill>
              </a:rPr>
              <a:t> changes the base of the exponent, </a:t>
            </a:r>
            <a:r>
              <a:rPr lang="en-US" sz="2800" b="1" spc="-50" dirty="0" smtClean="0">
                <a:solidFill>
                  <a:srgbClr val="660066"/>
                </a:solidFill>
              </a:rPr>
              <a:t>but </a:t>
            </a:r>
            <a:r>
              <a:rPr lang="en-US" sz="2800" b="1" spc="-50" dirty="0">
                <a:solidFill>
                  <a:srgbClr val="660066"/>
                </a:solidFill>
              </a:rPr>
              <a:t>does not change the value of </a:t>
            </a:r>
            <a:r>
              <a:rPr lang="en-US" sz="2800" b="1" i="1" spc="-50" dirty="0">
                <a:solidFill>
                  <a:srgbClr val="660066"/>
                </a:solidFill>
              </a:rPr>
              <a:t>P</a:t>
            </a:r>
            <a:r>
              <a:rPr lang="en-US" sz="2800" b="1" spc="-50" dirty="0">
                <a:solidFill>
                  <a:srgbClr val="660066"/>
                </a:solidFill>
              </a:rPr>
              <a:t>. 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The </a:t>
            </a:r>
            <a:r>
              <a:rPr lang="en-US" sz="2400" b="1" dirty="0" smtClean="0">
                <a:solidFill>
                  <a:schemeClr val="tx1"/>
                </a:solidFill>
                <a:latin typeface="Arial"/>
                <a:cs typeface="Arial"/>
              </a:rPr>
              <a:t>base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is the number that will be multiplied by itself.) This change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in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will affect the value of the overall expression.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5B88EE-576C-6247-AE74-20F8E6A0345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3538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>
              <a:defRPr/>
            </a:pPr>
            <a:endParaRPr lang="en-US" sz="1100" baseline="30000" dirty="0"/>
          </a:p>
          <a:p>
            <a:pPr marL="514350" indent="-514350" algn="l"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Changing </a:t>
            </a:r>
            <a:r>
              <a:rPr lang="en-US" sz="2800" b="1" i="1" dirty="0">
                <a:solidFill>
                  <a:srgbClr val="660066"/>
                </a:solidFill>
              </a:rPr>
              <a:t>n</a:t>
            </a:r>
            <a:r>
              <a:rPr lang="en-US" sz="2800" b="1" dirty="0">
                <a:solidFill>
                  <a:srgbClr val="660066"/>
                </a:solidFill>
              </a:rPr>
              <a:t> changes the number of </a:t>
            </a:r>
            <a:r>
              <a:rPr lang="en-US" sz="2800" b="1" dirty="0" smtClean="0">
                <a:solidFill>
                  <a:srgbClr val="660066"/>
                </a:solidFill>
              </a:rPr>
              <a:t>times        (</a:t>
            </a:r>
            <a:r>
              <a:rPr lang="en-US" sz="2800" b="1" dirty="0">
                <a:solidFill>
                  <a:srgbClr val="660066"/>
                </a:solidFill>
              </a:rPr>
              <a:t>1 + </a:t>
            </a:r>
            <a:r>
              <a:rPr lang="en-US" sz="2800" b="1" i="1" dirty="0">
                <a:solidFill>
                  <a:srgbClr val="660066"/>
                </a:solidFill>
              </a:rPr>
              <a:t>r</a:t>
            </a:r>
            <a:r>
              <a:rPr lang="en-US" sz="2800" b="1" dirty="0">
                <a:solidFill>
                  <a:srgbClr val="660066"/>
                </a:solidFill>
              </a:rPr>
              <a:t>) will </a:t>
            </a:r>
            <a:r>
              <a:rPr lang="en-US" sz="2800" b="1" dirty="0" smtClean="0">
                <a:solidFill>
                  <a:srgbClr val="660066"/>
                </a:solidFill>
              </a:rPr>
              <a:t>be multiplied </a:t>
            </a:r>
            <a:r>
              <a:rPr lang="en-US" sz="2800" b="1" dirty="0">
                <a:solidFill>
                  <a:srgbClr val="660066"/>
                </a:solidFill>
              </a:rPr>
              <a:t>by itself</a:t>
            </a:r>
            <a:r>
              <a:rPr lang="en-US" sz="2800" b="1" dirty="0" smtClean="0">
                <a:solidFill>
                  <a:srgbClr val="660066"/>
                </a:solidFill>
              </a:rPr>
              <a:t>, but does not change the value of </a:t>
            </a:r>
            <a:r>
              <a:rPr lang="en-US" sz="2800" b="1" i="1" dirty="0" smtClean="0">
                <a:solidFill>
                  <a:srgbClr val="660066"/>
                </a:solidFill>
              </a:rPr>
              <a:t>P</a:t>
            </a:r>
            <a:r>
              <a:rPr lang="en-US" sz="2800" b="1" dirty="0" smtClean="0">
                <a:solidFill>
                  <a:srgbClr val="660066"/>
                </a:solidFill>
              </a:rPr>
              <a:t>. 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This change will affect the value of the overall expression.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8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46DD6E-1369-A144-A03D-385908A6224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cs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/>
            <a:endParaRPr lang="en-US" baseline="30000" dirty="0"/>
          </a:p>
        </p:txBody>
      </p:sp>
      <p:sp>
        <p:nvSpPr>
          <p:cNvPr id="3584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D34154-2FBD-A24F-A5EA-042FB9CFFE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35844" name="Picture 2" descr="play button lg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play-button-lg.png">
            <a:hlinkClick r:id="rId4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 algn="l">
              <a:buSzPct val="100000"/>
              <a:buFont typeface="Arial"/>
              <a:buChar char="•"/>
              <a:defRPr/>
            </a:pPr>
            <a:r>
              <a:rPr lang="en-US" dirty="0" smtClean="0"/>
              <a:t>If </a:t>
            </a:r>
            <a:r>
              <a:rPr lang="en-US" dirty="0"/>
              <a:t>a situation is described verbally, it is often necessary to </a:t>
            </a:r>
            <a:r>
              <a:rPr lang="en-US" dirty="0" smtClean="0"/>
              <a:t>first translate </a:t>
            </a:r>
            <a:r>
              <a:rPr lang="en-US" dirty="0"/>
              <a:t>each expression </a:t>
            </a:r>
            <a:r>
              <a:rPr lang="en-US" dirty="0" smtClean="0"/>
              <a:t>into an algebraic expression</a:t>
            </a:r>
            <a:r>
              <a:rPr lang="en-US" dirty="0"/>
              <a:t>. This will allow you to see mathematically how each term </a:t>
            </a:r>
            <a:r>
              <a:rPr lang="en-US" dirty="0" smtClean="0"/>
              <a:t>interacts with </a:t>
            </a:r>
            <a:r>
              <a:rPr lang="en-US" dirty="0"/>
              <a:t>the other terms</a:t>
            </a:r>
            <a:r>
              <a:rPr lang="en-US" dirty="0" smtClean="0"/>
              <a:t>.</a:t>
            </a:r>
          </a:p>
          <a:p>
            <a:pPr marL="342900" indent="-342900" algn="l">
              <a:buSzPct val="100000"/>
              <a:buFont typeface="Arial"/>
              <a:buChar char="•"/>
              <a:defRPr/>
            </a:pPr>
            <a:endParaRPr lang="en-US" dirty="0"/>
          </a:p>
          <a:p>
            <a:pPr marL="342900" indent="-342900" algn="l">
              <a:buSzPct val="100000"/>
              <a:buFont typeface="Arial"/>
              <a:buChar char="•"/>
              <a:defRPr/>
            </a:pPr>
            <a:r>
              <a:rPr lang="en-US" dirty="0" smtClean="0"/>
              <a:t>As </a:t>
            </a:r>
            <a:r>
              <a:rPr lang="en-US" dirty="0"/>
              <a:t>variables change, it is important to understand that constants will always remain the </a:t>
            </a:r>
            <a:r>
              <a:rPr lang="en-US" dirty="0" smtClean="0"/>
              <a:t>same. The </a:t>
            </a:r>
            <a:r>
              <a:rPr lang="en-US" dirty="0"/>
              <a:t>change in the variable will not change the value of a given constant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7DDA71-53E9-8C44-9505-7B2F9902052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>
              <a:ea typeface="+mn-ea"/>
            </a:endParaRPr>
          </a:p>
          <a:p>
            <a:pPr marL="457200" indent="-457200" algn="l">
              <a:buSzPct val="100000"/>
              <a:buFont typeface="Arial"/>
              <a:buChar char="•"/>
              <a:defRPr/>
            </a:pPr>
            <a:r>
              <a:rPr lang="en-US" dirty="0" smtClean="0"/>
              <a:t>Similarly</a:t>
            </a:r>
            <a:r>
              <a:rPr lang="en-US" dirty="0"/>
              <a:t>, changing the value of a constant will not change terms containing variables</a:t>
            </a:r>
            <a:r>
              <a:rPr lang="en-US" dirty="0" smtClean="0"/>
              <a:t>.</a:t>
            </a:r>
          </a:p>
          <a:p>
            <a:pPr marL="457200" indent="-457200" algn="l">
              <a:buSzPct val="100000"/>
              <a:buFont typeface="Arial"/>
              <a:buChar char="•"/>
              <a:defRPr/>
            </a:pPr>
            <a:endParaRPr lang="en-US" dirty="0"/>
          </a:p>
          <a:p>
            <a:pPr marL="457200" indent="-457200" algn="l">
              <a:buSzPct val="100000"/>
              <a:buFont typeface="Arial"/>
              <a:buChar char="•"/>
              <a:defRPr/>
            </a:pPr>
            <a:r>
              <a:rPr lang="en-US" dirty="0" smtClean="0"/>
              <a:t>It </a:t>
            </a:r>
            <a:r>
              <a:rPr lang="en-US" dirty="0"/>
              <a:t>is also important to follow the order of operations, as this will help guide your </a:t>
            </a:r>
            <a:r>
              <a:rPr lang="en-US" dirty="0" smtClean="0"/>
              <a:t>awareness and </a:t>
            </a:r>
            <a:r>
              <a:rPr lang="en-US" dirty="0"/>
              <a:t>understanding of each term.</a:t>
            </a:r>
            <a:endParaRPr lang="en-US" dirty="0">
              <a:ea typeface="+mn-ea"/>
            </a:endParaRPr>
          </a:p>
        </p:txBody>
      </p:sp>
      <p:sp>
        <p:nvSpPr>
          <p:cNvPr id="174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3AD0C6-E428-CB4D-8A37-51859F874B9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</a:t>
            </a:r>
            <a:r>
              <a:rPr lang="en-US" sz="2800" b="1" smtClean="0">
                <a:ea typeface="+mn-ea"/>
              </a:rPr>
              <a:t>/Misconceptions</a:t>
            </a:r>
            <a:endParaRPr lang="en-US" sz="2000" dirty="0" smtClean="0">
              <a:ea typeface="+mn-ea"/>
            </a:endParaRPr>
          </a:p>
          <a:p>
            <a:pPr marL="514350" indent="-51435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incorrectly </a:t>
            </a:r>
            <a:r>
              <a:rPr lang="en-US" dirty="0" smtClean="0"/>
              <a:t>translating given </a:t>
            </a:r>
            <a:r>
              <a:rPr lang="en-US" dirty="0"/>
              <a:t>verbal expressions</a:t>
            </a:r>
            <a:endParaRPr lang="en-US" dirty="0">
              <a:ea typeface="+mn-ea"/>
            </a:endParaRPr>
          </a:p>
        </p:txBody>
      </p:sp>
      <p:sp>
        <p:nvSpPr>
          <p:cNvPr id="1843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E4FDAE-8D29-5F45-BA32-D265D13815B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Guided Practice</a:t>
            </a:r>
          </a:p>
          <a:p>
            <a:pPr algn="l" eaLnBrk="1" hangingPunct="1"/>
            <a:r>
              <a:rPr lang="en-US" sz="2800" b="1" dirty="0" smtClean="0">
                <a:solidFill>
                  <a:srgbClr val="000090"/>
                </a:solidFill>
              </a:rPr>
              <a:t>Example </a:t>
            </a:r>
            <a:r>
              <a:rPr lang="en-US" sz="2800" b="1" dirty="0">
                <a:solidFill>
                  <a:srgbClr val="000090"/>
                </a:solidFill>
              </a:rPr>
              <a:t>2</a:t>
            </a:r>
          </a:p>
          <a:p>
            <a:pPr algn="l"/>
            <a:r>
              <a:rPr lang="en-US" dirty="0"/>
              <a:t>To calculate the perimeter of an isosceles triangle, the expression 2</a:t>
            </a:r>
            <a:r>
              <a:rPr lang="en-US" i="1" dirty="0"/>
              <a:t>s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 is used, where </a:t>
            </a:r>
            <a:r>
              <a:rPr lang="en-US" i="1" dirty="0"/>
              <a:t>s</a:t>
            </a:r>
            <a:r>
              <a:rPr lang="en-US" dirty="0"/>
              <a:t> represents the length of the two congruent sides and </a:t>
            </a:r>
            <a:r>
              <a:rPr lang="en-US" i="1" dirty="0"/>
              <a:t>b</a:t>
            </a:r>
            <a:r>
              <a:rPr lang="en-US" dirty="0"/>
              <a:t> represents the length of the base. What effect, if any, does increasing the length of the congruent sides have on the expression?</a:t>
            </a:r>
          </a:p>
        </p:txBody>
      </p:sp>
      <p:sp>
        <p:nvSpPr>
          <p:cNvPr id="245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9EF0F1-2E92-014A-9C01-85E790509DC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692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ea typeface="+mn-ea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+mn-ea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+mn-ea"/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  <a:ea typeface="+mn-ea"/>
            </a:endParaRPr>
          </a:p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1100" baseline="30000" dirty="0" smtClean="0">
              <a:ea typeface="+mn-ea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+mn-ea"/>
              </a:rPr>
              <a:t>Refer </a:t>
            </a:r>
            <a:r>
              <a:rPr lang="en-US" sz="2800" b="1" dirty="0">
                <a:solidFill>
                  <a:srgbClr val="660066"/>
                </a:solidFill>
                <a:ea typeface="+mn-ea"/>
              </a:rPr>
              <a:t>to the expression given: 2</a:t>
            </a:r>
            <a:r>
              <a:rPr lang="en-US" sz="2800" b="1" i="1" dirty="0">
                <a:solidFill>
                  <a:srgbClr val="660066"/>
                </a:solidFill>
                <a:ea typeface="+mn-ea"/>
              </a:rPr>
              <a:t>s</a:t>
            </a:r>
            <a:r>
              <a:rPr lang="en-US" sz="2800" b="1" dirty="0">
                <a:solidFill>
                  <a:srgbClr val="660066"/>
                </a:solidFill>
                <a:ea typeface="+mn-ea"/>
              </a:rPr>
              <a:t> + </a:t>
            </a:r>
            <a:r>
              <a:rPr lang="en-US" sz="2800" b="1" i="1" dirty="0">
                <a:solidFill>
                  <a:srgbClr val="660066"/>
                </a:solidFill>
                <a:ea typeface="+mn-ea"/>
              </a:rPr>
              <a:t>b</a:t>
            </a:r>
            <a:r>
              <a:rPr lang="en-US" sz="2800" b="1" dirty="0">
                <a:solidFill>
                  <a:srgbClr val="660066"/>
                </a:solidFill>
                <a:ea typeface="+mn-ea"/>
              </a:rPr>
              <a:t>.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Changing only the length of the congruent sides,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, will not impact the length of base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since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b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is a separate term.</a:t>
            </a:r>
            <a:endParaRPr lang="en-US" sz="2400" dirty="0" smtClean="0">
              <a:solidFill>
                <a:srgbClr val="000000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256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942C48-56D2-4B42-A99D-435164BA247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3538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>
              <a:defRPr/>
            </a:pPr>
            <a:endParaRPr lang="en-US" sz="1100" baseline="30000" dirty="0"/>
          </a:p>
          <a:p>
            <a:pPr marL="514350" indent="-557784" algn="l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If </a:t>
            </a:r>
            <a:r>
              <a:rPr lang="en-US" sz="2800" b="1" dirty="0">
                <a:solidFill>
                  <a:srgbClr val="660066"/>
                </a:solidFill>
              </a:rPr>
              <a:t>the value of the congruent sides, </a:t>
            </a:r>
            <a:r>
              <a:rPr lang="en-US" sz="2800" b="1" i="1" dirty="0">
                <a:solidFill>
                  <a:srgbClr val="660066"/>
                </a:solidFill>
              </a:rPr>
              <a:t>s</a:t>
            </a:r>
            <a:r>
              <a:rPr lang="en-US" sz="2800" b="1" dirty="0">
                <a:solidFill>
                  <a:srgbClr val="660066"/>
                </a:solidFill>
              </a:rPr>
              <a:t>, </a:t>
            </a:r>
            <a:r>
              <a:rPr lang="en-US" sz="2800" b="1" dirty="0" smtClean="0">
                <a:solidFill>
                  <a:srgbClr val="660066"/>
                </a:solidFill>
              </a:rPr>
              <a:t>is </a:t>
            </a:r>
            <a:r>
              <a:rPr lang="en-US" sz="2800" b="1" dirty="0">
                <a:solidFill>
                  <a:srgbClr val="660066"/>
                </a:solidFill>
              </a:rPr>
              <a:t>increased, the product of </a:t>
            </a:r>
            <a:r>
              <a:rPr lang="en-US" sz="2800" b="1" dirty="0" smtClean="0">
                <a:solidFill>
                  <a:srgbClr val="660066"/>
                </a:solidFill>
              </a:rPr>
              <a:t>2</a:t>
            </a:r>
            <a:r>
              <a:rPr lang="en-US" sz="2800" b="1" i="1" dirty="0" smtClean="0">
                <a:solidFill>
                  <a:srgbClr val="660066"/>
                </a:solidFill>
              </a:rPr>
              <a:t>s</a:t>
            </a:r>
            <a:r>
              <a:rPr lang="en-US" sz="2800" b="1" dirty="0" smtClean="0">
                <a:solidFill>
                  <a:srgbClr val="660066"/>
                </a:solidFill>
              </a:rPr>
              <a:t> will </a:t>
            </a:r>
            <a:r>
              <a:rPr lang="en-US" sz="2800" b="1" dirty="0">
                <a:solidFill>
                  <a:srgbClr val="660066"/>
                </a:solidFill>
              </a:rPr>
              <a:t>also </a:t>
            </a:r>
            <a:r>
              <a:rPr lang="en-US" sz="2800" b="1" dirty="0" smtClean="0">
                <a:solidFill>
                  <a:srgbClr val="660066"/>
                </a:solidFill>
              </a:rPr>
              <a:t>increase. Likewise</a:t>
            </a:r>
            <a:r>
              <a:rPr lang="en-US" sz="2800" b="1" dirty="0">
                <a:solidFill>
                  <a:srgbClr val="660066"/>
                </a:solidFill>
              </a:rPr>
              <a:t>, if the value of </a:t>
            </a:r>
            <a:r>
              <a:rPr lang="en-US" sz="2800" b="1" i="1" dirty="0">
                <a:solidFill>
                  <a:srgbClr val="660066"/>
                </a:solidFill>
              </a:rPr>
              <a:t>s</a:t>
            </a:r>
            <a:r>
              <a:rPr lang="en-US" sz="2800" b="1" dirty="0">
                <a:solidFill>
                  <a:srgbClr val="660066"/>
                </a:solidFill>
              </a:rPr>
              <a:t> is decreased, the value </a:t>
            </a:r>
            <a:r>
              <a:rPr lang="en-US" sz="2800" b="1" dirty="0" smtClean="0">
                <a:solidFill>
                  <a:srgbClr val="660066"/>
                </a:solidFill>
              </a:rPr>
              <a:t>of 2</a:t>
            </a:r>
            <a:r>
              <a:rPr lang="en-US" sz="2800" b="1" i="1" dirty="0" smtClean="0">
                <a:solidFill>
                  <a:srgbClr val="660066"/>
                </a:solidFill>
              </a:rPr>
              <a:t>s</a:t>
            </a:r>
            <a:r>
              <a:rPr lang="en-US" sz="2800" b="1" dirty="0" smtClean="0">
                <a:solidFill>
                  <a:srgbClr val="660066"/>
                </a:solidFill>
              </a:rPr>
              <a:t> will </a:t>
            </a:r>
            <a:r>
              <a:rPr lang="en-US" sz="2800" b="1" dirty="0">
                <a:solidFill>
                  <a:srgbClr val="660066"/>
                </a:solidFill>
              </a:rPr>
              <a:t>also decrease.</a:t>
            </a:r>
          </a:p>
        </p:txBody>
      </p:sp>
      <p:sp>
        <p:nvSpPr>
          <p:cNvPr id="2662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D63BF4-7691-5F42-B2EA-FCC4472B13B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>
              <a:defRPr/>
            </a:pPr>
            <a:endParaRPr lang="en-US" sz="1100" baseline="30000" dirty="0"/>
          </a:p>
          <a:p>
            <a:pPr marL="514350" indent="-557784" algn="l">
              <a:buFont typeface="+mj-lt"/>
              <a:buAutoNum type="arabicPeriod" startAt="3"/>
              <a:defRPr/>
            </a:pPr>
            <a:r>
              <a:rPr lang="en-US" sz="2800" b="1" dirty="0">
                <a:solidFill>
                  <a:srgbClr val="660066"/>
                </a:solidFill>
              </a:rPr>
              <a:t>If the value of </a:t>
            </a:r>
            <a:r>
              <a:rPr lang="en-US" sz="2800" b="1" i="1" dirty="0">
                <a:solidFill>
                  <a:srgbClr val="660066"/>
                </a:solidFill>
              </a:rPr>
              <a:t>s</a:t>
            </a:r>
            <a:r>
              <a:rPr lang="en-US" sz="2800" b="1" dirty="0">
                <a:solidFill>
                  <a:srgbClr val="660066"/>
                </a:solidFill>
              </a:rPr>
              <a:t> is changed, the result of the change in the terms is a doubling of the change in </a:t>
            </a:r>
            <a:r>
              <a:rPr lang="en-US" sz="2800" b="1" i="1" dirty="0">
                <a:solidFill>
                  <a:srgbClr val="660066"/>
                </a:solidFill>
              </a:rPr>
              <a:t>s</a:t>
            </a:r>
            <a:r>
              <a:rPr lang="en-US" sz="2800" b="1" dirty="0">
                <a:solidFill>
                  <a:srgbClr val="660066"/>
                </a:solidFill>
              </a:rPr>
              <a:t> while the value of </a:t>
            </a:r>
            <a:r>
              <a:rPr lang="en-US" sz="2800" b="1" i="1" dirty="0">
                <a:solidFill>
                  <a:srgbClr val="660066"/>
                </a:solidFill>
              </a:rPr>
              <a:t>b</a:t>
            </a:r>
            <a:r>
              <a:rPr lang="en-US" sz="2800" b="1" dirty="0">
                <a:solidFill>
                  <a:srgbClr val="660066"/>
                </a:solidFill>
              </a:rPr>
              <a:t> remains the same.</a:t>
            </a:r>
          </a:p>
        </p:txBody>
      </p:sp>
      <p:sp>
        <p:nvSpPr>
          <p:cNvPr id="2765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57E5FE-4FB7-284E-BC58-B7DA27D7BF6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cs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</a:endParaRPr>
          </a:p>
          <a:p>
            <a:pPr algn="l" eaLnBrk="1" hangingPunct="1"/>
            <a:endParaRPr lang="en-US" baseline="30000" dirty="0"/>
          </a:p>
        </p:txBody>
      </p:sp>
      <p:sp>
        <p:nvSpPr>
          <p:cNvPr id="2867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 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C546ED-69F0-E245-8E23-D1BA645CB63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8677" name="Picture 6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Instruction TEMPLATE.potx</Template>
  <TotalTime>1574</TotalTime>
  <Words>760</Words>
  <Application>Microsoft Macintosh PowerPoint</Application>
  <PresentationFormat>On-screen Show (4:3)</PresentationFormat>
  <Paragraphs>82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Coordinate Algebra Instruction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81</cp:revision>
  <cp:lastPrinted>2012-03-22T14:05:50Z</cp:lastPrinted>
  <dcterms:created xsi:type="dcterms:W3CDTF">2012-02-22T19:14:19Z</dcterms:created>
  <dcterms:modified xsi:type="dcterms:W3CDTF">2012-06-05T12:43:07Z</dcterms:modified>
  <cp:category/>
</cp:coreProperties>
</file>