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7" r:id="rId2"/>
    <p:sldId id="266" r:id="rId3"/>
    <p:sldId id="268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fld id="{8ECFA29E-A20D-E140-A6C3-11C6021129E9}" type="datetimeFigureOut">
              <a:rPr lang="en-US">
                <a:latin typeface="Arial"/>
                <a:cs typeface="Arial"/>
              </a:rPr>
              <a:pPr/>
              <a:t>6/5/12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fld id="{28136942-62D6-E548-B89B-44DA2C350C6A}" type="slidenum">
              <a:rPr lang="en-US">
                <a:latin typeface="Arial"/>
                <a:cs typeface="Arial"/>
              </a:rPr>
              <a:pPr/>
              <a:t>‹#›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11176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fld id="{4A876115-7977-A44A-A31E-D6ABDE4B45EE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fld id="{F880C9EF-3226-3F43-A051-EC09D2F5BC1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335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/>
              <a:t>http://</a:t>
            </a:r>
            <a:r>
              <a:rPr lang="en-US" u="none" dirty="0" err="1" smtClean="0"/>
              <a:t>walch.com</a:t>
            </a:r>
            <a:r>
              <a:rPr lang="en-US" u="none" dirty="0" smtClean="0"/>
              <a:t>/</a:t>
            </a:r>
            <a:r>
              <a:rPr lang="en-US" u="none" dirty="0" err="1" smtClean="0"/>
              <a:t>wu</a:t>
            </a:r>
            <a:r>
              <a:rPr lang="en-US" u="none" dirty="0" smtClean="0"/>
              <a:t>/CAU1L1S1CDsAndDVDs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32E3EE5-7481-8840-9755-DB4960F0167A}" type="slidenum">
              <a:rPr lang="en-US" sz="1200">
                <a:latin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/>
              <a:t>Common Core Georgia Performance Standard: </a:t>
            </a:r>
            <a:r>
              <a:rPr lang="en-US" dirty="0"/>
              <a:t>MCC9–12.A.SSE.1a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7234B3A-0445-FC48-9A6A-1D13B41BEE4A}" type="slidenum">
              <a:rPr lang="en-US" sz="1200">
                <a:latin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ea typeface="+mn-ea"/>
              </a:rPr>
              <a:t>Connection to the Lesson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In this lesson, students will be asked to identify parts of expressions given in context.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It will be necessary for students to be able to first translate a given context into an algebraic expression prior to identifying its parts.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3129FC5-5D4F-4047-94F0-9F811C80CA63}" type="slidenum">
              <a:rPr lang="en-US" sz="1200">
                <a:latin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0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FCBC428-67AA-E149-9F04-BA7B106D514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685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0A34E-4A79-564A-BE3E-2899000B52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91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9B6B6-8ABF-F149-ABE4-433D17953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42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6E9A8-3D45-B246-81DE-1310635A65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99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9B74F-00FE-C941-B4C7-BF9F30943D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14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4A6D0-4013-E243-A60E-63429060A6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5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BAFB-D121-524F-AB30-BEAA9EE0DD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6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707F7-9477-0742-AF37-D5470C144A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003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64CAB-26DC-974B-A436-CE760364F0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10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6A98-2CC4-BF48-86CC-B83424694F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21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5A549-D247-BF45-99E0-B3E93AF306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62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DB6EE59F-6614-004A-80EE-F625A19AB7E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1L1S1CDsAndDVD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1.1.1: Identifying Terms, Factors, and Coefficients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568CC7-7E04-6F49-9E8F-30427BCD55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1.1.1: Identifying Terms, Factors, and Coefficients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992188" y="641350"/>
            <a:ext cx="7504112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dirty="0">
                <a:latin typeface="Arial"/>
                <a:cs typeface="Arial"/>
              </a:rPr>
              <a:t>Ella purchased 2 DVDs and 3 CDs from Tyler’s Electronics at the prices listed below. After taxes, her total cost increased by $5.60.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1873250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Item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Cost ($)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CD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c</a:t>
                      </a:r>
                      <a:endParaRPr lang="en-US" sz="2400" i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/>
                          <a:cs typeface="Arial"/>
                        </a:rPr>
                        <a:t>DVD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d</a:t>
                      </a:r>
                      <a:endParaRPr lang="en-US" sz="2400" i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425" name="TextBox 6"/>
          <p:cNvSpPr txBox="1">
            <a:spLocks noChangeArrowheads="1"/>
          </p:cNvSpPr>
          <p:nvPr/>
        </p:nvSpPr>
        <p:spPr bwMode="auto">
          <a:xfrm>
            <a:off x="490538" y="3244850"/>
            <a:ext cx="7510462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How can you write the cost of 2 DVDs as an algebraic expression?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How can you write the cost of 2 DVDs and 3 CDs as an algebraic expression?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How can you write the cost of 2 DVDs and 3 CDs, increased by $5.60 for taxes, as an algebraic expression?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4F4FFB-B779-654A-B415-89AAD50FEFC1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49" y="641350"/>
            <a:ext cx="7950761" cy="4997450"/>
          </a:xfrm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buFont typeface="Calibri" charset="0"/>
              <a:buAutoNum type="arabicPeriod"/>
            </a:pPr>
            <a:r>
              <a:rPr lang="en-US" dirty="0"/>
              <a:t>How can you write the cost of 2 DVDs as an algebraic expression?</a:t>
            </a:r>
          </a:p>
          <a:p>
            <a:pPr marL="800100" lvl="1" indent="-342900"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ea typeface="ＭＳ Ｐゴシック" charset="0"/>
              </a:rPr>
              <a:t>The cost of 2 DVDs can be written as an expression of multiplication, 2</a:t>
            </a:r>
            <a:r>
              <a:rPr lang="en-US" sz="2400" i="1" dirty="0">
                <a:solidFill>
                  <a:srgbClr val="660066"/>
                </a:solidFill>
                <a:ea typeface="ＭＳ Ｐゴシック" charset="0"/>
              </a:rPr>
              <a:t>d </a:t>
            </a:r>
            <a:r>
              <a:rPr lang="en-US" sz="2400" dirty="0">
                <a:solidFill>
                  <a:srgbClr val="660066"/>
                </a:solidFill>
                <a:ea typeface="ＭＳ Ｐゴシック" charset="0"/>
              </a:rPr>
              <a:t>.</a:t>
            </a:r>
          </a:p>
          <a:p>
            <a:pPr marL="457200" indent="-457200" algn="l" eaLnBrk="1" hangingPunct="1">
              <a:lnSpc>
                <a:spcPct val="90000"/>
              </a:lnSpc>
              <a:buFont typeface="Calibri" charset="0"/>
              <a:buAutoNum type="arabicPeriod"/>
            </a:pPr>
            <a:r>
              <a:rPr lang="en-US" dirty="0"/>
              <a:t>How can you write the cost of 2 DVDs and 3 CDs as an algebraic expression?</a:t>
            </a:r>
          </a:p>
          <a:p>
            <a:pPr marL="800100" lvl="1" indent="-342900"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ea typeface="ＭＳ Ｐゴシック" charset="0"/>
              </a:rPr>
              <a:t>The cost of 2 DVDs and 3 CDs can be written as the expression 2</a:t>
            </a:r>
            <a:r>
              <a:rPr lang="en-US" sz="2400" i="1" dirty="0">
                <a:solidFill>
                  <a:srgbClr val="660066"/>
                </a:solidFill>
                <a:ea typeface="ＭＳ Ｐゴシック" charset="0"/>
              </a:rPr>
              <a:t>d</a:t>
            </a:r>
            <a:r>
              <a:rPr lang="en-US" sz="2400" dirty="0">
                <a:solidFill>
                  <a:srgbClr val="660066"/>
                </a:solidFill>
                <a:ea typeface="ＭＳ Ｐゴシック" charset="0"/>
              </a:rPr>
              <a:t> + 3</a:t>
            </a:r>
            <a:r>
              <a:rPr lang="en-US" sz="2400" i="1" dirty="0">
                <a:solidFill>
                  <a:srgbClr val="660066"/>
                </a:solidFill>
                <a:ea typeface="ＭＳ Ｐゴシック" charset="0"/>
              </a:rPr>
              <a:t>c</a:t>
            </a:r>
            <a:r>
              <a:rPr lang="en-US" sz="2400" dirty="0">
                <a:solidFill>
                  <a:srgbClr val="660066"/>
                </a:solidFill>
                <a:ea typeface="ＭＳ Ｐゴシック" charset="0"/>
              </a:rPr>
              <a:t>.</a:t>
            </a:r>
          </a:p>
          <a:p>
            <a:pPr marL="457200" indent="-457200" algn="l" eaLnBrk="1" hangingPunct="1">
              <a:lnSpc>
                <a:spcPct val="90000"/>
              </a:lnSpc>
              <a:buFont typeface="Calibri" charset="0"/>
              <a:buAutoNum type="arabicPeriod"/>
            </a:pPr>
            <a:r>
              <a:rPr lang="en-US" dirty="0"/>
              <a:t>How can you write the cost of 2 DVDs and 3 CDs, increased by $5.60 for taxes, as an algebraic expression?</a:t>
            </a:r>
          </a:p>
          <a:p>
            <a:pPr marL="800100" lvl="1" indent="-342900"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ea typeface="ＭＳ Ｐゴシック" charset="0"/>
              </a:rPr>
              <a:t>“Increased by $5.60 for taxes” means “to add 5.60.” </a:t>
            </a:r>
          </a:p>
          <a:p>
            <a:pPr marL="800100" lvl="1" indent="-342900"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  <a:ea typeface="ＭＳ Ｐゴシック" charset="0"/>
              </a:rPr>
              <a:t>2</a:t>
            </a:r>
            <a:r>
              <a:rPr lang="en-US" sz="2400" i="1" dirty="0">
                <a:solidFill>
                  <a:srgbClr val="660066"/>
                </a:solidFill>
                <a:ea typeface="ＭＳ Ｐゴシック" charset="0"/>
              </a:rPr>
              <a:t>d</a:t>
            </a:r>
            <a:r>
              <a:rPr lang="en-US" sz="2400" dirty="0">
                <a:solidFill>
                  <a:srgbClr val="660066"/>
                </a:solidFill>
                <a:ea typeface="ＭＳ Ｐゴシック" charset="0"/>
              </a:rPr>
              <a:t> + 3</a:t>
            </a:r>
            <a:r>
              <a:rPr lang="en-US" sz="2400" i="1" dirty="0">
                <a:solidFill>
                  <a:srgbClr val="660066"/>
                </a:solidFill>
                <a:ea typeface="ＭＳ Ｐゴシック" charset="0"/>
              </a:rPr>
              <a:t>c</a:t>
            </a:r>
            <a:r>
              <a:rPr lang="en-US" sz="2400" dirty="0">
                <a:solidFill>
                  <a:srgbClr val="660066"/>
                </a:solidFill>
                <a:ea typeface="ＭＳ Ｐゴシック" charset="0"/>
              </a:rPr>
              <a:t> + 5.60 would represent the cost of 2 DVDs and 3 CDs increased by $5.60.</a:t>
            </a:r>
          </a:p>
        </p:txBody>
      </p:sp>
      <p:sp>
        <p:nvSpPr>
          <p:cNvPr id="1945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1.1.1: Identifying Terms, Factors, and Coefficients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8C0EAE-5093-AE49-92A2-4BCA923003A3}" type="slidenum">
              <a:rPr lang="en-US" b="1" smtClean="0"/>
              <a:pPr>
                <a:defRPr/>
              </a:pPr>
              <a:t>3</a:t>
            </a:fld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397</TotalTime>
  <Words>226</Words>
  <Application>Microsoft Macintosh PowerPoint</Application>
  <PresentationFormat>On-screen Show (4:3)</PresentationFormat>
  <Paragraphs>32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Coordinate Algebra WarmUp TEMPLATE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47</cp:revision>
  <dcterms:created xsi:type="dcterms:W3CDTF">2012-02-22T19:14:19Z</dcterms:created>
  <dcterms:modified xsi:type="dcterms:W3CDTF">2012-06-05T14:04:56Z</dcterms:modified>
  <cp:category/>
</cp:coreProperties>
</file>