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0" r:id="rId5"/>
    <p:sldId id="257" r:id="rId6"/>
    <p:sldId id="261" r:id="rId7"/>
    <p:sldId id="269" r:id="rId8"/>
    <p:sldId id="270" r:id="rId9"/>
    <p:sldId id="271" r:id="rId10"/>
    <p:sldId id="272" r:id="rId11"/>
    <p:sldId id="273" r:id="rId12"/>
    <p:sldId id="274" r:id="rId13"/>
    <p:sldId id="283" r:id="rId14"/>
    <p:sldId id="275" r:id="rId15"/>
    <p:sldId id="276" r:id="rId16"/>
    <p:sldId id="281" r:id="rId17"/>
    <p:sldId id="277" r:id="rId18"/>
    <p:sldId id="278" r:id="rId19"/>
    <p:sldId id="279" r:id="rId20"/>
    <p:sldId id="280" r:id="rId21"/>
    <p:sldId id="284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charset="0"/>
                <a:cs typeface="MS PGothic" charset="0"/>
              </a:defRPr>
            </a:lvl1pPr>
          </a:lstStyle>
          <a:p>
            <a:fld id="{AAF90DCC-B354-B740-8116-56667B4C95ED}" type="datetime1">
              <a:rPr lang="en-US"/>
              <a:pPr/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charset="0"/>
                <a:cs typeface="MS PGothic" charset="0"/>
              </a:defRPr>
            </a:lvl1pPr>
          </a:lstStyle>
          <a:p>
            <a:fld id="{304D6765-0692-8B42-8B96-6E33D15234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488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charset="0"/>
                <a:cs typeface="MS PGothic" charset="0"/>
              </a:defRPr>
            </a:lvl1pPr>
          </a:lstStyle>
          <a:p>
            <a:fld id="{49111967-7D4E-1746-AA5D-9DD20F6F2E36}" type="datetime1">
              <a:rPr lang="en-US"/>
              <a:pPr/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charset="0"/>
                <a:cs typeface="MS PGothic" charset="0"/>
              </a:defRPr>
            </a:lvl1pPr>
          </a:lstStyle>
          <a:p>
            <a:fld id="{6057C1DB-61A9-9442-856B-A17F39B566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05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53C0C34-33E1-1D42-9DAC-08DA11ACB7F2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303114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fld id="{61002435-FE0F-AD4B-ABF4-2A6AB94313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26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B9D72-0827-BA4C-95EE-37D9810008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B2641-8F29-1948-A626-58B4B07BD0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0925-BE82-DC42-BB62-BA858F366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1D14E-6CCD-C546-897B-220A49B11F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3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2C292-60A6-5F4B-BEE3-3FDBCC8A36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8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83D74-E9C7-B74A-9EC2-1FD1DEF8F5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3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3DD92-D354-5044-88C2-55479F5784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89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32F6A-AA06-2647-9560-7FA36C6366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1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48D9B-A9AC-2A4B-9BF4-D1FD0AAE76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07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E7570-3079-3444-8E7A-9B8773C060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7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charset="0"/>
                <a:cs typeface="MS PGothic" charset="0"/>
              </a:defRPr>
            </a:lvl1pPr>
          </a:lstStyle>
          <a:p>
            <a:fld id="{F732522F-31DA-AD4B-A698-D3D54ED29A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charset="0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charset="0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charset="0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charset="0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Introduction</a:t>
            </a:r>
          </a:p>
          <a:p>
            <a:pPr algn="l" eaLnBrk="1" hangingPunct="1"/>
            <a:r>
              <a:rPr lang="en-US" dirty="0">
                <a:cs typeface="MS PGothic" charset="0"/>
              </a:rPr>
              <a:t>Thoughts or feelings in language are often conveyed through expressions; however, mathematical ideas are conveyed through </a:t>
            </a:r>
            <a:r>
              <a:rPr lang="en-US" b="1" dirty="0">
                <a:cs typeface="MS PGothic" charset="0"/>
              </a:rPr>
              <a:t>algebraic expressions. </a:t>
            </a:r>
            <a:r>
              <a:rPr lang="en-US" dirty="0">
                <a:cs typeface="MS PGothic" charset="0"/>
              </a:rPr>
              <a:t>Algebraic expressions are mathematical statements that include numbers, operations, and variables to represent a number or quantity. </a:t>
            </a:r>
            <a:r>
              <a:rPr lang="en-US" b="1" dirty="0">
                <a:solidFill>
                  <a:srgbClr val="000000"/>
                </a:solidFill>
                <a:cs typeface="MS PGothic" charset="0"/>
              </a:rPr>
              <a:t>Variables</a:t>
            </a:r>
            <a:r>
              <a:rPr lang="en-US" dirty="0">
                <a:solidFill>
                  <a:srgbClr val="000000"/>
                </a:solidFill>
                <a:cs typeface="MS PGothic" charset="0"/>
              </a:rPr>
              <a:t> </a:t>
            </a:r>
            <a:r>
              <a:rPr lang="en-US" dirty="0">
                <a:cs typeface="MS PGothic" charset="0"/>
              </a:rPr>
              <a:t>are letters used to represent values or unknown quantities that can change or vary. One example of an algebraic expression is 3</a:t>
            </a:r>
            <a:r>
              <a:rPr lang="en-US" i="1" dirty="0">
                <a:cs typeface="MS PGothic" charset="0"/>
              </a:rPr>
              <a:t>x</a:t>
            </a:r>
            <a:r>
              <a:rPr lang="en-US" dirty="0">
                <a:cs typeface="MS PGothic" charset="0"/>
              </a:rPr>
              <a:t> – 4. Notice the variable, </a:t>
            </a:r>
            <a:r>
              <a:rPr lang="en-US" i="1" dirty="0">
                <a:cs typeface="MS PGothic" charset="0"/>
              </a:rPr>
              <a:t>x</a:t>
            </a:r>
            <a:r>
              <a:rPr lang="en-US" dirty="0">
                <a:cs typeface="MS PGothic" charset="0"/>
              </a:rPr>
              <a:t>.</a:t>
            </a:r>
          </a:p>
        </p:txBody>
      </p:sp>
      <p:sp>
        <p:nvSpPr>
          <p:cNvPr id="1536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AD9FB24-FCE3-A34A-A281-0D4F41CD588B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the factors.</a:t>
            </a:r>
          </a:p>
          <a:p>
            <a:pPr algn="l" eaLnBrk="1" hangingPunct="1">
              <a:defRPr/>
            </a:pPr>
            <a:r>
              <a:rPr lang="en-US" dirty="0" smtClean="0">
                <a:ea typeface="MS PGothic" charset="0"/>
                <a:cs typeface="MS PGothic" charset="0"/>
              </a:rPr>
              <a:t>	0.25</a:t>
            </a:r>
            <a:r>
              <a:rPr lang="en-US" i="1" dirty="0" smtClean="0">
                <a:ea typeface="MS PGothic" charset="0"/>
                <a:cs typeface="MS PGothic" charset="0"/>
              </a:rPr>
              <a:t>x</a:t>
            </a:r>
            <a:r>
              <a:rPr lang="en-US" dirty="0" smtClean="0">
                <a:ea typeface="MS PGothic" charset="0"/>
                <a:cs typeface="MS PGothic" charset="0"/>
              </a:rPr>
              <a:t> </a:t>
            </a:r>
            <a:r>
              <a:rPr lang="en-US" dirty="0">
                <a:ea typeface="MS PGothic" charset="0"/>
                <a:cs typeface="MS PGothic" charset="0"/>
              </a:rPr>
              <a:t>is the product of the factors 0.25 and 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.</a:t>
            </a:r>
          </a:p>
        </p:txBody>
      </p:sp>
      <p:sp>
        <p:nvSpPr>
          <p:cNvPr id="3379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B1EFC1D-B4A1-9645-8C2B-92DA5DED10DE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10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79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all coefficients.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0.25 is multiplied by the variable, 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; therefore, 0.25 is a coefficient.</a:t>
            </a:r>
          </a:p>
        </p:txBody>
      </p:sp>
      <p:sp>
        <p:nvSpPr>
          <p:cNvPr id="3481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17A98A1-E1D3-E744-9556-BD25223D68D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5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any constants.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The number that does not change in the expression is 149.25; therefore, 149.25 is a constant.</a:t>
            </a:r>
          </a:p>
        </p:txBody>
      </p:sp>
      <p:sp>
        <p:nvSpPr>
          <p:cNvPr id="3584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0B1FB74-B2E1-E149-9875-EFEAAB6B1B09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584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16000" y="1397000"/>
          <a:ext cx="6892926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97642"/>
                <a:gridCol w="2297642"/>
                <a:gridCol w="229764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Expression</a:t>
                      </a:r>
                      <a:endParaRPr lang="en-US" sz="2400" b="1" i="0" u="none" strike="noStrike" kern="1200" baseline="300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149.25 </a:t>
                      </a:r>
                      <a:r>
                        <a:rPr lang="en-US" sz="2400" i="0" baseline="0" dirty="0" smtClean="0">
                          <a:latin typeface="Arial"/>
                          <a:cs typeface="Arial"/>
                        </a:rPr>
                        <a:t>+ 0.25</a:t>
                      </a:r>
                      <a:r>
                        <a:rPr lang="en-US" sz="2400" i="1" baseline="0" dirty="0" smtClean="0">
                          <a:latin typeface="Arial"/>
                          <a:cs typeface="Arial"/>
                        </a:rPr>
                        <a:t>x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Terms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Factors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Coefficients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Constants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17588" y="1368425"/>
          <a:ext cx="6892926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97642"/>
                <a:gridCol w="2297642"/>
                <a:gridCol w="229764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149.25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0.25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04888" y="1368425"/>
          <a:ext cx="6892926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97642"/>
                <a:gridCol w="2297642"/>
                <a:gridCol w="229764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0.25 and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30288" y="1368425"/>
          <a:ext cx="6892926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97642"/>
                <a:gridCol w="2297642"/>
                <a:gridCol w="229764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0.25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016000" y="1397000"/>
          <a:ext cx="6892926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97642"/>
                <a:gridCol w="2297642"/>
                <a:gridCol w="229764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149.25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4" marR="9143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51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>
              <a:solidFill>
                <a:srgbClr val="000090"/>
              </a:solidFill>
            </a:endParaRPr>
          </a:p>
        </p:txBody>
      </p:sp>
      <p:sp>
        <p:nvSpPr>
          <p:cNvPr id="3695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02ED9FF-79B4-CC4F-A855-14A6510E4EA9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695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</a:t>
            </a:r>
            <a:r>
              <a:rPr lang="en-US" sz="2800" b="1" dirty="0" smtClean="0">
                <a:cs typeface="MS PGothic" charset="0"/>
              </a:rPr>
              <a:t>Practice</a:t>
            </a:r>
            <a:endParaRPr lang="en-US" sz="2000" dirty="0"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3</a:t>
            </a:r>
          </a:p>
          <a:p>
            <a:pPr algn="l" eaLnBrk="1" hangingPunct="1"/>
            <a:r>
              <a:rPr lang="en-US" dirty="0">
                <a:cs typeface="MS PGothic" charset="0"/>
              </a:rPr>
              <a:t>Helen purchased 3 books from an online bookstore and received a 20% discount. The shipping cost was $10 and was not discounted. Write an expression that can be used to represent the total amount Helen paid for 3 books plus the shipping cost. Identify each term, coefficient, constant, and factor of the expression described.</a:t>
            </a:r>
          </a:p>
        </p:txBody>
      </p:sp>
      <p:sp>
        <p:nvSpPr>
          <p:cNvPr id="3789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7BF714B-5F24-C548-A2D9-1D2DFBEA0A07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789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  <a:cs typeface="MS PGothic" charset="0"/>
              </a:rPr>
              <a:t>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Translate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the verbal expression into an algebraic expression.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Let 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 represent the unknown price. The expression used to represent the total amount Helen paid for the 3 books plus shipping is </a:t>
            </a:r>
            <a:r>
              <a:rPr lang="fr-FR" dirty="0">
                <a:ea typeface="MS PGothic" charset="0"/>
                <a:cs typeface="MS PGothic" charset="0"/>
              </a:rPr>
              <a:t>3</a:t>
            </a:r>
            <a:r>
              <a:rPr lang="fr-FR" i="1" dirty="0">
                <a:ea typeface="MS PGothic" charset="0"/>
                <a:cs typeface="MS PGothic" charset="0"/>
              </a:rPr>
              <a:t>x</a:t>
            </a:r>
            <a:r>
              <a:rPr lang="fr-FR" dirty="0">
                <a:ea typeface="MS PGothic" charset="0"/>
                <a:cs typeface="MS PGothic" charset="0"/>
              </a:rPr>
              <a:t> – 0.20(3</a:t>
            </a:r>
            <a:r>
              <a:rPr lang="fr-FR" i="1" dirty="0">
                <a:ea typeface="MS PGothic" charset="0"/>
                <a:cs typeface="MS PGothic" charset="0"/>
              </a:rPr>
              <a:t>x</a:t>
            </a:r>
            <a:r>
              <a:rPr lang="fr-FR" dirty="0">
                <a:ea typeface="MS PGothic" charset="0"/>
                <a:cs typeface="MS PGothic" charset="0"/>
              </a:rPr>
              <a:t>) + 10.</a:t>
            </a: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3891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DBC1074-94F2-D44E-826E-2BC30E4052B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Simplify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the expression.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The expression can be simplified by following the order of operations and combining like terms.</a:t>
            </a:r>
          </a:p>
          <a:p>
            <a:pPr algn="l" eaLnBrk="1" hangingPunct="1">
              <a:defRPr/>
            </a:pPr>
            <a:endParaRPr lang="en-US" sz="2800" dirty="0">
              <a:ea typeface="MS PGothic" charset="0"/>
              <a:cs typeface="MS PGothic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65263" y="2681288"/>
          <a:ext cx="6096000" cy="17383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0"/>
                <a:gridCol w="3048000"/>
              </a:tblGrid>
              <a:tr h="457451">
                <a:tc>
                  <a:txBody>
                    <a:bodyPr/>
                    <a:lstStyle/>
                    <a:p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3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– 0.20(3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) + 10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Multiply 0.20 and 3</a:t>
                      </a:r>
                      <a:r>
                        <a:rPr lang="en-US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3411">
                <a:tc>
                  <a:txBody>
                    <a:bodyPr/>
                    <a:lstStyle/>
                    <a:p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3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– 0.60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+ 10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Combine like terms: 3</a:t>
                      </a:r>
                      <a:r>
                        <a:rPr lang="en-US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and –0.60</a:t>
                      </a:r>
                      <a:r>
                        <a:rPr lang="en-US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.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451">
                <a:tc>
                  <a:txBody>
                    <a:bodyPr/>
                    <a:lstStyle/>
                    <a:p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2.4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+ 10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745" marB="4574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45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55FAC57-75A8-1644-86E4-C37FF9C48288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9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all terms.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There are two terms in the described expression: the product of 2.4 and </a:t>
            </a:r>
            <a:r>
              <a:rPr lang="fr-FR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, and the shipping charge of $10: </a:t>
            </a:r>
            <a:br>
              <a:rPr lang="en-US" dirty="0">
                <a:ea typeface="MS PGothic" charset="0"/>
                <a:cs typeface="MS PGothic" charset="0"/>
              </a:rPr>
            </a:br>
            <a:r>
              <a:rPr lang="en-US" dirty="0">
                <a:ea typeface="MS PGothic" charset="0"/>
                <a:cs typeface="MS PGothic" charset="0"/>
              </a:rPr>
              <a:t>2.4</a:t>
            </a:r>
            <a:r>
              <a:rPr lang="fr-FR" i="1" dirty="0">
                <a:ea typeface="MS PGothic" charset="0"/>
                <a:cs typeface="MS PGothic" charset="0"/>
              </a:rPr>
              <a:t>x</a:t>
            </a:r>
            <a:r>
              <a:rPr lang="en-US" b="1" dirty="0">
                <a:ea typeface="MS PGothic" charset="0"/>
                <a:cs typeface="MS PGothic" charset="0"/>
              </a:rPr>
              <a:t> </a:t>
            </a:r>
            <a:r>
              <a:rPr lang="en-US" dirty="0">
                <a:ea typeface="MS PGothic" charset="0"/>
                <a:cs typeface="MS PGothic" charset="0"/>
              </a:rPr>
              <a:t>and 10.</a:t>
            </a:r>
          </a:p>
        </p:txBody>
      </p:sp>
      <p:sp>
        <p:nvSpPr>
          <p:cNvPr id="40962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6B41128-5209-D748-A386-3B414D7E14E9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96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the factors.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2.4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 is the product of the factors 2.4 and 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.</a:t>
            </a:r>
          </a:p>
        </p:txBody>
      </p:sp>
      <p:sp>
        <p:nvSpPr>
          <p:cNvPr id="4198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064D929-0763-4046-A372-E6FDCBB39779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198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5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all coefficients.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2.4 is multiplied by the variable, 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; therefore, 2.4 is a coefficient.</a:t>
            </a:r>
          </a:p>
        </p:txBody>
      </p:sp>
      <p:sp>
        <p:nvSpPr>
          <p:cNvPr id="43010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5056563-A1FA-B646-9849-B13C3070080D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19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301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0363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  <a:endParaRPr lang="en-US" sz="2000" b="1" dirty="0" smtClean="0">
              <a:ea typeface="+mn-ea"/>
            </a:endParaRPr>
          </a:p>
          <a:p>
            <a:pPr marL="457200" indent="-4572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Expressions </a:t>
            </a:r>
            <a:r>
              <a:rPr lang="en-US" dirty="0">
                <a:ea typeface="+mn-ea"/>
              </a:rPr>
              <a:t>are made up of </a:t>
            </a:r>
            <a:r>
              <a:rPr lang="en-US" b="1" dirty="0">
                <a:ea typeface="+mn-ea"/>
              </a:rPr>
              <a:t>terms.</a:t>
            </a:r>
            <a:r>
              <a:rPr lang="en-US" dirty="0">
                <a:solidFill>
                  <a:srgbClr val="000000"/>
                </a:solidFill>
                <a:ea typeface="+mn-ea"/>
              </a:rPr>
              <a:t> </a:t>
            </a:r>
            <a:r>
              <a:rPr lang="en-US" dirty="0">
                <a:ea typeface="+mn-ea"/>
              </a:rPr>
              <a:t>A term is a number, a variable, or the product of a </a:t>
            </a:r>
            <a:r>
              <a:rPr lang="en-US" dirty="0" smtClean="0">
                <a:ea typeface="+mn-ea"/>
              </a:rPr>
              <a:t>number and </a:t>
            </a:r>
            <a:r>
              <a:rPr lang="en-US" dirty="0">
                <a:ea typeface="+mn-ea"/>
              </a:rPr>
              <a:t>variable(s). An addition or subtraction sign separates each term of an expression.</a:t>
            </a:r>
          </a:p>
          <a:p>
            <a:pPr marL="457200" indent="-4572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 </a:t>
            </a:r>
            <a:r>
              <a:rPr lang="en-US" dirty="0">
                <a:ea typeface="+mn-ea"/>
              </a:rPr>
              <a:t>the expression 4</a:t>
            </a:r>
            <a:r>
              <a:rPr lang="en-US" i="1" dirty="0">
                <a:ea typeface="+mn-ea"/>
              </a:rPr>
              <a:t>x</a:t>
            </a:r>
            <a:r>
              <a:rPr lang="en-US" baseline="30000" dirty="0">
                <a:ea typeface="+mn-ea"/>
              </a:rPr>
              <a:t>2</a:t>
            </a:r>
            <a:r>
              <a:rPr lang="en-US" dirty="0">
                <a:ea typeface="+mn-ea"/>
              </a:rPr>
              <a:t> + 3</a:t>
            </a:r>
            <a:r>
              <a:rPr lang="en-US" i="1" dirty="0">
                <a:ea typeface="+mn-ea"/>
              </a:rPr>
              <a:t>x</a:t>
            </a:r>
            <a:r>
              <a:rPr lang="en-US" b="1" dirty="0">
                <a:ea typeface="+mn-ea"/>
              </a:rPr>
              <a:t> </a:t>
            </a:r>
            <a:r>
              <a:rPr lang="en-US" dirty="0">
                <a:ea typeface="+mn-ea"/>
              </a:rPr>
              <a:t>+ 7, there are 3 terms: </a:t>
            </a:r>
            <a:r>
              <a:rPr lang="en-US" dirty="0" smtClean="0">
                <a:ea typeface="+mn-ea"/>
              </a:rPr>
              <a:t>4</a:t>
            </a:r>
            <a:r>
              <a:rPr lang="en-US" i="1" dirty="0">
                <a:ea typeface="+mn-ea"/>
              </a:rPr>
              <a:t>x</a:t>
            </a:r>
            <a:r>
              <a:rPr lang="en-US" baseline="30000" dirty="0" smtClean="0">
                <a:ea typeface="+mn-ea"/>
              </a:rPr>
              <a:t>2</a:t>
            </a:r>
            <a:r>
              <a:rPr lang="en-US" dirty="0">
                <a:ea typeface="+mn-ea"/>
              </a:rPr>
              <a:t>, </a:t>
            </a:r>
            <a:r>
              <a:rPr lang="en-US" dirty="0" smtClean="0">
                <a:ea typeface="+mn-ea"/>
              </a:rPr>
              <a:t>3</a:t>
            </a:r>
            <a:r>
              <a:rPr lang="en-US" i="1" dirty="0">
                <a:ea typeface="+mn-ea"/>
              </a:rPr>
              <a:t>x</a:t>
            </a:r>
            <a:r>
              <a:rPr lang="en-US" dirty="0" smtClean="0">
                <a:ea typeface="+mn-ea"/>
              </a:rPr>
              <a:t>, </a:t>
            </a:r>
            <a:r>
              <a:rPr lang="en-US" dirty="0">
                <a:ea typeface="+mn-ea"/>
              </a:rPr>
              <a:t>and 7.</a:t>
            </a:r>
          </a:p>
          <a:p>
            <a:pPr marL="457200" indent="-4572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The </a:t>
            </a:r>
            <a:r>
              <a:rPr lang="en-US" b="1" dirty="0">
                <a:solidFill>
                  <a:srgbClr val="000000"/>
                </a:solidFill>
                <a:ea typeface="+mn-ea"/>
              </a:rPr>
              <a:t>factors</a:t>
            </a:r>
            <a:r>
              <a:rPr lang="en-US" dirty="0">
                <a:solidFill>
                  <a:srgbClr val="000000"/>
                </a:solidFill>
                <a:ea typeface="+mn-ea"/>
              </a:rPr>
              <a:t> </a:t>
            </a:r>
            <a:r>
              <a:rPr lang="en-US" dirty="0">
                <a:ea typeface="+mn-ea"/>
              </a:rPr>
              <a:t>of each term are the numbers or expressions that when multiplied produce </a:t>
            </a:r>
            <a:r>
              <a:rPr lang="en-US" dirty="0" smtClean="0">
                <a:ea typeface="+mn-ea"/>
              </a:rPr>
              <a:t>a given </a:t>
            </a:r>
            <a:r>
              <a:rPr lang="en-US" dirty="0">
                <a:ea typeface="+mn-ea"/>
              </a:rPr>
              <a:t>product. In the example above, the factors of </a:t>
            </a:r>
            <a:r>
              <a:rPr lang="en-US" dirty="0" smtClean="0">
                <a:ea typeface="+mn-ea"/>
              </a:rPr>
              <a:t>4</a:t>
            </a:r>
            <a:r>
              <a:rPr lang="en-US" i="1" dirty="0" smtClean="0">
                <a:ea typeface="+mn-ea"/>
              </a:rPr>
              <a:t>x</a:t>
            </a:r>
            <a:r>
              <a:rPr lang="en-US" baseline="30000" dirty="0">
                <a:ea typeface="+mn-ea"/>
              </a:rPr>
              <a:t>2</a:t>
            </a:r>
            <a:r>
              <a:rPr lang="en-US" dirty="0" smtClean="0">
                <a:ea typeface="+mn-ea"/>
              </a:rPr>
              <a:t> </a:t>
            </a:r>
            <a:r>
              <a:rPr lang="en-US" dirty="0">
                <a:ea typeface="+mn-ea"/>
              </a:rPr>
              <a:t>are 4 and </a:t>
            </a:r>
            <a:r>
              <a:rPr lang="en-US" i="1" dirty="0" smtClean="0">
                <a:ea typeface="+mn-ea"/>
              </a:rPr>
              <a:t>x</a:t>
            </a:r>
            <a:r>
              <a:rPr lang="en-US" baseline="30000" dirty="0">
                <a:ea typeface="+mn-ea"/>
              </a:rPr>
              <a:t>2</a:t>
            </a:r>
            <a:r>
              <a:rPr lang="en-US" dirty="0" smtClean="0">
                <a:ea typeface="+mn-ea"/>
              </a:rPr>
              <a:t>. </a:t>
            </a:r>
            <a:r>
              <a:rPr lang="en-US" dirty="0">
                <a:ea typeface="+mn-ea"/>
              </a:rPr>
              <a:t>The factors of </a:t>
            </a:r>
            <a:r>
              <a:rPr lang="en-US" dirty="0" smtClean="0">
                <a:ea typeface="+mn-ea"/>
              </a:rPr>
              <a:t>3</a:t>
            </a:r>
            <a:r>
              <a:rPr lang="en-US" i="1" dirty="0">
                <a:ea typeface="+mn-ea"/>
              </a:rPr>
              <a:t>x</a:t>
            </a:r>
            <a:r>
              <a:rPr lang="en-US" b="1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>are 3 </a:t>
            </a:r>
            <a:r>
              <a:rPr lang="en-US" dirty="0">
                <a:ea typeface="+mn-ea"/>
              </a:rPr>
              <a:t>and </a:t>
            </a:r>
            <a:r>
              <a:rPr lang="en-US" i="1" dirty="0">
                <a:ea typeface="+mn-ea"/>
              </a:rPr>
              <a:t>x</a:t>
            </a:r>
            <a:r>
              <a:rPr lang="en-US" dirty="0" smtClean="0">
                <a:ea typeface="+mn-ea"/>
              </a:rPr>
              <a:t>.</a:t>
            </a:r>
            <a:endParaRPr lang="en-US" dirty="0">
              <a:ea typeface="+mn-ea"/>
            </a:endParaRPr>
          </a:p>
        </p:txBody>
      </p:sp>
      <p:sp>
        <p:nvSpPr>
          <p:cNvPr id="17410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564C0FE-1B50-A244-8865-0271017718B4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41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6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any constants.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The number that does not change in the expression is 10; therefore, 10 is a constant.</a:t>
            </a:r>
          </a:p>
        </p:txBody>
      </p:sp>
      <p:sp>
        <p:nvSpPr>
          <p:cNvPr id="4403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C9FCFBB-4284-AD49-8F6D-7442C95DE52A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20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03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cs typeface="MS PGothic" charset="0"/>
            </a:endParaRPr>
          </a:p>
          <a:p>
            <a:pPr algn="l" eaLnBrk="1" hangingPunct="1"/>
            <a:endParaRPr lang="en-US" baseline="30000" dirty="0">
              <a:cs typeface="MS PGothic" charset="0"/>
            </a:endParaRPr>
          </a:p>
          <a:p>
            <a:pPr algn="l" eaLnBrk="1" hangingPunct="1"/>
            <a:endParaRPr lang="en-US" dirty="0">
              <a:cs typeface="MS PGothic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16000" y="1382713"/>
          <a:ext cx="6811962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70654"/>
                <a:gridCol w="2270654"/>
                <a:gridCol w="227065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Expression</a:t>
                      </a:r>
                      <a:endParaRPr lang="en-US" sz="2400" b="1" i="0" u="none" strike="noStrike" kern="1200" baseline="300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2.4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i="0" baseline="0" dirty="0" smtClean="0">
                          <a:latin typeface="Arial"/>
                          <a:cs typeface="Arial"/>
                        </a:rPr>
                        <a:t> + 10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Terms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Factors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Coefficients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Constants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17588" y="1382713"/>
          <a:ext cx="6811962" cy="2322514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70654"/>
                <a:gridCol w="2270654"/>
                <a:gridCol w="2270654"/>
              </a:tblGrid>
              <a:tr h="457184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3778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2.4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marT="45712" marB="457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14413" y="1368425"/>
          <a:ext cx="6811962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70654"/>
                <a:gridCol w="2270654"/>
                <a:gridCol w="227065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2.4 and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14413" y="1382713"/>
          <a:ext cx="6811962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70654"/>
                <a:gridCol w="2270654"/>
                <a:gridCol w="227065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2.4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17588" y="1382713"/>
          <a:ext cx="6811962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270654"/>
                <a:gridCol w="2270654"/>
                <a:gridCol w="227065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30000" dirty="0" smtClean="0">
                        <a:solidFill>
                          <a:srgbClr val="558ED5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58ED5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32" marR="9143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143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>
              <a:solidFill>
                <a:srgbClr val="000090"/>
              </a:solidFill>
            </a:endParaRPr>
          </a:p>
        </p:txBody>
      </p:sp>
      <p:sp>
        <p:nvSpPr>
          <p:cNvPr id="4514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BA5DD28-7182-2D40-A3DE-1461391EAF0C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514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Key Concepts, </a:t>
            </a:r>
            <a:r>
              <a:rPr lang="en-US" sz="2800" b="1" i="1" dirty="0" smtClean="0">
                <a:ea typeface="MS PGothic" charset="0"/>
                <a:cs typeface="MS PGothic" charset="0"/>
              </a:rPr>
              <a:t>continued</a:t>
            </a:r>
            <a:endParaRPr lang="en-US" sz="2000" b="1" dirty="0">
              <a:ea typeface="MS PGothic" charset="0"/>
              <a:cs typeface="MS PGothic" charset="0"/>
            </a:endParaRPr>
          </a:p>
          <a:p>
            <a:pPr marL="342900" indent="-342900" algn="l" eaLnBrk="1" hangingPunct="1">
              <a:buSzPct val="100000"/>
              <a:buFont typeface="Arial"/>
              <a:buChar char="•"/>
              <a:defRPr/>
            </a:pPr>
            <a:r>
              <a:rPr lang="en-US" dirty="0">
                <a:ea typeface="MS PGothic" charset="0"/>
                <a:cs typeface="MS PGothic" charset="0"/>
              </a:rPr>
              <a:t>4 is also known as the </a:t>
            </a:r>
            <a:r>
              <a:rPr lang="en-US" b="1" dirty="0">
                <a:solidFill>
                  <a:srgbClr val="000000"/>
                </a:solidFill>
                <a:ea typeface="MS PGothic" charset="0"/>
                <a:cs typeface="MS PGothic" charset="0"/>
              </a:rPr>
              <a:t>coefficient</a:t>
            </a: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en-US" dirty="0">
                <a:ea typeface="MS PGothic" charset="0"/>
                <a:cs typeface="MS PGothic" charset="0"/>
              </a:rPr>
              <a:t>of the term 4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baseline="30000" dirty="0">
                <a:ea typeface="MS PGothic" charset="0"/>
                <a:cs typeface="MS PGothic" charset="0"/>
              </a:rPr>
              <a:t>2</a:t>
            </a:r>
            <a:r>
              <a:rPr lang="en-US" dirty="0">
                <a:ea typeface="MS PGothic" charset="0"/>
                <a:cs typeface="MS PGothic" charset="0"/>
              </a:rPr>
              <a:t>. A coefficient is the number multiplied by a variable in an algebraic expression. The coefficient of 3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b="1" dirty="0">
                <a:ea typeface="MS PGothic" charset="0"/>
                <a:cs typeface="MS PGothic" charset="0"/>
              </a:rPr>
              <a:t> </a:t>
            </a:r>
            <a:r>
              <a:rPr lang="en-US" dirty="0">
                <a:ea typeface="MS PGothic" charset="0"/>
                <a:cs typeface="MS PGothic" charset="0"/>
              </a:rPr>
              <a:t>is 3.</a:t>
            </a:r>
          </a:p>
          <a:p>
            <a:pPr marL="342900" indent="-342900" algn="l" eaLnBrk="1" hangingPunct="1">
              <a:buSzPct val="100000"/>
              <a:buFont typeface="Arial"/>
              <a:buChar char="•"/>
              <a:defRPr/>
            </a:pPr>
            <a:r>
              <a:rPr lang="en-US" dirty="0">
                <a:ea typeface="MS PGothic" charset="0"/>
                <a:cs typeface="MS PGothic" charset="0"/>
              </a:rPr>
              <a:t>The term 4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baseline="30000" dirty="0">
                <a:ea typeface="MS PGothic" charset="0"/>
                <a:cs typeface="MS PGothic" charset="0"/>
              </a:rPr>
              <a:t>2</a:t>
            </a:r>
            <a:r>
              <a:rPr lang="en-US" dirty="0">
                <a:ea typeface="MS PGothic" charset="0"/>
                <a:cs typeface="MS PGothic" charset="0"/>
              </a:rPr>
              <a:t> also has </a:t>
            </a: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an </a:t>
            </a:r>
            <a:r>
              <a:rPr lang="en-US" b="1" dirty="0">
                <a:solidFill>
                  <a:srgbClr val="000000"/>
                </a:solidFill>
                <a:ea typeface="MS PGothic" charset="0"/>
                <a:cs typeface="MS PGothic" charset="0"/>
              </a:rPr>
              <a:t>exponent. </a:t>
            </a: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Exponents indicate the number of times a factor is being multiplied by itself. In this term, 2 is the exponent and indicates that </a:t>
            </a:r>
            <a:r>
              <a:rPr lang="en-US" i="1" dirty="0">
                <a:solidFill>
                  <a:srgbClr val="000000"/>
                </a:solidFill>
                <a:ea typeface="MS PGothic" charset="0"/>
                <a:cs typeface="MS PGothic" charset="0"/>
              </a:rPr>
              <a:t>x</a:t>
            </a: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 is multiplied by itself 2 times.</a:t>
            </a:r>
          </a:p>
          <a:p>
            <a:pPr marL="342900" indent="-342900" algn="l" eaLnBrk="1" hangingPunct="1">
              <a:buSzPct val="100000"/>
              <a:buFont typeface="Arial"/>
              <a:buChar char="•"/>
              <a:defRPr/>
            </a:pP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Terms that do not contain a variable are called </a:t>
            </a:r>
            <a:r>
              <a:rPr lang="en-US" b="1" dirty="0">
                <a:solidFill>
                  <a:srgbClr val="000000"/>
                </a:solidFill>
                <a:ea typeface="MS PGothic" charset="0"/>
                <a:cs typeface="MS PGothic" charset="0"/>
              </a:rPr>
              <a:t>constants</a:t>
            </a:r>
            <a:r>
              <a:rPr lang="en-US" dirty="0">
                <a:solidFill>
                  <a:srgbClr val="000000"/>
                </a:solidFill>
                <a:ea typeface="MS PGothic" charset="0"/>
                <a:cs typeface="MS PGothic" charset="0"/>
              </a:rPr>
              <a:t> because the quantity does not change</a:t>
            </a:r>
            <a:r>
              <a:rPr lang="en-US" dirty="0">
                <a:ea typeface="MS PGothic" charset="0"/>
                <a:cs typeface="MS PGothic" charset="0"/>
              </a:rPr>
              <a:t>. In this example, </a:t>
            </a:r>
            <a:r>
              <a:rPr lang="en-US" dirty="0" smtClean="0">
                <a:ea typeface="MS PGothic" charset="0"/>
                <a:cs typeface="MS PGothic" charset="0"/>
              </a:rPr>
              <a:t>7 </a:t>
            </a:r>
            <a:r>
              <a:rPr lang="en-US" dirty="0">
                <a:ea typeface="MS PGothic" charset="0"/>
                <a:cs typeface="MS PGothic" charset="0"/>
              </a:rPr>
              <a:t>is a constant. </a:t>
            </a:r>
          </a:p>
          <a:p>
            <a:pPr algn="l" eaLnBrk="1" hangingPunct="1">
              <a:defRPr/>
            </a:pPr>
            <a:endParaRPr lang="en-US" dirty="0"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3000" b="1" dirty="0">
              <a:ea typeface="MS PGothic" charset="0"/>
              <a:cs typeface="MS PGothic" charset="0"/>
            </a:endParaRP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FD21049-54FB-9742-B5F7-54B500CA8BB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43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>
                <a:cs typeface="MS PGothic" charset="0"/>
              </a:rPr>
              <a:t>continued</a:t>
            </a:r>
            <a:endParaRPr lang="en-US" sz="2800" b="1" dirty="0"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467034"/>
              </p:ext>
            </p:extLst>
          </p:nvPr>
        </p:nvGraphicFramePr>
        <p:xfrm>
          <a:off x="1033463" y="1472596"/>
          <a:ext cx="7077074" cy="22860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54381"/>
                <a:gridCol w="1674231"/>
                <a:gridCol w="1674231"/>
                <a:gridCol w="167423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Expression</a:t>
                      </a:r>
                      <a:endParaRPr lang="en-US" sz="2400" b="1" i="0" u="none" strike="noStrike" kern="1200" baseline="300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i="0" baseline="300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2400" i="0" baseline="0" dirty="0" smtClean="0">
                          <a:latin typeface="Arial"/>
                          <a:cs typeface="Arial"/>
                        </a:rPr>
                        <a:t> + 3</a:t>
                      </a:r>
                      <a:r>
                        <a:rPr lang="en-US" sz="2400" i="1" baseline="0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i="0" baseline="0" dirty="0" smtClean="0">
                          <a:latin typeface="Arial"/>
                          <a:cs typeface="Arial"/>
                        </a:rPr>
                        <a:t> + 7</a:t>
                      </a:r>
                      <a:endParaRPr lang="fr-FR" sz="2400" b="0" i="0" u="none" strike="noStrike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Myriad Pro"/>
                        <a:cs typeface="Myriad Pro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Myriad Pro"/>
                        <a:cs typeface="Myriad Pro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Terms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i="0" baseline="30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Factors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 and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i="0" baseline="30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 and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Coefficients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Constants</a:t>
                      </a:r>
                      <a:endParaRPr lang="en-US" sz="2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L="91427" marR="91427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48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3A35454-6675-B149-A58B-EBDFF46BFF43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48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93075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ea typeface="+mn-ea"/>
              </a:rPr>
              <a:t>Key Concepts, </a:t>
            </a:r>
            <a:r>
              <a:rPr lang="en-US" sz="2800" b="1" i="1" dirty="0" smtClean="0"/>
              <a:t>continued</a:t>
            </a:r>
            <a:endParaRPr lang="en-US" sz="2000" dirty="0" smtClean="0">
              <a:ea typeface="+mn-ea"/>
            </a:endParaRPr>
          </a:p>
          <a:p>
            <a:pPr marL="457200" indent="-4572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>
                <a:ea typeface="+mn-ea"/>
              </a:rPr>
              <a:t>Terms with the same variable raised to the same exponent are called </a:t>
            </a:r>
            <a:r>
              <a:rPr lang="en-US" b="1" dirty="0">
                <a:solidFill>
                  <a:srgbClr val="000000"/>
                </a:solidFill>
                <a:ea typeface="+mn-ea"/>
              </a:rPr>
              <a:t>like terms. </a:t>
            </a:r>
            <a:r>
              <a:rPr lang="en-US" dirty="0">
                <a:ea typeface="+mn-ea"/>
              </a:rPr>
              <a:t>In the </a:t>
            </a:r>
            <a:r>
              <a:rPr lang="en-US" dirty="0" smtClean="0">
                <a:ea typeface="+mn-ea"/>
              </a:rPr>
              <a:t>example 5</a:t>
            </a:r>
            <a:r>
              <a:rPr lang="en-US" i="1" dirty="0" smtClean="0">
                <a:ea typeface="+mn-ea"/>
              </a:rPr>
              <a:t>x</a:t>
            </a:r>
            <a:r>
              <a:rPr lang="en-US" dirty="0" smtClean="0">
                <a:ea typeface="+mn-ea"/>
              </a:rPr>
              <a:t> </a:t>
            </a:r>
            <a:r>
              <a:rPr lang="en-US" dirty="0">
                <a:ea typeface="+mn-ea"/>
              </a:rPr>
              <a:t>+ 3</a:t>
            </a:r>
            <a:r>
              <a:rPr lang="en-US" i="1" dirty="0">
                <a:ea typeface="+mn-ea"/>
              </a:rPr>
              <a:t>x</a:t>
            </a:r>
            <a:r>
              <a:rPr lang="en-US" dirty="0">
                <a:ea typeface="+mn-ea"/>
              </a:rPr>
              <a:t> – 9, 5</a:t>
            </a:r>
            <a:r>
              <a:rPr lang="en-US" i="1" dirty="0">
                <a:ea typeface="+mn-ea"/>
              </a:rPr>
              <a:t>x</a:t>
            </a:r>
            <a:r>
              <a:rPr lang="en-US" dirty="0">
                <a:ea typeface="+mn-ea"/>
              </a:rPr>
              <a:t> and 3</a:t>
            </a:r>
            <a:r>
              <a:rPr lang="en-US" i="1" dirty="0">
                <a:ea typeface="+mn-ea"/>
              </a:rPr>
              <a:t>x</a:t>
            </a:r>
            <a:r>
              <a:rPr lang="en-US" dirty="0">
                <a:ea typeface="+mn-ea"/>
              </a:rPr>
              <a:t> are like terms. Like terms can be combined following the </a:t>
            </a:r>
            <a:r>
              <a:rPr lang="en-US" b="1" dirty="0">
                <a:solidFill>
                  <a:srgbClr val="000000"/>
                </a:solidFill>
                <a:ea typeface="+mn-ea"/>
              </a:rPr>
              <a:t>order of operations </a:t>
            </a:r>
            <a:r>
              <a:rPr lang="en-US" dirty="0">
                <a:ea typeface="+mn-ea"/>
              </a:rPr>
              <a:t>by evaluating grouping symbols, evaluating exponents, completing multiplication and division, and completing addition and subtraction from left to right. In </a:t>
            </a:r>
            <a:r>
              <a:rPr lang="en-US" dirty="0" smtClean="0">
                <a:ea typeface="+mn-ea"/>
              </a:rPr>
              <a:t>this example</a:t>
            </a:r>
            <a:r>
              <a:rPr lang="en-US" dirty="0">
                <a:ea typeface="+mn-ea"/>
              </a:rPr>
              <a:t>, the sum of 5</a:t>
            </a:r>
            <a:r>
              <a:rPr lang="en-US" i="1" dirty="0">
                <a:ea typeface="+mn-ea"/>
              </a:rPr>
              <a:t>x</a:t>
            </a:r>
            <a:r>
              <a:rPr lang="en-US" dirty="0">
                <a:ea typeface="+mn-ea"/>
              </a:rPr>
              <a:t> and </a:t>
            </a:r>
            <a:r>
              <a:rPr lang="en-US" dirty="0" smtClean="0">
                <a:ea typeface="+mn-ea"/>
              </a:rPr>
              <a:t>3</a:t>
            </a:r>
            <a:r>
              <a:rPr lang="en-US" i="1" dirty="0">
                <a:ea typeface="+mn-ea"/>
              </a:rPr>
              <a:t>x</a:t>
            </a:r>
            <a:r>
              <a:rPr lang="en-US" dirty="0" smtClean="0">
                <a:ea typeface="+mn-ea"/>
              </a:rPr>
              <a:t> </a:t>
            </a:r>
            <a:r>
              <a:rPr lang="en-US" dirty="0">
                <a:ea typeface="+mn-ea"/>
              </a:rPr>
              <a:t>is </a:t>
            </a:r>
            <a:r>
              <a:rPr lang="en-US" dirty="0" smtClean="0">
                <a:ea typeface="+mn-ea"/>
              </a:rPr>
              <a:t>8</a:t>
            </a:r>
            <a:r>
              <a:rPr lang="en-US" i="1" dirty="0">
                <a:ea typeface="+mn-ea"/>
              </a:rPr>
              <a:t>x</a:t>
            </a:r>
            <a:r>
              <a:rPr lang="en-US" dirty="0" smtClean="0">
                <a:ea typeface="+mn-ea"/>
              </a:rPr>
              <a:t>.</a:t>
            </a: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20482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09E366B-CE97-AE4E-A4B0-3D0A9464C2A3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48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000" dirty="0" smtClean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incorrectly </a:t>
            </a:r>
            <a:r>
              <a:rPr lang="en-US" dirty="0">
                <a:ea typeface="+mn-ea"/>
              </a:rPr>
              <a:t>following the order of </a:t>
            </a:r>
            <a:r>
              <a:rPr lang="en-US" dirty="0" smtClean="0">
                <a:ea typeface="+mn-ea"/>
              </a:rPr>
              <a:t>operations</a:t>
            </a: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incorrectly </a:t>
            </a:r>
            <a:r>
              <a:rPr lang="en-US" dirty="0">
                <a:ea typeface="+mn-ea"/>
              </a:rPr>
              <a:t>identifying like </a:t>
            </a:r>
            <a:r>
              <a:rPr lang="en-US" dirty="0" smtClean="0">
                <a:ea typeface="+mn-ea"/>
              </a:rPr>
              <a:t>terms</a:t>
            </a: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incorrectly </a:t>
            </a:r>
            <a:r>
              <a:rPr lang="en-US" dirty="0">
                <a:ea typeface="+mn-ea"/>
              </a:rPr>
              <a:t>combining terms involving subtraction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654A41C-EAB5-9F45-B0B4-FBBB62384AC1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50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</a:t>
            </a:r>
            <a:r>
              <a:rPr lang="en-US" sz="2800" b="1" dirty="0" smtClean="0">
                <a:cs typeface="MS PGothic" charset="0"/>
              </a:rPr>
              <a:t>Practice</a:t>
            </a:r>
            <a:endParaRPr lang="en-US" sz="2000" baseline="30000" dirty="0"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2</a:t>
            </a:r>
          </a:p>
          <a:p>
            <a:pPr algn="l" eaLnBrk="1" hangingPunct="1"/>
            <a:r>
              <a:rPr lang="en-US" dirty="0">
                <a:cs typeface="MS PGothic" charset="0"/>
              </a:rPr>
              <a:t>A smartphone is on sale for 25% off its list price. The sale price of the smartphone is $149.25. What expression can be used to represent the list price of the smartphone? Identify each term, coefficient, constant, and factor of the expression described.</a:t>
            </a:r>
          </a:p>
        </p:txBody>
      </p:sp>
      <p:sp>
        <p:nvSpPr>
          <p:cNvPr id="3072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4E2057C-FEF6-9649-A4EF-C19DB221F278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ea typeface="+mn-ea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+mn-ea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+mn-ea"/>
              </a:rPr>
              <a:t>2, </a:t>
            </a:r>
            <a:r>
              <a:rPr lang="en-US" sz="2800" b="1" i="1" dirty="0">
                <a:solidFill>
                  <a:srgbClr val="000090"/>
                </a:solidFill>
              </a:rPr>
              <a:t>continued</a:t>
            </a:r>
            <a:endParaRPr lang="en-US" sz="2800" b="1" dirty="0">
              <a:solidFill>
                <a:srgbClr val="000090"/>
              </a:solidFill>
              <a:ea typeface="+mn-ea"/>
            </a:endParaRPr>
          </a:p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1100" baseline="30000" dirty="0" smtClean="0">
              <a:ea typeface="+mn-ea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+mn-ea"/>
              </a:rPr>
              <a:t>Translate the verbal expression into an algebraic expression.</a:t>
            </a:r>
            <a:endParaRPr lang="en-US" sz="2800" b="1" dirty="0">
              <a:solidFill>
                <a:srgbClr val="660066"/>
              </a:solidFill>
              <a:ea typeface="+mn-ea"/>
            </a:endParaRPr>
          </a:p>
          <a:p>
            <a:pPr marL="457200"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</a:rPr>
              <a:t>Let </a:t>
            </a:r>
            <a:r>
              <a:rPr lang="en-US" i="1" dirty="0">
                <a:ea typeface="+mn-ea"/>
              </a:rPr>
              <a:t>x</a:t>
            </a:r>
            <a:r>
              <a:rPr lang="en-US" dirty="0">
                <a:ea typeface="+mn-ea"/>
              </a:rPr>
              <a:t> represent the unknown list price. Describe the situation. The </a:t>
            </a:r>
            <a:r>
              <a:rPr lang="en-US" dirty="0" smtClean="0">
                <a:ea typeface="+mn-ea"/>
              </a:rPr>
              <a:t>list price </a:t>
            </a:r>
            <a:r>
              <a:rPr lang="en-US" dirty="0">
                <a:ea typeface="+mn-ea"/>
              </a:rPr>
              <a:t>is found by adding the discounted amount to the sale price:</a:t>
            </a:r>
          </a:p>
          <a:p>
            <a:pPr lvl="2"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sale price + discount amount</a:t>
            </a:r>
          </a:p>
          <a:p>
            <a:pPr marL="457200"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</a:rPr>
              <a:t>The discount amount is found by multiplying the discount percent </a:t>
            </a:r>
            <a:r>
              <a:rPr lang="en-US" dirty="0" smtClean="0">
                <a:ea typeface="+mn-ea"/>
              </a:rPr>
              <a:t>by the </a:t>
            </a:r>
            <a:r>
              <a:rPr lang="en-US" dirty="0">
                <a:ea typeface="+mn-ea"/>
              </a:rPr>
              <a:t>unknown list price. The expression that represents the list price </a:t>
            </a:r>
            <a:r>
              <a:rPr lang="en-US" dirty="0" smtClean="0">
                <a:ea typeface="+mn-ea"/>
              </a:rPr>
              <a:t>of the </a:t>
            </a:r>
            <a:r>
              <a:rPr lang="en-US" dirty="0">
                <a:ea typeface="+mn-ea"/>
              </a:rPr>
              <a:t>smartphone is 149.25 + 0.25</a:t>
            </a:r>
            <a:r>
              <a:rPr lang="en-US" i="1" dirty="0">
                <a:ea typeface="+mn-ea"/>
              </a:rPr>
              <a:t>x</a:t>
            </a:r>
            <a:r>
              <a:rPr lang="en-US" dirty="0" smtClean="0">
                <a:ea typeface="+mn-ea"/>
              </a:rPr>
              <a:t>.</a:t>
            </a:r>
          </a:p>
        </p:txBody>
      </p:sp>
      <p:sp>
        <p:nvSpPr>
          <p:cNvPr id="31746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D968AB2-F23F-5845-B880-32ACD3B8E74E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174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  <a:cs typeface="MS PGothic" charset="0"/>
              </a:rPr>
              <a:t>Example 2,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  <a:cs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  <a:cs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  <a:ea typeface="MS PGothic" charset="0"/>
                <a:cs typeface="MS PGothic" charset="0"/>
              </a:rPr>
              <a:t>Identify </a:t>
            </a:r>
            <a:r>
              <a:rPr lang="en-US" sz="2800" b="1" dirty="0">
                <a:solidFill>
                  <a:srgbClr val="660066"/>
                </a:solidFill>
                <a:ea typeface="MS PGothic" charset="0"/>
                <a:cs typeface="MS PGothic" charset="0"/>
              </a:rPr>
              <a:t>all terms.</a:t>
            </a:r>
          </a:p>
          <a:p>
            <a:pPr marL="457200" algn="l" eaLnBrk="1" hangingPunct="1">
              <a:defRPr/>
            </a:pPr>
            <a:r>
              <a:rPr lang="en-US" dirty="0">
                <a:ea typeface="MS PGothic" charset="0"/>
                <a:cs typeface="MS PGothic" charset="0"/>
              </a:rPr>
              <a:t>There are two terms described in the expression: the sale price of $149.25, and the discount of 25% off the list price, or 149.25 and 0.25</a:t>
            </a:r>
            <a:r>
              <a:rPr lang="en-US" i="1" dirty="0">
                <a:ea typeface="MS PGothic" charset="0"/>
                <a:cs typeface="MS PGothic" charset="0"/>
              </a:rPr>
              <a:t>x</a:t>
            </a:r>
            <a:r>
              <a:rPr lang="en-US" dirty="0">
                <a:ea typeface="MS PGothic" charset="0"/>
                <a:cs typeface="MS PGothic" charset="0"/>
              </a:rPr>
              <a:t>.</a:t>
            </a:r>
          </a:p>
        </p:txBody>
      </p:sp>
      <p:sp>
        <p:nvSpPr>
          <p:cNvPr id="3277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82C570F-2172-FF40-9853-91CE063AE26D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9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1.1.1: Identifying Terms, Factors, and Coefficients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Instruction TEMPLATE.potx</Template>
  <TotalTime>826</TotalTime>
  <Words>1207</Words>
  <Application>Microsoft Macintosh PowerPoint</Application>
  <PresentationFormat>On-screen Show (4:3)</PresentationFormat>
  <Paragraphs>167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Coordinate Algebra Instruction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76</cp:revision>
  <cp:lastPrinted>2012-03-22T14:14:30Z</cp:lastPrinted>
  <dcterms:created xsi:type="dcterms:W3CDTF">2012-02-22T19:14:19Z</dcterms:created>
  <dcterms:modified xsi:type="dcterms:W3CDTF">2012-06-05T12:36:03Z</dcterms:modified>
  <cp:category/>
</cp:coreProperties>
</file>