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2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366" r:id="rId4"/>
    <p:sldId id="367" r:id="rId5"/>
    <p:sldId id="290" r:id="rId6"/>
    <p:sldId id="294" r:id="rId7"/>
    <p:sldId id="371" r:id="rId8"/>
    <p:sldId id="296" r:id="rId9"/>
    <p:sldId id="372" r:id="rId10"/>
    <p:sldId id="373" r:id="rId11"/>
    <p:sldId id="369" r:id="rId12"/>
    <p:sldId id="336" r:id="rId13"/>
    <p:sldId id="374" r:id="rId14"/>
    <p:sldId id="338" r:id="rId15"/>
    <p:sldId id="375" r:id="rId16"/>
    <p:sldId id="376" r:id="rId17"/>
    <p:sldId id="370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-216" y="-112"/>
      </p:cViewPr>
      <p:guideLst>
        <p:guide orient="horz" pos="2005"/>
        <p:guide pos="28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9/20/12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9/20/12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/CAU5L2S2Reflection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/CAU5L2S2Rotation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3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11456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13.e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14.emf"/><Relationship Id="rId7" Type="http://schemas.openxmlformats.org/officeDocument/2006/relationships/image" Target="../media/image15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2S2Reflection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18.emf"/><Relationship Id="rId5" Type="http://schemas.openxmlformats.org/officeDocument/2006/relationships/image" Target="../media/image19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20.e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21.emf"/><Relationship Id="rId7" Type="http://schemas.openxmlformats.org/officeDocument/2006/relationships/oleObject" Target="../embeddings/oleObject23.bin"/><Relationship Id="rId8" Type="http://schemas.openxmlformats.org/officeDocument/2006/relationships/image" Target="../media/image2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11.emf"/><Relationship Id="rId9" Type="http://schemas.openxmlformats.org/officeDocument/2006/relationships/image" Target="../media/image23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18.emf"/><Relationship Id="rId5" Type="http://schemas.openxmlformats.org/officeDocument/2006/relationships/image" Target="../media/image24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5L2S2Rotation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10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11.emf"/><Relationship Id="rId11" Type="http://schemas.openxmlformats.org/officeDocument/2006/relationships/image" Target="../media/image1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sz="2400" dirty="0"/>
              <a:t>First we learned that transformations can be functions in the coordinate plane. Then we learned the definitions and properties of three isometric transformations: rotations, reflections, and translations. Now we are able to apply what we have learned to graph geometric figures and images created through transformations.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Guided Practice: </a:t>
            </a:r>
            <a:r>
              <a:rPr lang="en-US" b="1" dirty="0">
                <a:solidFill>
                  <a:srgbClr val="000090"/>
                </a:solidFill>
              </a:rPr>
              <a:t>Example 2, </a:t>
            </a:r>
            <a:r>
              <a:rPr lang="en-US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>
                <a:solidFill>
                  <a:srgbClr val="660066"/>
                </a:solidFill>
              </a:rPr>
              <a:t>Connect </a:t>
            </a:r>
            <a:r>
              <a:rPr lang="en-US" b="1" dirty="0">
                <a:solidFill>
                  <a:srgbClr val="660066"/>
                </a:solidFill>
              </a:rPr>
              <a:t>the corners of the points to graph the </a:t>
            </a:r>
            <a:r>
              <a:rPr lang="en-US" b="1" dirty="0" smtClean="0">
                <a:solidFill>
                  <a:srgbClr val="660066"/>
                </a:solidFill>
              </a:rPr>
              <a:t>reflection          of                  .</a:t>
            </a:r>
            <a:endParaRPr lang="en-US" b="1" dirty="0">
              <a:solidFill>
                <a:srgbClr val="660066"/>
              </a:solidFill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032179"/>
              </p:ext>
            </p:extLst>
          </p:nvPr>
        </p:nvGraphicFramePr>
        <p:xfrm>
          <a:off x="3609060" y="1629228"/>
          <a:ext cx="763588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2" name="Equation" r:id="rId3" imgW="673100" imgH="469900" progId="Equation.DSMT4">
                  <p:embed/>
                </p:oleObj>
              </mc:Choice>
              <mc:Fallback>
                <p:oleObj name="Equation" r:id="rId3" imgW="6731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9060" y="1629228"/>
                        <a:ext cx="763588" cy="53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934701"/>
              </p:ext>
            </p:extLst>
          </p:nvPr>
        </p:nvGraphicFramePr>
        <p:xfrm>
          <a:off x="4955021" y="1688190"/>
          <a:ext cx="16271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3" name="Equation" r:id="rId5" imgW="1435100" imgH="292100" progId="Equation.DSMT4">
                  <p:embed/>
                </p:oleObj>
              </mc:Choice>
              <mc:Fallback>
                <p:oleObj name="Equation" r:id="rId5" imgW="14351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5021" y="1688190"/>
                        <a:ext cx="1627187" cy="33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0626" y="2164217"/>
            <a:ext cx="3582747" cy="372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695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02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1056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sz="2400" dirty="0" smtClean="0"/>
              <a:t>Using </a:t>
            </a:r>
            <a:r>
              <a:rPr lang="en-US" sz="2400" dirty="0"/>
              <a:t>the definitions you have learned, graph a 90° rotation of </a:t>
            </a:r>
            <a:r>
              <a:rPr lang="en-US" sz="2400" dirty="0" smtClean="0"/>
              <a:t>            with </a:t>
            </a:r>
            <a:r>
              <a:rPr lang="en-US" sz="2400" dirty="0"/>
              <a:t>the points </a:t>
            </a:r>
            <a:r>
              <a:rPr lang="en-US" sz="2400" i="1" dirty="0"/>
              <a:t>A </a:t>
            </a:r>
            <a:r>
              <a:rPr lang="en-US" sz="2400" dirty="0"/>
              <a:t>(1, 4), </a:t>
            </a:r>
            <a:r>
              <a:rPr lang="en-US" sz="2400" i="1" dirty="0"/>
              <a:t>B </a:t>
            </a:r>
            <a:r>
              <a:rPr lang="en-US" sz="2400" dirty="0"/>
              <a:t>(6, 3), and </a:t>
            </a:r>
            <a:r>
              <a:rPr lang="en-US" sz="2400" i="1" dirty="0"/>
              <a:t>C </a:t>
            </a:r>
            <a:r>
              <a:rPr lang="en-US" sz="2400" dirty="0"/>
              <a:t>(3, 1).</a:t>
            </a:r>
          </a:p>
          <a:p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028279"/>
              </p:ext>
            </p:extLst>
          </p:nvPr>
        </p:nvGraphicFramePr>
        <p:xfrm>
          <a:off x="2183491" y="2096860"/>
          <a:ext cx="876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1" name="Equation" r:id="rId3" imgW="876300" imgH="292100" progId="Equation.DSMT4">
                  <p:embed/>
                </p:oleObj>
              </mc:Choice>
              <mc:Fallback>
                <p:oleObj name="Equation" r:id="rId3" imgW="8763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83491" y="2096860"/>
                        <a:ext cx="8763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Using </a:t>
            </a:r>
            <a:r>
              <a:rPr lang="en-US" b="1" dirty="0">
                <a:solidFill>
                  <a:srgbClr val="660066"/>
                </a:solidFill>
              </a:rPr>
              <a:t>graph paper, draw the </a:t>
            </a:r>
            <a:r>
              <a:rPr lang="en-US" b="1" i="1" dirty="0">
                <a:solidFill>
                  <a:srgbClr val="660066"/>
                </a:solidFill>
              </a:rPr>
              <a:t>x</a:t>
            </a:r>
            <a:r>
              <a:rPr lang="en-US" b="1" dirty="0">
                <a:solidFill>
                  <a:srgbClr val="660066"/>
                </a:solidFill>
              </a:rPr>
              <a:t>- and </a:t>
            </a:r>
            <a:r>
              <a:rPr lang="en-US" b="1" i="1" dirty="0">
                <a:solidFill>
                  <a:srgbClr val="660066"/>
                </a:solidFill>
              </a:rPr>
              <a:t>y</a:t>
            </a:r>
            <a:r>
              <a:rPr lang="en-US" b="1" dirty="0">
                <a:solidFill>
                  <a:srgbClr val="660066"/>
                </a:solidFill>
              </a:rPr>
              <a:t>-axes and graph </a:t>
            </a:r>
            <a:r>
              <a:rPr lang="en-US" b="1" dirty="0" smtClean="0">
                <a:solidFill>
                  <a:srgbClr val="660066"/>
                </a:solidFill>
              </a:rPr>
              <a:t>            with </a:t>
            </a:r>
            <a:r>
              <a:rPr lang="en-US" b="1" dirty="0">
                <a:solidFill>
                  <a:srgbClr val="660066"/>
                </a:solidFill>
              </a:rPr>
              <a:t>the points </a:t>
            </a:r>
            <a:r>
              <a:rPr lang="en-US" b="1" i="1" dirty="0">
                <a:solidFill>
                  <a:srgbClr val="660066"/>
                </a:solidFill>
              </a:rPr>
              <a:t>A </a:t>
            </a:r>
            <a:r>
              <a:rPr lang="en-US" b="1" dirty="0">
                <a:solidFill>
                  <a:srgbClr val="660066"/>
                </a:solidFill>
              </a:rPr>
              <a:t>(1, 4), </a:t>
            </a:r>
            <a:r>
              <a:rPr lang="en-US" b="1" i="1" dirty="0">
                <a:solidFill>
                  <a:srgbClr val="660066"/>
                </a:solidFill>
              </a:rPr>
              <a:t>B </a:t>
            </a:r>
            <a:r>
              <a:rPr lang="en-US" b="1" dirty="0">
                <a:solidFill>
                  <a:srgbClr val="660066"/>
                </a:solidFill>
              </a:rPr>
              <a:t>(6, 3), and </a:t>
            </a:r>
            <a:r>
              <a:rPr lang="en-US" b="1" i="1" dirty="0">
                <a:solidFill>
                  <a:srgbClr val="660066"/>
                </a:solidFill>
              </a:rPr>
              <a:t>C </a:t>
            </a:r>
            <a:r>
              <a:rPr lang="en-US" b="1" dirty="0">
                <a:solidFill>
                  <a:srgbClr val="660066"/>
                </a:solidFill>
              </a:rPr>
              <a:t>(3, 1).</a:t>
            </a:r>
          </a:p>
          <a:p>
            <a:pPr marL="514350" indent="-514350">
              <a:buFont typeface="+mj-lt"/>
              <a:buAutoNum type="arabicPeriod"/>
            </a:pPr>
            <a:endParaRPr lang="en-US" b="1" dirty="0">
              <a:solidFill>
                <a:srgbClr val="660066"/>
              </a:solidFill>
            </a:endParaRPr>
          </a:p>
          <a:p>
            <a:pPr lvl="2" algn="l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856EBA-760D-B34B-AF3B-AAEF720997D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223425"/>
              </p:ext>
            </p:extLst>
          </p:nvPr>
        </p:nvGraphicFramePr>
        <p:xfrm>
          <a:off x="3085645" y="1676625"/>
          <a:ext cx="106203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5" name="Equation" r:id="rId3" imgW="914400" imgH="292100" progId="Equation.DSMT4">
                  <p:embed/>
                </p:oleObj>
              </mc:Choice>
              <mc:Fallback>
                <p:oleObj name="Equation" r:id="rId3" imgW="9144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85645" y="1676625"/>
                        <a:ext cx="1062038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1230" y="2530230"/>
            <a:ext cx="3321539" cy="33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6449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>
                <a:solidFill>
                  <a:srgbClr val="660066"/>
                </a:solidFill>
              </a:rPr>
              <a:t>Write the new points.</a:t>
            </a:r>
          </a:p>
          <a:p>
            <a:endParaRPr lang="en-US" b="1" dirty="0">
              <a:solidFill>
                <a:srgbClr val="660066"/>
              </a:solidFill>
            </a:endParaRPr>
          </a:p>
          <a:p>
            <a:r>
              <a:rPr lang="en-US" sz="2400" b="1" dirty="0">
                <a:solidFill>
                  <a:srgbClr val="660066"/>
                </a:solidFill>
              </a:rPr>
              <a:t>	</a:t>
            </a:r>
            <a:r>
              <a:rPr lang="en-US" sz="2400" b="1" dirty="0" smtClean="0">
                <a:solidFill>
                  <a:srgbClr val="660066"/>
                </a:solidFill>
              </a:rPr>
              <a:t>						   </a:t>
            </a:r>
            <a:r>
              <a:rPr lang="en-US" sz="2400" dirty="0" smtClean="0"/>
              <a:t>where</a:t>
            </a:r>
            <a:endParaRPr lang="en-US" sz="2400" dirty="0"/>
          </a:p>
          <a:p>
            <a:pPr lvl="2" algn="l"/>
            <a:endParaRPr lang="es-ES_tradnl" dirty="0">
              <a:solidFill>
                <a:srgbClr val="000000"/>
              </a:solidFill>
            </a:endParaRPr>
          </a:p>
          <a:p>
            <a:pPr lvl="2" algn="l"/>
            <a:endParaRPr lang="en-US" b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281938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67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547108"/>
              </p:ext>
            </p:extLst>
          </p:nvPr>
        </p:nvGraphicFramePr>
        <p:xfrm>
          <a:off x="1244827" y="2224540"/>
          <a:ext cx="2832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68" name="Equation" r:id="rId5" imgW="2832100" imgH="469900" progId="Equation.DSMT4">
                  <p:embed/>
                </p:oleObj>
              </mc:Choice>
              <mc:Fallback>
                <p:oleObj name="Equation" r:id="rId5" imgW="28321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44827" y="2224540"/>
                        <a:ext cx="28321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661779"/>
              </p:ext>
            </p:extLst>
          </p:nvPr>
        </p:nvGraphicFramePr>
        <p:xfrm>
          <a:off x="1244827" y="2863850"/>
          <a:ext cx="40005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69" name="Equation" r:id="rId7" imgW="4000500" imgH="1536700" progId="Equation.DSMT4">
                  <p:embed/>
                </p:oleObj>
              </mc:Choice>
              <mc:Fallback>
                <p:oleObj name="Equation" r:id="rId7" imgW="4000500" imgH="153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44827" y="2863850"/>
                        <a:ext cx="4000500" cy="153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b="1" dirty="0">
                <a:solidFill>
                  <a:srgbClr val="660066"/>
                </a:solidFill>
              </a:rPr>
              <a:t>Plot the new points     </a:t>
            </a:r>
            <a:r>
              <a:rPr lang="en-US" b="1" dirty="0" smtClean="0">
                <a:solidFill>
                  <a:srgbClr val="660066"/>
                </a:solidFill>
              </a:rPr>
              <a:t>,    </a:t>
            </a:r>
            <a:r>
              <a:rPr lang="en-US" b="1" dirty="0">
                <a:solidFill>
                  <a:srgbClr val="660066"/>
                </a:solidFill>
              </a:rPr>
              <a:t>, and     .</a:t>
            </a:r>
          </a:p>
          <a:p>
            <a:endParaRPr lang="en-US" sz="2800" b="1" dirty="0" smtClean="0">
              <a:solidFill>
                <a:srgbClr val="660066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60431"/>
              </p:ext>
            </p:extLst>
          </p:nvPr>
        </p:nvGraphicFramePr>
        <p:xfrm>
          <a:off x="5081361" y="1254125"/>
          <a:ext cx="3746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1" name="Equation" r:id="rId3" imgW="330200" imgH="279400" progId="Equation.DSMT4">
                  <p:embed/>
                </p:oleObj>
              </mc:Choice>
              <mc:Fallback>
                <p:oleObj name="Equation" r:id="rId3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81361" y="1254125"/>
                        <a:ext cx="3746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431531"/>
              </p:ext>
            </p:extLst>
          </p:nvPr>
        </p:nvGraphicFramePr>
        <p:xfrm>
          <a:off x="6393990" y="1247775"/>
          <a:ext cx="360362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2" name="Equation" r:id="rId5" imgW="317500" imgH="292100" progId="Equation.DSMT4">
                  <p:embed/>
                </p:oleObj>
              </mc:Choice>
              <mc:Fallback>
                <p:oleObj name="Equation" r:id="rId5" imgW="3175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93990" y="1247775"/>
                        <a:ext cx="360362" cy="33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24850"/>
              </p:ext>
            </p:extLst>
          </p:nvPr>
        </p:nvGraphicFramePr>
        <p:xfrm>
          <a:off x="4564517" y="1253997"/>
          <a:ext cx="3746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3" name="Equation" r:id="rId7" imgW="330200" imgH="279400" progId="Equation.DSMT4">
                  <p:embed/>
                </p:oleObj>
              </mc:Choice>
              <mc:Fallback>
                <p:oleObj name="Equation" r:id="rId7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64517" y="1253997"/>
                        <a:ext cx="3746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8928" y="1613275"/>
            <a:ext cx="4366145" cy="427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2993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771880" cy="499823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b="1" dirty="0" smtClean="0"/>
              <a:t>Guided </a:t>
            </a:r>
            <a:r>
              <a:rPr lang="en-US" sz="2800" b="1" dirty="0"/>
              <a:t>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>
                <a:solidFill>
                  <a:srgbClr val="660066"/>
                </a:solidFill>
              </a:rPr>
              <a:t>Connect </a:t>
            </a:r>
            <a:r>
              <a:rPr lang="en-US" b="1" dirty="0">
                <a:solidFill>
                  <a:srgbClr val="660066"/>
                </a:solidFill>
              </a:rPr>
              <a:t>the vertices to graph a 90° rotation </a:t>
            </a:r>
            <a:r>
              <a:rPr lang="en-US" b="1" dirty="0" smtClean="0">
                <a:solidFill>
                  <a:srgbClr val="660066"/>
                </a:solidFill>
              </a:rPr>
              <a:t>of           .</a:t>
            </a:r>
            <a:endParaRPr lang="en-US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lvl="2" algn="l"/>
            <a:endParaRPr lang="en-US" b="1" dirty="0" smtClean="0">
              <a:solidFill>
                <a:srgbClr val="000000"/>
              </a:solidFill>
            </a:endParaRPr>
          </a:p>
          <a:p>
            <a:endParaRPr lang="en-US" sz="2800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endParaRPr lang="en-US" sz="2800" dirty="0"/>
          </a:p>
          <a:p>
            <a:endParaRPr lang="en-US" sz="2800" baseline="300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124839"/>
              </p:ext>
            </p:extLst>
          </p:nvPr>
        </p:nvGraphicFramePr>
        <p:xfrm>
          <a:off x="3075876" y="1666856"/>
          <a:ext cx="106203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3" name="Equation" r:id="rId3" imgW="914400" imgH="292100" progId="Equation.DSMT4">
                  <p:embed/>
                </p:oleObj>
              </mc:Choice>
              <mc:Fallback>
                <p:oleObj name="Equation" r:id="rId3" imgW="9144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5876" y="1666856"/>
                        <a:ext cx="1062038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1831" y="2016350"/>
            <a:ext cx="3880339" cy="389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7455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3524" y="6221014"/>
            <a:ext cx="5530850" cy="264966"/>
          </a:xfrm>
        </p:spPr>
        <p:txBody>
          <a:bodyPr/>
          <a:lstStyle/>
          <a:p>
            <a:pPr>
              <a:defRPr/>
            </a:pPr>
            <a:r>
              <a:rPr lang="en-US" dirty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9945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Transformations can be precisely and accurately graphed using the definitions learned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Given </a:t>
            </a:r>
            <a:r>
              <a:rPr lang="en-US" sz="2400" dirty="0"/>
              <a:t>a set of points and a target, we can determine the transformation(s) necessary to move the given set of points to the target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Observing </a:t>
            </a:r>
            <a:r>
              <a:rPr lang="en-US" sz="2400" dirty="0"/>
              <a:t>the orientations of the </a:t>
            </a:r>
            <a:r>
              <a:rPr lang="en-US" sz="2400" dirty="0" err="1"/>
              <a:t>preimage</a:t>
            </a:r>
            <a:r>
              <a:rPr lang="en-US" sz="2400" dirty="0"/>
              <a:t> and image is the first tool in determining the transformations required.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6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7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8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9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0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1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2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95400" cy="4998233"/>
          </a:xfrm>
        </p:spPr>
        <p:txBody>
          <a:bodyPr/>
          <a:lstStyle/>
          <a:p>
            <a:r>
              <a:rPr lang="en-US" b="1" dirty="0"/>
              <a:t>Key </a:t>
            </a:r>
            <a:r>
              <a:rPr lang="en-US" b="1" dirty="0" smtClean="0"/>
              <a:t>Concepts, </a:t>
            </a:r>
            <a:r>
              <a:rPr lang="en-US" b="1" i="1" dirty="0" smtClean="0"/>
              <a:t>continued</a:t>
            </a: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Graphs </a:t>
            </a:r>
            <a:r>
              <a:rPr lang="en-US" sz="2400" dirty="0"/>
              <a:t>can be interpreted differently, allowing for many transformation solution sets. While there are many different solution sets of transformations that will satisfy a particular graph, we will look for the more concise possibilities.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Formulas can be used to determine translations, reflections, and rotations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Translation</a:t>
            </a:r>
            <a:r>
              <a:rPr lang="en-US" sz="2400" dirty="0"/>
              <a:t>: </a:t>
            </a:r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h</a:t>
            </a:r>
            <a:r>
              <a:rPr lang="en-US" sz="2400" baseline="-25000" dirty="0"/>
              <a:t>, </a:t>
            </a:r>
            <a:r>
              <a:rPr lang="en-US" sz="2400" i="1" baseline="-25000" dirty="0"/>
              <a:t>k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) = </a:t>
            </a:r>
            <a:r>
              <a:rPr lang="en-US" sz="2400" dirty="0" smtClean="0"/>
              <a:t>(</a:t>
            </a:r>
            <a:r>
              <a:rPr lang="en-US" sz="2400" i="1" dirty="0"/>
              <a:t>x</a:t>
            </a:r>
            <a:r>
              <a:rPr lang="en-US" sz="2400" dirty="0"/>
              <a:t> + </a:t>
            </a:r>
            <a:r>
              <a:rPr lang="en-US" sz="2400" i="1" dirty="0"/>
              <a:t>h</a:t>
            </a:r>
            <a:r>
              <a:rPr lang="en-US" sz="2400" dirty="0"/>
              <a:t>, </a:t>
            </a:r>
            <a:r>
              <a:rPr lang="en-US" sz="2400" i="1" dirty="0"/>
              <a:t>y</a:t>
            </a:r>
            <a:r>
              <a:rPr lang="en-US" sz="2400" dirty="0"/>
              <a:t> + </a:t>
            </a:r>
            <a:r>
              <a:rPr lang="en-US" sz="2400" i="1" dirty="0"/>
              <a:t>k</a:t>
            </a:r>
            <a:r>
              <a:rPr lang="en-US" sz="2400" dirty="0"/>
              <a:t>)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1440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Key Concepts, </a:t>
            </a:r>
            <a:r>
              <a:rPr lang="en-US" b="1" i="1" dirty="0"/>
              <a:t>continued</a:t>
            </a:r>
            <a:endParaRPr lang="en-US" sz="2000" b="1" dirty="0"/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Reflection: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through the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-axis: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i="1" baseline="-25000" dirty="0">
                <a:solidFill>
                  <a:srgbClr val="000000"/>
                </a:solidFill>
              </a:rPr>
              <a:t>x</a:t>
            </a:r>
            <a:r>
              <a:rPr lang="en-US" baseline="-25000" dirty="0">
                <a:solidFill>
                  <a:srgbClr val="000000"/>
                </a:solidFill>
              </a:rPr>
              <a:t>-axis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–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through </a:t>
            </a:r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-axis: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i="1" baseline="-25000" dirty="0">
                <a:solidFill>
                  <a:srgbClr val="000000"/>
                </a:solidFill>
              </a:rPr>
              <a:t>y</a:t>
            </a:r>
            <a:r>
              <a:rPr lang="en-US" baseline="-25000" dirty="0">
                <a:solidFill>
                  <a:srgbClr val="000000"/>
                </a:solidFill>
              </a:rPr>
              <a:t>-axis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(–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through </a:t>
            </a:r>
            <a:r>
              <a:rPr lang="en-US" dirty="0">
                <a:solidFill>
                  <a:srgbClr val="000000"/>
                </a:solidFill>
              </a:rPr>
              <a:t>the line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=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i="1" baseline="-25000" dirty="0">
                <a:solidFill>
                  <a:srgbClr val="000000"/>
                </a:solidFill>
              </a:rPr>
              <a:t>y </a:t>
            </a:r>
            <a:r>
              <a:rPr lang="en-US" baseline="-25000" dirty="0">
                <a:solidFill>
                  <a:srgbClr val="000000"/>
                </a:solidFill>
              </a:rPr>
              <a:t>= </a:t>
            </a:r>
            <a:r>
              <a:rPr lang="en-US" i="1" baseline="-25000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800100" lvl="1" indent="-342900" algn="l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Rotation: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90° rotation about the origin: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baseline="-25000" dirty="0">
                <a:solidFill>
                  <a:srgbClr val="000000"/>
                </a:solidFill>
              </a:rPr>
              <a:t>90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(–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180° rotation about the origin: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baseline="-25000" dirty="0">
                <a:solidFill>
                  <a:srgbClr val="000000"/>
                </a:solidFill>
              </a:rPr>
              <a:t>180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(–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–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270° rotation about the origin: </a:t>
            </a:r>
            <a:r>
              <a:rPr lang="en-US" i="1" dirty="0">
                <a:solidFill>
                  <a:srgbClr val="000000"/>
                </a:solidFill>
              </a:rPr>
              <a:t>R</a:t>
            </a:r>
            <a:r>
              <a:rPr lang="en-US" baseline="-25000" dirty="0">
                <a:solidFill>
                  <a:srgbClr val="000000"/>
                </a:solidFill>
              </a:rPr>
              <a:t>270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) = (</a:t>
            </a:r>
            <a:r>
              <a:rPr lang="en-US" i="1" dirty="0">
                <a:solidFill>
                  <a:srgbClr val="000000"/>
                </a:solidFill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, –</a:t>
            </a:r>
            <a:r>
              <a:rPr lang="en-US" i="1" dirty="0">
                <a:solidFill>
                  <a:srgbClr val="000000"/>
                </a:solidFill>
              </a:rPr>
              <a:t>x</a:t>
            </a:r>
            <a:r>
              <a:rPr lang="en-US" dirty="0">
                <a:solidFill>
                  <a:srgbClr val="000000"/>
                </a:solidFill>
              </a:rPr>
              <a:t>) </a:t>
            </a:r>
          </a:p>
          <a:p>
            <a:pPr marL="800100" lvl="1" indent="-342900" algn="l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24677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using the incorrect transformation formula for </a:t>
            </a:r>
            <a:r>
              <a:rPr lang="en-US" sz="2400" dirty="0" smtClean="0"/>
              <a:t>reflections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using the incorrect transformation formula for </a:t>
            </a:r>
            <a:r>
              <a:rPr lang="en-US" sz="2400" dirty="0" smtClean="0"/>
              <a:t>rotations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translating </a:t>
            </a:r>
            <a:r>
              <a:rPr lang="en-US" sz="2400" dirty="0"/>
              <a:t>in the positive directions along the axes when the translations are intended to be in the negative </a:t>
            </a:r>
            <a:r>
              <a:rPr lang="en-US" sz="2400" dirty="0" smtClean="0"/>
              <a:t>directions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applying the transformations in the wrong order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821931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sz="2400" dirty="0"/>
              <a:t>Use the definitions you have learned to graph the reflection of parallelogram </a:t>
            </a:r>
            <a:r>
              <a:rPr lang="en-US" sz="2400" i="1" dirty="0"/>
              <a:t>ABCD</a:t>
            </a:r>
            <a:r>
              <a:rPr lang="en-US" sz="2400" dirty="0"/>
              <a:t>, </a:t>
            </a:r>
            <a:r>
              <a:rPr lang="en-US" sz="2400" dirty="0" smtClean="0"/>
              <a:t>or               , </a:t>
            </a:r>
            <a:r>
              <a:rPr lang="en-US" sz="2400" dirty="0"/>
              <a:t>through the </a:t>
            </a:r>
            <a:r>
              <a:rPr lang="en-US" sz="2400" i="1" dirty="0"/>
              <a:t>y</a:t>
            </a:r>
            <a:r>
              <a:rPr lang="en-US" sz="2400" dirty="0"/>
              <a:t>-axis </a:t>
            </a:r>
            <a:r>
              <a:rPr lang="en-US" sz="2400" dirty="0" smtClean="0"/>
              <a:t>given                </a:t>
            </a:r>
            <a:r>
              <a:rPr lang="en-US" sz="2400" dirty="0"/>
              <a:t>with the points </a:t>
            </a:r>
            <a:r>
              <a:rPr lang="en-US" sz="2400" i="1" dirty="0"/>
              <a:t>A </a:t>
            </a:r>
            <a:r>
              <a:rPr lang="en-US" sz="2400" dirty="0"/>
              <a:t>(–5, 5),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i="1" dirty="0" smtClean="0"/>
              <a:t>B </a:t>
            </a:r>
            <a:r>
              <a:rPr lang="en-US" sz="2400" dirty="0"/>
              <a:t>(–3, 4), </a:t>
            </a:r>
            <a:r>
              <a:rPr lang="en-US" sz="2400" i="1" dirty="0"/>
              <a:t>C </a:t>
            </a:r>
            <a:r>
              <a:rPr lang="en-US" sz="2400" dirty="0"/>
              <a:t>(–4, 1), and </a:t>
            </a:r>
            <a:r>
              <a:rPr lang="en-US" sz="2400" i="1" dirty="0"/>
              <a:t>D </a:t>
            </a:r>
            <a:r>
              <a:rPr lang="en-US" sz="2400" dirty="0"/>
              <a:t>(–6, 2).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259538"/>
              </p:ext>
            </p:extLst>
          </p:nvPr>
        </p:nvGraphicFramePr>
        <p:xfrm>
          <a:off x="2945130" y="2477770"/>
          <a:ext cx="1155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1155700" imgH="292100" progId="Equation.DSMT4">
                  <p:embed/>
                </p:oleObj>
              </mc:Choice>
              <mc:Fallback>
                <p:oleObj name="Equation" r:id="rId3" imgW="11557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45130" y="2477770"/>
                        <a:ext cx="11557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703929"/>
              </p:ext>
            </p:extLst>
          </p:nvPr>
        </p:nvGraphicFramePr>
        <p:xfrm>
          <a:off x="5753100" y="2112010"/>
          <a:ext cx="1155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5" imgW="1155700" imgH="292100" progId="Equation.DSMT4">
                  <p:embed/>
                </p:oleObj>
              </mc:Choice>
              <mc:Fallback>
                <p:oleObj name="Equation" r:id="rId5" imgW="11557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53100" y="2112010"/>
                        <a:ext cx="11557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967191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Using </a:t>
            </a:r>
            <a:r>
              <a:rPr lang="en-US" b="1" dirty="0">
                <a:solidFill>
                  <a:srgbClr val="660066"/>
                </a:solidFill>
              </a:rPr>
              <a:t>graph paper, draw the </a:t>
            </a:r>
            <a:r>
              <a:rPr lang="en-US" b="1" i="1" dirty="0">
                <a:solidFill>
                  <a:srgbClr val="660066"/>
                </a:solidFill>
              </a:rPr>
              <a:t>x</a:t>
            </a:r>
            <a:r>
              <a:rPr lang="en-US" b="1" dirty="0">
                <a:solidFill>
                  <a:srgbClr val="660066"/>
                </a:solidFill>
              </a:rPr>
              <a:t>- and </a:t>
            </a:r>
            <a:r>
              <a:rPr lang="en-US" b="1" i="1" dirty="0">
                <a:solidFill>
                  <a:srgbClr val="660066"/>
                </a:solidFill>
              </a:rPr>
              <a:t>y</a:t>
            </a:r>
            <a:r>
              <a:rPr lang="en-US" b="1" dirty="0">
                <a:solidFill>
                  <a:srgbClr val="660066"/>
                </a:solidFill>
              </a:rPr>
              <a:t>-axes and </a:t>
            </a:r>
            <a:r>
              <a:rPr lang="en-US" b="1" dirty="0" smtClean="0">
                <a:solidFill>
                  <a:srgbClr val="660066"/>
                </a:solidFill>
              </a:rPr>
              <a:t>graph               </a:t>
            </a:r>
            <a:r>
              <a:rPr lang="en-US" sz="2000" b="1" dirty="0" smtClean="0">
                <a:solidFill>
                  <a:srgbClr val="660066"/>
                </a:solidFill>
              </a:rPr>
              <a:t> </a:t>
            </a:r>
            <a:r>
              <a:rPr lang="en-US" b="1" dirty="0" smtClean="0">
                <a:solidFill>
                  <a:srgbClr val="660066"/>
                </a:solidFill>
              </a:rPr>
              <a:t>with </a:t>
            </a:r>
            <a:r>
              <a:rPr lang="en-US" b="1" i="1" dirty="0" smtClean="0">
                <a:solidFill>
                  <a:srgbClr val="660066"/>
                </a:solidFill>
              </a:rPr>
              <a:t>A </a:t>
            </a:r>
            <a:r>
              <a:rPr lang="en-US" b="1" dirty="0">
                <a:solidFill>
                  <a:srgbClr val="660066"/>
                </a:solidFill>
              </a:rPr>
              <a:t>(–5, 5), </a:t>
            </a:r>
            <a:r>
              <a:rPr lang="en-US" b="1" i="1" dirty="0">
                <a:solidFill>
                  <a:srgbClr val="660066"/>
                </a:solidFill>
              </a:rPr>
              <a:t>B </a:t>
            </a:r>
            <a:r>
              <a:rPr lang="en-US" b="1" dirty="0">
                <a:solidFill>
                  <a:srgbClr val="660066"/>
                </a:solidFill>
              </a:rPr>
              <a:t>(–3, 4), </a:t>
            </a:r>
            <a:r>
              <a:rPr lang="en-US" b="1" i="1" dirty="0">
                <a:solidFill>
                  <a:srgbClr val="660066"/>
                </a:solidFill>
              </a:rPr>
              <a:t>C </a:t>
            </a:r>
            <a:r>
              <a:rPr lang="en-US" b="1" dirty="0">
                <a:solidFill>
                  <a:srgbClr val="660066"/>
                </a:solidFill>
              </a:rPr>
              <a:t>(–4, 1), and </a:t>
            </a:r>
            <a:r>
              <a:rPr lang="en-US" b="1" i="1" dirty="0">
                <a:solidFill>
                  <a:srgbClr val="660066"/>
                </a:solidFill>
              </a:rPr>
              <a:t>D </a:t>
            </a:r>
            <a:r>
              <a:rPr lang="en-US" b="1" dirty="0">
                <a:solidFill>
                  <a:srgbClr val="660066"/>
                </a:solidFill>
              </a:rPr>
              <a:t>(–6, 2).</a:t>
            </a:r>
          </a:p>
          <a:p>
            <a:pPr marL="514350" indent="-514350">
              <a:buFont typeface="+mj-lt"/>
              <a:buAutoNum type="arabicPeriod"/>
            </a:pPr>
            <a:endParaRPr lang="en-US" sz="2800" b="1" baseline="-25000" dirty="0">
              <a:solidFill>
                <a:srgbClr val="660066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056476"/>
              </p:ext>
            </p:extLst>
          </p:nvPr>
        </p:nvGraphicFramePr>
        <p:xfrm>
          <a:off x="3046959" y="1675541"/>
          <a:ext cx="1371600" cy="33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3" name="Equation" r:id="rId3" imgW="1181100" imgH="292100" progId="Equation.DSMT4">
                  <p:embed/>
                </p:oleObj>
              </mc:Choice>
              <mc:Fallback>
                <p:oleObj name="Equation" r:id="rId3" imgW="11811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6959" y="1675541"/>
                        <a:ext cx="1371600" cy="339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2398" y="2536881"/>
            <a:ext cx="3299204" cy="334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26919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>
                <a:solidFill>
                  <a:srgbClr val="660066"/>
                </a:solidFill>
              </a:rPr>
              <a:t>Write </a:t>
            </a:r>
            <a:r>
              <a:rPr lang="en-US" b="1" dirty="0">
                <a:solidFill>
                  <a:srgbClr val="660066"/>
                </a:solidFill>
              </a:rPr>
              <a:t>the new points.</a:t>
            </a:r>
          </a:p>
          <a:p>
            <a:endParaRPr lang="en-US" b="1" dirty="0" smtClean="0">
              <a:solidFill>
                <a:srgbClr val="660066"/>
              </a:solidFill>
            </a:endParaRPr>
          </a:p>
          <a:p>
            <a:pPr>
              <a:lnSpc>
                <a:spcPct val="50000"/>
              </a:lnSpc>
            </a:pPr>
            <a:r>
              <a:rPr lang="en-US" sz="2400" dirty="0" smtClean="0"/>
              <a:t>									      where</a:t>
            </a:r>
            <a:endParaRPr lang="en-US" sz="2400" dirty="0"/>
          </a:p>
          <a:p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5.2.2: Applying Rotations, Reflections, and Translations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288325"/>
              </p:ext>
            </p:extLst>
          </p:nvPr>
        </p:nvGraphicFramePr>
        <p:xfrm>
          <a:off x="1582738" y="2062923"/>
          <a:ext cx="36576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8" name="Equation" r:id="rId3" imgW="3657600" imgH="469900" progId="Equation.DSMT4">
                  <p:embed/>
                </p:oleObj>
              </mc:Choice>
              <mc:Fallback>
                <p:oleObj name="Equation" r:id="rId3" imgW="36576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2738" y="2062923"/>
                        <a:ext cx="36576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172085"/>
              </p:ext>
            </p:extLst>
          </p:nvPr>
        </p:nvGraphicFramePr>
        <p:xfrm>
          <a:off x="1582738" y="2638052"/>
          <a:ext cx="59817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9" name="Equation" r:id="rId5" imgW="5981700" imgH="2120900" progId="Equation.DSMT4">
                  <p:embed/>
                </p:oleObj>
              </mc:Choice>
              <mc:Fallback>
                <p:oleObj name="Equation" r:id="rId5" imgW="5981700" imgH="2120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2738" y="2638052"/>
                        <a:ext cx="59817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>
                <a:solidFill>
                  <a:srgbClr val="660066"/>
                </a:solidFill>
              </a:rPr>
              <a:t>Plot the new points     ,    ,    , and     .</a:t>
            </a:r>
            <a:endParaRPr lang="en-US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>
              <a:solidFill>
                <a:srgbClr val="660066"/>
              </a:solidFill>
            </a:endParaRPr>
          </a:p>
          <a:p>
            <a:pPr lvl="2" algn="l"/>
            <a:endParaRPr lang="es-ES_tradnl" i="1" dirty="0" smtClean="0">
              <a:solidFill>
                <a:schemeClr val="tx1"/>
              </a:solidFill>
            </a:endParaRPr>
          </a:p>
          <a:p>
            <a:pPr lvl="2" algn="l"/>
            <a:endParaRPr lang="es-ES_tradnl" i="1" dirty="0">
              <a:solidFill>
                <a:schemeClr val="tx1"/>
              </a:solidFill>
            </a:endParaRPr>
          </a:p>
          <a:p>
            <a:pPr lvl="2" algn="l"/>
            <a:endParaRPr lang="es-ES_tradnl" i="1" dirty="0" smtClean="0">
              <a:solidFill>
                <a:schemeClr val="tx1"/>
              </a:solidFill>
            </a:endParaRPr>
          </a:p>
          <a:p>
            <a:pPr lvl="2" algn="l"/>
            <a:endParaRPr lang="es-ES_tradnl" i="1" dirty="0">
              <a:solidFill>
                <a:schemeClr val="tx1"/>
              </a:solidFill>
            </a:endParaRPr>
          </a:p>
          <a:p>
            <a:endParaRPr lang="en-US" sz="2800" b="1" i="1" dirty="0">
              <a:solidFill>
                <a:srgbClr val="000090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5.2.2: Applying Rotations, Reflections, and </a:t>
            </a:r>
            <a:r>
              <a:rPr lang="en-US" dirty="0" smtClean="0"/>
              <a:t>Translations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31539"/>
              </p:ext>
            </p:extLst>
          </p:nvPr>
        </p:nvGraphicFramePr>
        <p:xfrm>
          <a:off x="5081361" y="1254125"/>
          <a:ext cx="3746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0" name="Equation" r:id="rId3" imgW="330200" imgH="279400" progId="Equation.DSMT4">
                  <p:embed/>
                </p:oleObj>
              </mc:Choice>
              <mc:Fallback>
                <p:oleObj name="Equation" r:id="rId3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81361" y="1254125"/>
                        <a:ext cx="3746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326065"/>
              </p:ext>
            </p:extLst>
          </p:nvPr>
        </p:nvGraphicFramePr>
        <p:xfrm>
          <a:off x="5604779" y="1247775"/>
          <a:ext cx="360362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1" name="Equation" r:id="rId5" imgW="317500" imgH="292100" progId="Equation.DSMT4">
                  <p:embed/>
                </p:oleObj>
              </mc:Choice>
              <mc:Fallback>
                <p:oleObj name="Equation" r:id="rId5" imgW="3175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4779" y="1247775"/>
                        <a:ext cx="360362" cy="33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152893"/>
              </p:ext>
            </p:extLst>
          </p:nvPr>
        </p:nvGraphicFramePr>
        <p:xfrm>
          <a:off x="6881813" y="1254125"/>
          <a:ext cx="3746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2" name="Equation" r:id="rId7" imgW="330200" imgH="279400" progId="Equation.DSMT4">
                  <p:embed/>
                </p:oleObj>
              </mc:Choice>
              <mc:Fallback>
                <p:oleObj name="Equation" r:id="rId7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81813" y="1254125"/>
                        <a:ext cx="3746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218482"/>
              </p:ext>
            </p:extLst>
          </p:nvPr>
        </p:nvGraphicFramePr>
        <p:xfrm>
          <a:off x="4564517" y="1253997"/>
          <a:ext cx="3746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3" name="Equation" r:id="rId9" imgW="330200" imgH="279400" progId="Equation.DSMT4">
                  <p:embed/>
                </p:oleObj>
              </mc:Choice>
              <mc:Fallback>
                <p:oleObj name="Equation" r:id="rId9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64517" y="1253997"/>
                        <a:ext cx="3746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2384" y="1592382"/>
            <a:ext cx="4199232" cy="417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37577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10716</TotalTime>
  <Words>814</Words>
  <Application>Microsoft Macintosh PowerPoint</Application>
  <PresentationFormat>On-screen Show (4:3)</PresentationFormat>
  <Paragraphs>119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159</cp:revision>
  <dcterms:created xsi:type="dcterms:W3CDTF">2012-02-22T19:14:19Z</dcterms:created>
  <dcterms:modified xsi:type="dcterms:W3CDTF">2012-09-20T14:35:16Z</dcterms:modified>
  <cp:category/>
</cp:coreProperties>
</file>