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notesSlides/notesSlide2.xml" ContentType="application/vnd.openxmlformats-officedocument.presentationml.notesSlide+xml"/>
  <Override PartName="/ppt/embeddings/oleObject11.bin" ContentType="application/vnd.openxmlformats-officedocument.oleObject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8" r:id="rId3"/>
    <p:sldId id="366" r:id="rId4"/>
    <p:sldId id="367" r:id="rId5"/>
    <p:sldId id="368" r:id="rId6"/>
    <p:sldId id="369" r:id="rId7"/>
    <p:sldId id="375" r:id="rId8"/>
    <p:sldId id="376" r:id="rId9"/>
    <p:sldId id="371" r:id="rId10"/>
    <p:sldId id="372" r:id="rId11"/>
    <p:sldId id="290" r:id="rId12"/>
    <p:sldId id="294" r:id="rId13"/>
    <p:sldId id="295" r:id="rId14"/>
    <p:sldId id="296" r:id="rId15"/>
    <p:sldId id="363" r:id="rId16"/>
    <p:sldId id="373" r:id="rId17"/>
    <p:sldId id="336" r:id="rId18"/>
    <p:sldId id="337" r:id="rId19"/>
    <p:sldId id="338" r:id="rId20"/>
    <p:sldId id="365" r:id="rId21"/>
    <p:sldId id="364" r:id="rId22"/>
    <p:sldId id="374" r:id="rId2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02" d="100"/>
          <a:sy n="102" d="100"/>
        </p:scale>
        <p:origin x="-216" y="-112"/>
      </p:cViewPr>
      <p:guideLst>
        <p:guide orient="horz" pos="2485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1" Type="http://schemas.openxmlformats.org/officeDocument/2006/relationships/image" Target="../media/image3.emf"/><Relationship Id="rId2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1" Type="http://schemas.openxmlformats.org/officeDocument/2006/relationships/image" Target="../media/image10.emf"/><Relationship Id="rId2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D5EDD0BC-854B-5546-A8FF-AF6B249B6AF5}" type="datetimeFigureOut">
              <a:rPr lang="en-US">
                <a:latin typeface="Arial"/>
              </a:rPr>
              <a:pPr>
                <a:defRPr/>
              </a:pPr>
              <a:t>9/20/12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892397C2-5B49-104A-B1D7-DDE182C52C34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74672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B485999A-F397-D44F-A9CA-C8E36A937B72}" type="datetimeFigureOut">
              <a:rPr lang="en-US" smtClean="0"/>
              <a:pPr>
                <a:defRPr/>
              </a:pPr>
              <a:t>9/20/12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2642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2D5D9F8-D567-244F-880C-4BB4785F1C4C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/CAU5L2S1Translation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632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smtClean="0"/>
              <a:t>/CAU5L2S1TransRot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632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15283" y="6246670"/>
            <a:ext cx="5567837" cy="264965"/>
          </a:xfrm>
        </p:spPr>
        <p:txBody>
          <a:bodyPr/>
          <a:lstStyle>
            <a:lvl1pPr algn="l">
              <a:defRPr sz="1600"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86218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E7ABF-EB05-234A-8498-9185976664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147877"/>
      </p:ext>
    </p:extLst>
  </p:cSld>
  <p:clrMapOvr>
    <a:masterClrMapping/>
  </p:clrMapOvr>
  <p:transition xmlns:p14="http://schemas.microsoft.com/office/powerpoint/2010/main"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6E963-ACDC-744B-86C2-FFCE733D19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037113"/>
      </p:ext>
    </p:extLst>
  </p:cSld>
  <p:clrMapOvr>
    <a:masterClrMapping/>
  </p:clrMapOvr>
  <p:transition xmlns:p14="http://schemas.microsoft.com/office/powerpoint/2010/main"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015283" y="624667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FB8CF2CE-7C32-D445-A4D6-595F27B608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694890"/>
      </p:ext>
    </p:extLst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C0496-8925-9B49-9A36-2AB75C5B6B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7652"/>
      </p:ext>
    </p:extLst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D554C-E08A-124E-968F-066B418B9B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07087"/>
      </p:ext>
    </p:extLst>
  </p:cSld>
  <p:clrMapOvr>
    <a:masterClrMapping/>
  </p:clrMapOvr>
  <p:transition xmlns:p14="http://schemas.microsoft.com/office/powerpoint/2010/main"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05915-779A-F84F-8270-F51C7E0824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242066"/>
      </p:ext>
    </p:extLst>
  </p:cSld>
  <p:clrMapOvr>
    <a:masterClrMapping/>
  </p:clrMapOvr>
  <p:transition xmlns:p14="http://schemas.microsoft.com/office/powerpoint/2010/main"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51A5C-C537-5E42-89C8-8618689A1B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74556"/>
      </p:ext>
    </p:extLst>
  </p:cSld>
  <p:clrMapOvr>
    <a:masterClrMapping/>
  </p:clrMapOvr>
  <p:transition xmlns:p14="http://schemas.microsoft.com/office/powerpoint/2010/main"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4FE27-A5F0-4149-82C0-F615F6C49B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812631"/>
      </p:ext>
    </p:extLst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837AB-05C7-D840-8202-554EAFDF83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94557"/>
      </p:ext>
    </p:extLst>
  </p:cSld>
  <p:clrMapOvr>
    <a:masterClrMapping/>
  </p:clrMapOvr>
  <p:transition xmlns:p14="http://schemas.microsoft.com/office/powerpoint/2010/main"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1F648-7553-1544-915A-A9E1DE8B2D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58428"/>
      </p:ext>
    </p:extLst>
  </p:cSld>
  <p:clrMapOvr>
    <a:masterClrMapping/>
  </p:clrMapOvr>
  <p:transition xmlns:p14="http://schemas.microsoft.com/office/powerpoint/2010/main"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F453E-5832-004C-88FD-D188459EB6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89039"/>
      </p:ext>
    </p:extLst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1B293FF8-CD88-C24E-B901-491EE6C88A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8" r:id="rId12"/>
  </p:sldLayoutIdLst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15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5L2S1Translation" TargetMode="External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image" Target="../media/image17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5L2S1TransRot" TargetMode="External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.bin"/><Relationship Id="rId12" Type="http://schemas.openxmlformats.org/officeDocument/2006/relationships/image" Target="../media/image7.emf"/><Relationship Id="rId13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4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5.e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10.emf"/><Relationship Id="rId5" Type="http://schemas.openxmlformats.org/officeDocument/2006/relationships/oleObject" Target="../embeddings/oleObject7.bin"/><Relationship Id="rId6" Type="http://schemas.openxmlformats.org/officeDocument/2006/relationships/image" Target="../media/image11.emf"/><Relationship Id="rId7" Type="http://schemas.openxmlformats.org/officeDocument/2006/relationships/oleObject" Target="../embeddings/oleObject8.bin"/><Relationship Id="rId8" Type="http://schemas.openxmlformats.org/officeDocument/2006/relationships/image" Target="../media/image12.emf"/><Relationship Id="rId9" Type="http://schemas.openxmlformats.org/officeDocument/2006/relationships/oleObject" Target="../embeddings/oleObject9.bin"/><Relationship Id="rId10" Type="http://schemas.openxmlformats.org/officeDocument/2006/relationships/image" Target="../media/image1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Introduction</a:t>
            </a:r>
            <a:endParaRPr lang="en-US" sz="2800" b="1" dirty="0">
              <a:ea typeface="+mn-ea"/>
            </a:endParaRPr>
          </a:p>
          <a:p>
            <a:r>
              <a:rPr lang="en-US" sz="2400" dirty="0"/>
              <a:t>Now that we have built our understanding of parallel and perpendicular lines, circular arcs, functions, and symmetry, we can define three fundamental transformations: translations, reflections, and rotations. We will be able to define the movement of each transformation in the coordinate plane with functions that have </a:t>
            </a:r>
            <a:r>
              <a:rPr lang="en-US" sz="2400" dirty="0" err="1"/>
              <a:t>preimage</a:t>
            </a:r>
            <a:r>
              <a:rPr lang="en-US" sz="2400" dirty="0"/>
              <a:t> coordinates for input and image coordinates as output.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0A64BF-F1FF-FE46-8566-4B9C9A787A7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Key Concepts, </a:t>
            </a:r>
            <a:r>
              <a:rPr lang="en-US" b="1" i="1" dirty="0" smtClean="0"/>
              <a:t>continued</a:t>
            </a:r>
            <a:endParaRPr lang="en-US" sz="2400" dirty="0" smtClean="0"/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Depending </a:t>
            </a:r>
            <a:r>
              <a:rPr lang="en-US" sz="2400" dirty="0"/>
              <a:t>on the point and angle of rotation, the function describing a rotation can be complex. Thus, we will consider the following counterclockwise rotations, which can be </a:t>
            </a:r>
            <a:r>
              <a:rPr lang="en-US" sz="2400" dirty="0" smtClean="0"/>
              <a:t>easily </a:t>
            </a:r>
            <a:r>
              <a:rPr lang="en-US" sz="2400" dirty="0"/>
              <a:t>defined.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90° rotation about the origin: </a:t>
            </a:r>
            <a:r>
              <a:rPr lang="en-US" sz="2000" i="1" dirty="0">
                <a:solidFill>
                  <a:srgbClr val="000000"/>
                </a:solidFill>
              </a:rPr>
              <a:t>R</a:t>
            </a:r>
            <a:r>
              <a:rPr lang="en-US" sz="2000" baseline="-25000" dirty="0">
                <a:solidFill>
                  <a:srgbClr val="000000"/>
                </a:solidFill>
              </a:rPr>
              <a:t>90</a:t>
            </a:r>
            <a:r>
              <a:rPr lang="en-US" sz="2000" dirty="0">
                <a:solidFill>
                  <a:srgbClr val="000000"/>
                </a:solidFill>
              </a:rPr>
              <a:t>(</a:t>
            </a:r>
            <a:r>
              <a:rPr lang="en-US" sz="2000" i="1" dirty="0">
                <a:solidFill>
                  <a:srgbClr val="000000"/>
                </a:solidFill>
              </a:rPr>
              <a:t>x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i="1" dirty="0">
                <a:solidFill>
                  <a:srgbClr val="000000"/>
                </a:solidFill>
              </a:rPr>
              <a:t>y</a:t>
            </a:r>
            <a:r>
              <a:rPr lang="en-US" sz="2000" dirty="0">
                <a:solidFill>
                  <a:srgbClr val="000000"/>
                </a:solidFill>
              </a:rPr>
              <a:t>) = (–</a:t>
            </a:r>
            <a:r>
              <a:rPr lang="en-US" sz="2000" i="1" dirty="0">
                <a:solidFill>
                  <a:srgbClr val="000000"/>
                </a:solidFill>
              </a:rPr>
              <a:t>y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i="1" dirty="0">
                <a:solidFill>
                  <a:srgbClr val="000000"/>
                </a:solidFill>
              </a:rPr>
              <a:t>x</a:t>
            </a:r>
            <a:r>
              <a:rPr lang="en-US" sz="2000" dirty="0">
                <a:solidFill>
                  <a:srgbClr val="000000"/>
                </a:solidFill>
              </a:rPr>
              <a:t>) 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180° rotation about the origin: </a:t>
            </a:r>
            <a:r>
              <a:rPr lang="en-US" sz="2000" i="1" dirty="0">
                <a:solidFill>
                  <a:srgbClr val="000000"/>
                </a:solidFill>
              </a:rPr>
              <a:t>R</a:t>
            </a:r>
            <a:r>
              <a:rPr lang="en-US" sz="2000" baseline="-25000" dirty="0">
                <a:solidFill>
                  <a:srgbClr val="000000"/>
                </a:solidFill>
              </a:rPr>
              <a:t>180</a:t>
            </a:r>
            <a:r>
              <a:rPr lang="en-US" sz="2000" dirty="0">
                <a:solidFill>
                  <a:srgbClr val="000000"/>
                </a:solidFill>
              </a:rPr>
              <a:t>(</a:t>
            </a:r>
            <a:r>
              <a:rPr lang="en-US" sz="2000" i="1" dirty="0">
                <a:solidFill>
                  <a:srgbClr val="000000"/>
                </a:solidFill>
              </a:rPr>
              <a:t>x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i="1" dirty="0">
                <a:solidFill>
                  <a:srgbClr val="000000"/>
                </a:solidFill>
              </a:rPr>
              <a:t>y</a:t>
            </a:r>
            <a:r>
              <a:rPr lang="en-US" sz="2000" dirty="0">
                <a:solidFill>
                  <a:srgbClr val="000000"/>
                </a:solidFill>
              </a:rPr>
              <a:t>) = (–</a:t>
            </a:r>
            <a:r>
              <a:rPr lang="en-US" sz="2000" i="1" dirty="0">
                <a:solidFill>
                  <a:srgbClr val="000000"/>
                </a:solidFill>
              </a:rPr>
              <a:t>x</a:t>
            </a:r>
            <a:r>
              <a:rPr lang="en-US" sz="2000" dirty="0">
                <a:solidFill>
                  <a:srgbClr val="000000"/>
                </a:solidFill>
              </a:rPr>
              <a:t>, –</a:t>
            </a:r>
            <a:r>
              <a:rPr lang="en-US" sz="2000" i="1" dirty="0">
                <a:solidFill>
                  <a:srgbClr val="000000"/>
                </a:solidFill>
              </a:rPr>
              <a:t>y</a:t>
            </a:r>
            <a:r>
              <a:rPr lang="en-US" sz="2000" dirty="0">
                <a:solidFill>
                  <a:srgbClr val="000000"/>
                </a:solidFill>
              </a:rPr>
              <a:t>) 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270° rotation about the origin: </a:t>
            </a:r>
            <a:r>
              <a:rPr lang="en-US" sz="2000" i="1" dirty="0">
                <a:solidFill>
                  <a:srgbClr val="000000"/>
                </a:solidFill>
              </a:rPr>
              <a:t>R</a:t>
            </a:r>
            <a:r>
              <a:rPr lang="en-US" sz="2000" baseline="-25000" dirty="0">
                <a:solidFill>
                  <a:srgbClr val="000000"/>
                </a:solidFill>
              </a:rPr>
              <a:t>270</a:t>
            </a:r>
            <a:r>
              <a:rPr lang="en-US" sz="2000" dirty="0">
                <a:solidFill>
                  <a:srgbClr val="000000"/>
                </a:solidFill>
              </a:rPr>
              <a:t>(</a:t>
            </a:r>
            <a:r>
              <a:rPr lang="en-US" sz="2000" i="1" dirty="0">
                <a:solidFill>
                  <a:srgbClr val="000000"/>
                </a:solidFill>
              </a:rPr>
              <a:t>x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i="1" dirty="0">
                <a:solidFill>
                  <a:srgbClr val="000000"/>
                </a:solidFill>
              </a:rPr>
              <a:t>y</a:t>
            </a:r>
            <a:r>
              <a:rPr lang="en-US" sz="2000" dirty="0">
                <a:solidFill>
                  <a:srgbClr val="000000"/>
                </a:solidFill>
              </a:rPr>
              <a:t>) = (</a:t>
            </a:r>
            <a:r>
              <a:rPr lang="en-US" sz="2000" i="1" dirty="0">
                <a:solidFill>
                  <a:srgbClr val="000000"/>
                </a:solidFill>
              </a:rPr>
              <a:t>y</a:t>
            </a:r>
            <a:r>
              <a:rPr lang="en-US" sz="2000" dirty="0">
                <a:solidFill>
                  <a:srgbClr val="000000"/>
                </a:solidFill>
              </a:rPr>
              <a:t>, –</a:t>
            </a:r>
            <a:r>
              <a:rPr lang="en-US" sz="2000" i="1" dirty="0">
                <a:solidFill>
                  <a:srgbClr val="000000"/>
                </a:solidFill>
              </a:rPr>
              <a:t>x</a:t>
            </a:r>
            <a:r>
              <a:rPr lang="en-US" sz="2000" dirty="0">
                <a:solidFill>
                  <a:srgbClr val="000000"/>
                </a:solidFill>
              </a:rPr>
              <a:t>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71409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Errors/Misconceptions</a:t>
            </a:r>
            <a:endParaRPr lang="en-US" sz="2000" dirty="0" smtClean="0">
              <a:ea typeface="+mn-ea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confusing </a:t>
            </a:r>
            <a:r>
              <a:rPr lang="en-US" sz="2400" dirty="0"/>
              <a:t>reflections and rotations (For example, a 90° rotation from Quadrant I to Quadrant II may appear similar to a reflection through the </a:t>
            </a:r>
            <a:r>
              <a:rPr lang="en-US" sz="2400" i="1" dirty="0"/>
              <a:t>y</a:t>
            </a:r>
            <a:r>
              <a:rPr lang="en-US" sz="2400" dirty="0"/>
              <a:t>-axis.</a:t>
            </a:r>
            <a:r>
              <a:rPr lang="en-US" sz="2400" dirty="0" smtClean="0"/>
              <a:t>)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finding </a:t>
            </a:r>
            <a:r>
              <a:rPr lang="en-US" sz="2400" dirty="0"/>
              <a:t>that the final output of combinations of rotations and reflections has the same outcome as a single transformation</a:t>
            </a:r>
          </a:p>
        </p:txBody>
      </p:sp>
      <p:sp>
        <p:nvSpPr>
          <p:cNvPr id="21507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61CA2CB-5E55-4944-A924-36ED15748A88}" type="slidenum">
              <a:rPr lang="en-US" sz="1800">
                <a:solidFill>
                  <a:srgbClr val="000000"/>
                </a:solidFill>
                <a:latin typeface="Arial"/>
                <a:ea typeface="MS PGothic" charset="0"/>
                <a:cs typeface="MS PGothic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z="1800" dirty="0">
              <a:solidFill>
                <a:srgbClr val="000000"/>
              </a:solidFill>
              <a:latin typeface="Arial"/>
              <a:ea typeface="MS PGothic" charset="0"/>
              <a:cs typeface="MS PGothic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61885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1</a:t>
            </a:r>
            <a:endParaRPr lang="en-US" sz="1100" b="1" dirty="0">
              <a:solidFill>
                <a:srgbClr val="558ED5"/>
              </a:solidFill>
            </a:endParaRPr>
          </a:p>
          <a:p>
            <a:r>
              <a:rPr lang="en-US" sz="2400" dirty="0"/>
              <a:t>How far and in what direction does the point </a:t>
            </a:r>
            <a:r>
              <a:rPr lang="en-US" sz="2400" i="1" dirty="0"/>
              <a:t>P </a:t>
            </a:r>
            <a:r>
              <a:rPr lang="en-US" sz="2400" dirty="0"/>
              <a:t>(</a:t>
            </a:r>
            <a:r>
              <a:rPr lang="en-US" sz="2400" i="1" dirty="0"/>
              <a:t>x</a:t>
            </a:r>
            <a:r>
              <a:rPr lang="en-US" sz="2400" dirty="0"/>
              <a:t>, </a:t>
            </a:r>
            <a:r>
              <a:rPr lang="en-US" sz="2400" i="1" dirty="0"/>
              <a:t>y</a:t>
            </a:r>
            <a:r>
              <a:rPr lang="en-US" sz="2400" dirty="0"/>
              <a:t>) move when translated by the function </a:t>
            </a:r>
            <a:r>
              <a:rPr lang="en-US" sz="2400" i="1" dirty="0"/>
              <a:t>T</a:t>
            </a:r>
            <a:r>
              <a:rPr lang="en-US" sz="2400" baseline="-25000" dirty="0"/>
              <a:t>24, 10</a:t>
            </a:r>
            <a:r>
              <a:rPr lang="en-US" sz="2400" dirty="0"/>
              <a:t>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98F616-E243-784C-ADDB-FC1FAF54274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marL="514350" indent="-557784">
              <a:buFont typeface="+mj-lt"/>
              <a:buAutoNum type="arabicPeriod"/>
            </a:pPr>
            <a:r>
              <a:rPr lang="en-US" b="1" dirty="0" smtClean="0">
                <a:solidFill>
                  <a:srgbClr val="660066"/>
                </a:solidFill>
              </a:rPr>
              <a:t>Each point translated by </a:t>
            </a:r>
            <a:r>
              <a:rPr lang="en-US" b="1" i="1" dirty="0" smtClean="0">
                <a:solidFill>
                  <a:srgbClr val="660066"/>
                </a:solidFill>
              </a:rPr>
              <a:t>T</a:t>
            </a:r>
            <a:r>
              <a:rPr lang="en-US" b="1" baseline="-25000" dirty="0" smtClean="0">
                <a:solidFill>
                  <a:srgbClr val="660066"/>
                </a:solidFill>
              </a:rPr>
              <a:t>24,10 </a:t>
            </a:r>
            <a:r>
              <a:rPr lang="en-US" b="1" dirty="0" smtClean="0">
                <a:solidFill>
                  <a:srgbClr val="660066"/>
                </a:solidFill>
              </a:rPr>
              <a:t>will be moved right 24 units, parallel to the </a:t>
            </a:r>
          </a:p>
          <a:p>
            <a:pPr marL="512064">
              <a:spcBef>
                <a:spcPts val="0"/>
              </a:spcBef>
            </a:pPr>
            <a:r>
              <a:rPr lang="en-US" b="1" i="1" dirty="0" smtClean="0">
                <a:solidFill>
                  <a:srgbClr val="660066"/>
                </a:solidFill>
              </a:rPr>
              <a:t>x-</a:t>
            </a:r>
            <a:r>
              <a:rPr lang="en-US" b="1" dirty="0" smtClean="0">
                <a:solidFill>
                  <a:srgbClr val="660066"/>
                </a:solidFill>
              </a:rPr>
              <a:t>axis.</a:t>
            </a:r>
            <a:endParaRPr lang="en-US" sz="2800" b="1" baseline="-25000" dirty="0">
              <a:solidFill>
                <a:srgbClr val="660066"/>
              </a:solidFill>
            </a:endParaRP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sz="2800" b="1" dirty="0" smtClean="0">
                <a:solidFill>
                  <a:srgbClr val="660066"/>
                </a:solidFill>
              </a:rPr>
              <a:t>The point will then be moved up 10 units, parallel to the </a:t>
            </a:r>
            <a:r>
              <a:rPr lang="en-US" sz="2800" b="1" i="1" dirty="0" smtClean="0">
                <a:solidFill>
                  <a:srgbClr val="660066"/>
                </a:solidFill>
              </a:rPr>
              <a:t>y</a:t>
            </a:r>
            <a:r>
              <a:rPr lang="en-US" sz="2800" b="1" dirty="0" smtClean="0">
                <a:solidFill>
                  <a:srgbClr val="660066"/>
                </a:solidFill>
              </a:rPr>
              <a:t>-axis.</a:t>
            </a:r>
            <a:endParaRPr lang="en-US" sz="2800" b="1" dirty="0">
              <a:solidFill>
                <a:srgbClr val="660066"/>
              </a:solidFill>
            </a:endParaRPr>
          </a:p>
          <a:p>
            <a:endParaRPr lang="en-US" sz="2800" b="1" dirty="0">
              <a:solidFill>
                <a:srgbClr val="660066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36CCA9-1D01-9245-AFDA-6E49C04915D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b="1" dirty="0" smtClean="0">
                <a:solidFill>
                  <a:srgbClr val="660066"/>
                </a:solidFill>
              </a:rPr>
              <a:t>Therefore</a:t>
            </a:r>
            <a:r>
              <a:rPr lang="en-US" b="1" dirty="0">
                <a:solidFill>
                  <a:srgbClr val="660066"/>
                </a:solidFill>
              </a:rPr>
              <a:t>, </a:t>
            </a:r>
            <a:r>
              <a:rPr lang="en-US" b="1" i="1" dirty="0" smtClean="0">
                <a:solidFill>
                  <a:srgbClr val="660066"/>
                </a:solidFill>
              </a:rPr>
              <a:t>T</a:t>
            </a:r>
            <a:r>
              <a:rPr lang="en-US" b="1" baseline="-25000" dirty="0" smtClean="0">
                <a:solidFill>
                  <a:srgbClr val="660066"/>
                </a:solidFill>
              </a:rPr>
              <a:t>24,10</a:t>
            </a:r>
            <a:r>
              <a:rPr lang="en-US" b="1" dirty="0">
                <a:solidFill>
                  <a:srgbClr val="660066"/>
                </a:solidFill>
              </a:rPr>
              <a:t>(</a:t>
            </a:r>
            <a:r>
              <a:rPr lang="en-US" b="1" i="1" dirty="0">
                <a:solidFill>
                  <a:srgbClr val="660066"/>
                </a:solidFill>
              </a:rPr>
              <a:t>P</a:t>
            </a:r>
            <a:r>
              <a:rPr lang="en-US" b="1" dirty="0">
                <a:solidFill>
                  <a:srgbClr val="660066"/>
                </a:solidFill>
              </a:rPr>
              <a:t>) = </a:t>
            </a:r>
            <a:r>
              <a:rPr lang="en-US" b="1" i="1" dirty="0" smtClean="0">
                <a:solidFill>
                  <a:srgbClr val="660066"/>
                </a:solidFill>
              </a:rPr>
              <a:t>   </a:t>
            </a:r>
            <a:r>
              <a:rPr lang="en-US" b="1" dirty="0" smtClean="0">
                <a:solidFill>
                  <a:srgbClr val="660066"/>
                </a:solidFill>
              </a:rPr>
              <a:t> </a:t>
            </a:r>
            <a:r>
              <a:rPr lang="en-US" b="1" dirty="0">
                <a:solidFill>
                  <a:srgbClr val="660066"/>
                </a:solidFill>
              </a:rPr>
              <a:t>= (</a:t>
            </a:r>
            <a:r>
              <a:rPr lang="en-US" b="1" i="1" dirty="0">
                <a:solidFill>
                  <a:srgbClr val="660066"/>
                </a:solidFill>
              </a:rPr>
              <a:t>x</a:t>
            </a:r>
            <a:r>
              <a:rPr lang="en-US" b="1" dirty="0">
                <a:solidFill>
                  <a:srgbClr val="660066"/>
                </a:solidFill>
              </a:rPr>
              <a:t> + 24, </a:t>
            </a:r>
            <a:r>
              <a:rPr lang="en-US" b="1" i="1" dirty="0">
                <a:solidFill>
                  <a:srgbClr val="660066"/>
                </a:solidFill>
              </a:rPr>
              <a:t>y</a:t>
            </a:r>
            <a:r>
              <a:rPr lang="en-US" b="1" dirty="0">
                <a:solidFill>
                  <a:srgbClr val="660066"/>
                </a:solidFill>
              </a:rPr>
              <a:t> + 10).</a:t>
            </a:r>
          </a:p>
          <a:p>
            <a:pPr marL="514350" indent="-514350">
              <a:buFont typeface="+mj-lt"/>
              <a:buAutoNum type="arabicPeriod" startAt="3"/>
            </a:pPr>
            <a:endParaRPr lang="en-US" sz="2800" b="1" dirty="0" smtClean="0">
              <a:solidFill>
                <a:srgbClr val="660066"/>
              </a:solidFill>
            </a:endParaRPr>
          </a:p>
          <a:p>
            <a:pPr marL="514350" indent="-514350">
              <a:buFont typeface="+mj-lt"/>
              <a:buAutoNum type="arabicPeriod" startAt="3"/>
            </a:pPr>
            <a:endParaRPr lang="en-US" sz="2800" b="1" dirty="0">
              <a:solidFill>
                <a:srgbClr val="660066"/>
              </a:solidFill>
            </a:endParaRPr>
          </a:p>
          <a:p>
            <a:pPr lvl="2" algn="l"/>
            <a:endParaRPr lang="es-ES_tradnl" i="1" dirty="0" smtClean="0">
              <a:solidFill>
                <a:schemeClr val="tx1"/>
              </a:solidFill>
            </a:endParaRPr>
          </a:p>
          <a:p>
            <a:pPr lvl="2" algn="l"/>
            <a:endParaRPr lang="es-ES_tradnl" i="1" dirty="0">
              <a:solidFill>
                <a:schemeClr val="tx1"/>
              </a:solidFill>
            </a:endParaRPr>
          </a:p>
          <a:p>
            <a:pPr lvl="2" algn="l"/>
            <a:endParaRPr lang="es-ES_tradnl" i="1" dirty="0" smtClean="0">
              <a:solidFill>
                <a:schemeClr val="tx1"/>
              </a:solidFill>
            </a:endParaRPr>
          </a:p>
          <a:p>
            <a:pPr lvl="2" algn="l"/>
            <a:endParaRPr lang="es-ES_tradnl" i="1" dirty="0">
              <a:solidFill>
                <a:schemeClr val="tx1"/>
              </a:solidFill>
            </a:endParaRPr>
          </a:p>
          <a:p>
            <a:endParaRPr lang="en-US" sz="2800" b="1" i="1" dirty="0">
              <a:solidFill>
                <a:srgbClr val="000090"/>
              </a:solidFill>
            </a:endParaRPr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2735801"/>
              </p:ext>
            </p:extLst>
          </p:nvPr>
        </p:nvGraphicFramePr>
        <p:xfrm>
          <a:off x="4719860" y="1254574"/>
          <a:ext cx="360140" cy="3169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3" name="Equation" r:id="rId3" imgW="317500" imgH="279400" progId="Equation.DSMT4">
                  <p:embed/>
                </p:oleObj>
              </mc:Choice>
              <mc:Fallback>
                <p:oleObj name="Equation" r:id="rId3" imgW="3175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19860" y="1254574"/>
                        <a:ext cx="360140" cy="3169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036493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1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3174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3524" y="6221014"/>
            <a:ext cx="5530850" cy="264966"/>
          </a:xfrm>
        </p:spPr>
        <p:txBody>
          <a:bodyPr/>
          <a:lstStyle/>
          <a:p>
            <a:pPr>
              <a:defRPr/>
            </a:pPr>
            <a:r>
              <a:rPr lang="en-US" dirty="0"/>
              <a:t>5.2.1: Defining Rotations, Reflections, and </a:t>
            </a:r>
            <a:r>
              <a:rPr lang="en-US" dirty="0" smtClean="0"/>
              <a:t>Translations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7097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5138738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</a:t>
            </a:r>
            <a:endParaRPr lang="en-US" sz="1100" b="1" dirty="0">
              <a:solidFill>
                <a:srgbClr val="558ED5"/>
              </a:solidFill>
            </a:endParaRPr>
          </a:p>
          <a:p>
            <a:r>
              <a:rPr lang="en-US" sz="2400" dirty="0"/>
              <a:t>Using the definitions described earlier, write the translation </a:t>
            </a:r>
            <a:r>
              <a:rPr lang="en-US" sz="2400" i="1" dirty="0"/>
              <a:t>T</a:t>
            </a:r>
            <a:r>
              <a:rPr lang="en-US" sz="2400" baseline="-25000" dirty="0"/>
              <a:t>5, 3</a:t>
            </a:r>
            <a:r>
              <a:rPr lang="en-US" sz="2400" dirty="0"/>
              <a:t> of the rotation </a:t>
            </a:r>
            <a:r>
              <a:rPr lang="en-US" sz="2400" i="1" dirty="0"/>
              <a:t>R</a:t>
            </a:r>
            <a:r>
              <a:rPr lang="en-US" sz="2400" baseline="-25000" dirty="0"/>
              <a:t>180</a:t>
            </a:r>
            <a:r>
              <a:rPr lang="en-US" sz="2400" dirty="0"/>
              <a:t> in terms of a</a:t>
            </a:r>
          </a:p>
          <a:p>
            <a:r>
              <a:rPr lang="en-US" sz="2400" dirty="0"/>
              <a:t>function </a:t>
            </a:r>
            <a:r>
              <a:rPr lang="en-US" sz="2400" i="1" dirty="0"/>
              <a:t>F</a:t>
            </a:r>
            <a:r>
              <a:rPr lang="en-US" sz="2400" dirty="0"/>
              <a:t> on (</a:t>
            </a:r>
            <a:r>
              <a:rPr lang="en-US" sz="2400" i="1" dirty="0"/>
              <a:t>x</a:t>
            </a:r>
            <a:r>
              <a:rPr lang="en-US" sz="2400" dirty="0"/>
              <a:t>, </a:t>
            </a:r>
            <a:r>
              <a:rPr lang="en-US" sz="2400" i="1" dirty="0"/>
              <a:t>y</a:t>
            </a:r>
            <a:r>
              <a:rPr lang="en-US" sz="2400" dirty="0"/>
              <a:t>).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2B3BEF-4DF1-7647-BAC3-0F660BB2E16C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660066"/>
                </a:solidFill>
              </a:rPr>
              <a:t>Write </a:t>
            </a:r>
            <a:r>
              <a:rPr lang="en-US" b="1" dirty="0">
                <a:solidFill>
                  <a:srgbClr val="660066"/>
                </a:solidFill>
              </a:rPr>
              <a:t>the problem symbolically.</a:t>
            </a:r>
          </a:p>
          <a:p>
            <a:pPr marL="514350" indent="-514350">
              <a:buFont typeface="+mj-lt"/>
              <a:buAutoNum type="arabicPeriod"/>
            </a:pPr>
            <a:endParaRPr lang="en-US" sz="2800" b="1" dirty="0" smtClean="0">
              <a:solidFill>
                <a:srgbClr val="660066"/>
              </a:solidFill>
            </a:endParaRPr>
          </a:p>
          <a:p>
            <a:pPr lvl="2" algn="l"/>
            <a:r>
              <a:rPr lang="en-US" i="1" dirty="0">
                <a:solidFill>
                  <a:schemeClr val="tx1"/>
                </a:solidFill>
              </a:rPr>
              <a:t>F</a:t>
            </a:r>
            <a:r>
              <a:rPr lang="en-US" dirty="0">
                <a:solidFill>
                  <a:schemeClr val="tx1"/>
                </a:solidFill>
              </a:rPr>
              <a:t> = </a:t>
            </a:r>
            <a:r>
              <a:rPr lang="en-US" i="1" dirty="0">
                <a:solidFill>
                  <a:schemeClr val="tx1"/>
                </a:solidFill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5, 3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R</a:t>
            </a:r>
            <a:r>
              <a:rPr lang="en-US" baseline="-25000" dirty="0">
                <a:solidFill>
                  <a:schemeClr val="tx1"/>
                </a:solidFill>
              </a:rPr>
              <a:t>180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i="1" dirty="0">
                <a:solidFill>
                  <a:schemeClr val="tx1"/>
                </a:solidFill>
              </a:rPr>
              <a:t>y</a:t>
            </a:r>
            <a:r>
              <a:rPr lang="en-US" dirty="0">
                <a:solidFill>
                  <a:schemeClr val="tx1"/>
                </a:solidFill>
              </a:rPr>
              <a:t>)) </a:t>
            </a:r>
          </a:p>
          <a:p>
            <a:pPr lvl="1" algn="l"/>
            <a:endParaRPr lang="en-US" dirty="0" smtClean="0">
              <a:solidFill>
                <a:schemeClr val="tx1"/>
              </a:solidFill>
            </a:endParaRPr>
          </a:p>
          <a:p>
            <a:pPr lvl="1" algn="l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856EBA-760D-B34B-AF3B-AAEF720997D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14350">
              <a:buFont typeface="+mj-lt"/>
              <a:buAutoNum type="arabicPeriod" startAt="2"/>
            </a:pPr>
            <a:r>
              <a:rPr lang="en-US" b="1" dirty="0" smtClean="0">
                <a:solidFill>
                  <a:srgbClr val="660066"/>
                </a:solidFill>
              </a:rPr>
              <a:t>Start </a:t>
            </a:r>
            <a:r>
              <a:rPr lang="en-US" b="1" dirty="0">
                <a:solidFill>
                  <a:srgbClr val="660066"/>
                </a:solidFill>
              </a:rPr>
              <a:t>from the inside and work outward</a:t>
            </a:r>
            <a:r>
              <a:rPr lang="en-US" b="1" dirty="0" smtClean="0">
                <a:solidFill>
                  <a:srgbClr val="660066"/>
                </a:solidFill>
              </a:rPr>
              <a:t>.</a:t>
            </a:r>
          </a:p>
          <a:p>
            <a:pPr marL="514350" indent="-514350">
              <a:buFont typeface="+mj-lt"/>
              <a:buAutoNum type="arabicPeriod" startAt="2"/>
            </a:pPr>
            <a:endParaRPr lang="en-US" b="1" dirty="0">
              <a:solidFill>
                <a:srgbClr val="660066"/>
              </a:solidFill>
            </a:endParaRPr>
          </a:p>
          <a:p>
            <a:pPr lvl="2" algn="l"/>
            <a:r>
              <a:rPr lang="en-US" i="1" dirty="0">
                <a:solidFill>
                  <a:schemeClr val="tx1"/>
                </a:solidFill>
              </a:rPr>
              <a:t>R</a:t>
            </a:r>
            <a:r>
              <a:rPr lang="en-US" baseline="-25000" dirty="0">
                <a:solidFill>
                  <a:schemeClr val="tx1"/>
                </a:solidFill>
              </a:rPr>
              <a:t>180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i="1" dirty="0">
                <a:solidFill>
                  <a:schemeClr val="tx1"/>
                </a:solidFill>
              </a:rPr>
              <a:t>y</a:t>
            </a:r>
            <a:r>
              <a:rPr lang="en-US" dirty="0">
                <a:solidFill>
                  <a:schemeClr val="tx1"/>
                </a:solidFill>
              </a:rPr>
              <a:t>) = (–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, –</a:t>
            </a:r>
            <a:r>
              <a:rPr lang="en-US" i="1" dirty="0">
                <a:solidFill>
                  <a:schemeClr val="tx1"/>
                </a:solidFill>
              </a:rPr>
              <a:t>y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  <a:p>
            <a:pPr lvl="1" algn="l"/>
            <a:endParaRPr lang="en-US" dirty="0" smtClean="0">
              <a:solidFill>
                <a:schemeClr val="tx1"/>
              </a:solidFill>
            </a:endParaRP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Therefore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i="1" dirty="0">
                <a:solidFill>
                  <a:schemeClr val="tx1"/>
                </a:solidFill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5, 3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R</a:t>
            </a:r>
            <a:r>
              <a:rPr lang="en-US" baseline="-25000" dirty="0" smtClean="0">
                <a:solidFill>
                  <a:schemeClr val="tx1"/>
                </a:solidFill>
              </a:rPr>
              <a:t>180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i="1" dirty="0">
                <a:solidFill>
                  <a:schemeClr val="tx1"/>
                </a:solidFill>
              </a:rPr>
              <a:t>y</a:t>
            </a:r>
            <a:r>
              <a:rPr lang="en-US" dirty="0">
                <a:solidFill>
                  <a:schemeClr val="tx1"/>
                </a:solidFill>
              </a:rPr>
              <a:t>)) = </a:t>
            </a:r>
            <a:r>
              <a:rPr lang="en-US" i="1" dirty="0">
                <a:solidFill>
                  <a:schemeClr val="tx1"/>
                </a:solidFill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5, 3</a:t>
            </a:r>
            <a:r>
              <a:rPr lang="en-US" dirty="0">
                <a:solidFill>
                  <a:schemeClr val="tx1"/>
                </a:solidFill>
              </a:rPr>
              <a:t>(–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, –</a:t>
            </a:r>
            <a:r>
              <a:rPr lang="en-US" i="1" dirty="0">
                <a:solidFill>
                  <a:schemeClr val="tx1"/>
                </a:solidFill>
              </a:rPr>
              <a:t>y</a:t>
            </a:r>
            <a:r>
              <a:rPr lang="en-US" dirty="0">
                <a:solidFill>
                  <a:schemeClr val="tx1"/>
                </a:solidFill>
              </a:rPr>
              <a:t>).</a:t>
            </a:r>
          </a:p>
          <a:p>
            <a:pPr marL="514350" indent="-514350">
              <a:buFont typeface="+mj-lt"/>
              <a:buAutoNum type="arabicPeriod" startAt="2"/>
            </a:pPr>
            <a:endParaRPr lang="en-US" sz="2800" b="1" dirty="0">
              <a:solidFill>
                <a:srgbClr val="660066"/>
              </a:solidFill>
            </a:endParaRPr>
          </a:p>
          <a:p>
            <a:pPr lvl="2" algn="l"/>
            <a:endParaRPr lang="es-ES_tradnl" dirty="0">
              <a:solidFill>
                <a:srgbClr val="000000"/>
              </a:solidFill>
            </a:endParaRPr>
          </a:p>
          <a:p>
            <a:pPr lvl="2" algn="l"/>
            <a:endParaRPr lang="en-US" b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869DFF-1916-A94A-9BAF-6747184CDDD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7281938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65" name="Equation" r:id="rId3" imgW="190500" imgH="330200" progId="Equation.DSMT4">
                  <p:embed/>
                </p:oleObj>
              </mc:Choice>
              <mc:Fallback>
                <p:oleObj name="Equation" r:id="rId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  <a:endParaRPr lang="en-US" sz="2000" b="1" dirty="0" smtClean="0">
              <a:ea typeface="+mn-ea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The coordinate plane is separated into four </a:t>
            </a:r>
            <a:r>
              <a:rPr lang="en-US" sz="2400" b="1" dirty="0"/>
              <a:t>quadrants</a:t>
            </a:r>
            <a:r>
              <a:rPr lang="en-US" sz="2400" dirty="0"/>
              <a:t>, or sections</a:t>
            </a:r>
            <a:r>
              <a:rPr lang="en-US" sz="2400" dirty="0" smtClean="0"/>
              <a:t>:</a:t>
            </a:r>
          </a:p>
          <a:p>
            <a:pPr marL="800100" lvl="1" indent="-342900" algn="l">
              <a:spcAft>
                <a:spcPts val="1200"/>
              </a:spcAft>
              <a:buFont typeface="Wingdings" charset="2"/>
              <a:buChar char="§"/>
            </a:pPr>
            <a:r>
              <a:rPr lang="en-US" sz="2000" dirty="0">
                <a:solidFill>
                  <a:schemeClr val="tx1"/>
                </a:solidFill>
              </a:rPr>
              <a:t>In Quadrant I, 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i="1" dirty="0" smtClean="0">
                <a:solidFill>
                  <a:schemeClr val="tx1"/>
                </a:solidFill>
              </a:rPr>
              <a:t>x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and </a:t>
            </a:r>
            <a:r>
              <a:rPr lang="en-US" sz="2000" i="1" dirty="0">
                <a:solidFill>
                  <a:schemeClr val="tx1"/>
                </a:solidFill>
              </a:rPr>
              <a:t>y</a:t>
            </a:r>
            <a:r>
              <a:rPr lang="en-US" sz="2000" dirty="0">
                <a:solidFill>
                  <a:schemeClr val="tx1"/>
                </a:solidFill>
              </a:rPr>
              <a:t> are positive.</a:t>
            </a:r>
          </a:p>
          <a:p>
            <a:pPr marL="800100" lvl="1" indent="-342900" algn="l">
              <a:spcAft>
                <a:spcPts val="1200"/>
              </a:spcAft>
              <a:buFont typeface="Wingdings" charset="2"/>
              <a:buChar char="§"/>
            </a:pPr>
            <a:r>
              <a:rPr lang="en-US" sz="2000" dirty="0">
                <a:solidFill>
                  <a:schemeClr val="tx1"/>
                </a:solidFill>
              </a:rPr>
              <a:t>In Quadrant II, 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i="1" dirty="0" smtClean="0">
                <a:solidFill>
                  <a:schemeClr val="tx1"/>
                </a:solidFill>
              </a:rPr>
              <a:t>x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is negative and </a:t>
            </a:r>
            <a:r>
              <a:rPr lang="en-US" sz="2000" i="1" dirty="0">
                <a:solidFill>
                  <a:schemeClr val="tx1"/>
                </a:solidFill>
              </a:rPr>
              <a:t>y</a:t>
            </a:r>
            <a:r>
              <a:rPr lang="en-US" sz="2000" dirty="0">
                <a:solidFill>
                  <a:schemeClr val="tx1"/>
                </a:solidFill>
              </a:rPr>
              <a:t> is positive.</a:t>
            </a:r>
          </a:p>
          <a:p>
            <a:pPr marL="800100" lvl="1" indent="-342900" algn="l">
              <a:spcAft>
                <a:spcPts val="1200"/>
              </a:spcAft>
              <a:buFont typeface="Wingdings" charset="2"/>
              <a:buChar char="§"/>
            </a:pPr>
            <a:r>
              <a:rPr lang="en-US" sz="2000" dirty="0">
                <a:solidFill>
                  <a:schemeClr val="tx1"/>
                </a:solidFill>
              </a:rPr>
              <a:t>In Quadrant III, 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i="1" dirty="0" smtClean="0">
                <a:solidFill>
                  <a:schemeClr val="tx1"/>
                </a:solidFill>
              </a:rPr>
              <a:t>x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and </a:t>
            </a:r>
            <a:r>
              <a:rPr lang="en-US" sz="2000" i="1" dirty="0">
                <a:solidFill>
                  <a:schemeClr val="tx1"/>
                </a:solidFill>
              </a:rPr>
              <a:t>y</a:t>
            </a:r>
            <a:r>
              <a:rPr lang="en-US" sz="2000" dirty="0">
                <a:solidFill>
                  <a:schemeClr val="tx1"/>
                </a:solidFill>
              </a:rPr>
              <a:t> are </a:t>
            </a:r>
            <a:r>
              <a:rPr lang="en-US" sz="2000" dirty="0" smtClean="0">
                <a:solidFill>
                  <a:schemeClr val="tx1"/>
                </a:solidFill>
              </a:rPr>
              <a:t>negative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pPr marL="800100" lvl="1" indent="-342900" algn="l">
              <a:buFont typeface="Wingdings" charset="2"/>
              <a:buChar char="§"/>
            </a:pPr>
            <a:r>
              <a:rPr lang="en-US" sz="2000" dirty="0">
                <a:solidFill>
                  <a:schemeClr val="tx1"/>
                </a:solidFill>
              </a:rPr>
              <a:t>In Quadrant IV, 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i="1" dirty="0" smtClean="0">
                <a:solidFill>
                  <a:schemeClr val="tx1"/>
                </a:solidFill>
              </a:rPr>
              <a:t>x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is positive and </a:t>
            </a:r>
            <a:r>
              <a:rPr lang="en-US" sz="2000" i="1" dirty="0">
                <a:solidFill>
                  <a:schemeClr val="tx1"/>
                </a:solidFill>
              </a:rPr>
              <a:t>y</a:t>
            </a:r>
            <a:r>
              <a:rPr lang="en-US" sz="2000" dirty="0">
                <a:solidFill>
                  <a:schemeClr val="tx1"/>
                </a:solidFill>
              </a:rPr>
              <a:t> is negative.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270E78-E23D-7748-ACDE-2A48DE59FD1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6115" y="1700124"/>
            <a:ext cx="3591539" cy="365776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3"/>
            </a:pPr>
            <a:r>
              <a:rPr lang="en-US" sz="2800" b="1" dirty="0" smtClean="0">
                <a:solidFill>
                  <a:srgbClr val="660066"/>
                </a:solidFill>
              </a:rPr>
              <a:t>Now translate the point.</a:t>
            </a:r>
          </a:p>
          <a:p>
            <a:pPr marL="514350" indent="-514350">
              <a:buFont typeface="+mj-lt"/>
              <a:buAutoNum type="arabicPeriod" startAt="3"/>
            </a:pPr>
            <a:endParaRPr lang="en-US" sz="2800" b="1" dirty="0" smtClean="0">
              <a:solidFill>
                <a:srgbClr val="660066"/>
              </a:solidFill>
            </a:endParaRPr>
          </a:p>
          <a:p>
            <a:pPr lvl="2" algn="l"/>
            <a:r>
              <a:rPr lang="fr-FR" i="1" dirty="0" smtClean="0">
                <a:solidFill>
                  <a:srgbClr val="000000"/>
                </a:solidFill>
              </a:rPr>
              <a:t>T</a:t>
            </a:r>
            <a:r>
              <a:rPr lang="fr-FR" baseline="-25000" dirty="0" smtClean="0">
                <a:solidFill>
                  <a:srgbClr val="000000"/>
                </a:solidFill>
              </a:rPr>
              <a:t>5</a:t>
            </a:r>
            <a:r>
              <a:rPr lang="fr-FR" baseline="-25000" dirty="0">
                <a:solidFill>
                  <a:srgbClr val="000000"/>
                </a:solidFill>
              </a:rPr>
              <a:t>, 3</a:t>
            </a:r>
            <a:r>
              <a:rPr lang="fr-FR" dirty="0">
                <a:solidFill>
                  <a:srgbClr val="000000"/>
                </a:solidFill>
              </a:rPr>
              <a:t>(–</a:t>
            </a:r>
            <a:r>
              <a:rPr lang="fr-FR" i="1" dirty="0">
                <a:solidFill>
                  <a:srgbClr val="000000"/>
                </a:solidFill>
              </a:rPr>
              <a:t>x</a:t>
            </a:r>
            <a:r>
              <a:rPr lang="fr-FR" dirty="0">
                <a:solidFill>
                  <a:srgbClr val="000000"/>
                </a:solidFill>
              </a:rPr>
              <a:t>, –</a:t>
            </a:r>
            <a:r>
              <a:rPr lang="fr-FR" i="1" dirty="0">
                <a:solidFill>
                  <a:srgbClr val="000000"/>
                </a:solidFill>
              </a:rPr>
              <a:t>y</a:t>
            </a:r>
            <a:r>
              <a:rPr lang="fr-FR" dirty="0">
                <a:solidFill>
                  <a:srgbClr val="000000"/>
                </a:solidFill>
              </a:rPr>
              <a:t>) = (–</a:t>
            </a:r>
            <a:r>
              <a:rPr lang="fr-FR" i="1" dirty="0">
                <a:solidFill>
                  <a:srgbClr val="000000"/>
                </a:solidFill>
              </a:rPr>
              <a:t>x</a:t>
            </a:r>
            <a:r>
              <a:rPr lang="fr-FR" dirty="0">
                <a:solidFill>
                  <a:srgbClr val="000000"/>
                </a:solidFill>
              </a:rPr>
              <a:t> + 5, –</a:t>
            </a:r>
            <a:r>
              <a:rPr lang="fr-FR" i="1" dirty="0">
                <a:solidFill>
                  <a:srgbClr val="000000"/>
                </a:solidFill>
              </a:rPr>
              <a:t>y</a:t>
            </a:r>
            <a:r>
              <a:rPr lang="fr-FR" dirty="0">
                <a:solidFill>
                  <a:srgbClr val="000000"/>
                </a:solidFill>
              </a:rPr>
              <a:t> + 3)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98038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771880" cy="499823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800" b="1" dirty="0" smtClean="0"/>
              <a:t>Guided </a:t>
            </a:r>
            <a:r>
              <a:rPr lang="en-US" sz="2800" b="1" dirty="0"/>
              <a:t>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4"/>
            </a:pPr>
            <a:r>
              <a:rPr lang="en-US" sz="2800" b="1" dirty="0" smtClean="0">
                <a:solidFill>
                  <a:srgbClr val="660066"/>
                </a:solidFill>
              </a:rPr>
              <a:t>Write the result of both translations.</a:t>
            </a:r>
          </a:p>
          <a:p>
            <a:pPr marL="514350" indent="-514350">
              <a:buFont typeface="+mj-lt"/>
              <a:buAutoNum type="arabicPeriod" startAt="4"/>
            </a:pPr>
            <a:endParaRPr lang="en-US" sz="2800" b="1" dirty="0" smtClean="0">
              <a:solidFill>
                <a:srgbClr val="660066"/>
              </a:solidFill>
            </a:endParaRPr>
          </a:p>
          <a:p>
            <a:pPr lvl="2" algn="l"/>
            <a:r>
              <a:rPr lang="en-US" i="1" dirty="0">
                <a:solidFill>
                  <a:srgbClr val="000000"/>
                </a:solidFill>
              </a:rPr>
              <a:t>F</a:t>
            </a:r>
            <a:r>
              <a:rPr lang="en-US" dirty="0">
                <a:solidFill>
                  <a:srgbClr val="000000"/>
                </a:solidFill>
              </a:rPr>
              <a:t> = </a:t>
            </a:r>
            <a:r>
              <a:rPr lang="en-US" i="1" dirty="0">
                <a:solidFill>
                  <a:srgbClr val="000000"/>
                </a:solidFill>
              </a:rPr>
              <a:t>T</a:t>
            </a:r>
            <a:r>
              <a:rPr lang="en-US" baseline="-25000" dirty="0">
                <a:solidFill>
                  <a:srgbClr val="000000"/>
                </a:solidFill>
              </a:rPr>
              <a:t>5, 3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i="1" dirty="0">
                <a:solidFill>
                  <a:srgbClr val="000000"/>
                </a:solidFill>
              </a:rPr>
              <a:t>R</a:t>
            </a:r>
            <a:r>
              <a:rPr lang="en-US" baseline="-25000" dirty="0">
                <a:solidFill>
                  <a:srgbClr val="000000"/>
                </a:solidFill>
              </a:rPr>
              <a:t>180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)) = (–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 + 5, –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 + 3)</a:t>
            </a:r>
          </a:p>
          <a:p>
            <a:pPr lvl="2" algn="l"/>
            <a:endParaRPr lang="en-US" b="1" dirty="0" smtClean="0">
              <a:solidFill>
                <a:srgbClr val="000000"/>
              </a:solidFill>
            </a:endParaRPr>
          </a:p>
          <a:p>
            <a:endParaRPr lang="en-US" sz="2800" b="1" dirty="0">
              <a:solidFill>
                <a:srgbClr val="660066"/>
              </a:solidFill>
            </a:endParaRPr>
          </a:p>
          <a:p>
            <a:pPr marL="514350" indent="-514350">
              <a:buFont typeface="+mj-lt"/>
              <a:buAutoNum type="arabicPeriod" startAt="4"/>
            </a:pPr>
            <a:endParaRPr lang="en-US" sz="2800" dirty="0"/>
          </a:p>
          <a:p>
            <a:endParaRPr lang="en-US" sz="2800" baseline="30000" dirty="0"/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6840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2,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3174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3524" y="6221014"/>
            <a:ext cx="5530850" cy="264966"/>
          </a:xfrm>
        </p:spPr>
        <p:txBody>
          <a:bodyPr/>
          <a:lstStyle/>
          <a:p>
            <a:pPr>
              <a:defRPr/>
            </a:pPr>
            <a:r>
              <a:rPr lang="en-US" dirty="0"/>
              <a:t>5.2.1: Defining Rotations, Reflections, and </a:t>
            </a:r>
            <a:r>
              <a:rPr lang="en-US" dirty="0" smtClean="0"/>
              <a:t>Translations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4555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995400" cy="4998233"/>
          </a:xfrm>
        </p:spPr>
        <p:txBody>
          <a:bodyPr/>
          <a:lstStyle/>
          <a:p>
            <a:r>
              <a:rPr lang="en-US" b="1" dirty="0"/>
              <a:t>Key </a:t>
            </a:r>
            <a:r>
              <a:rPr lang="en-US" b="1" dirty="0" smtClean="0"/>
              <a:t>Concepts, </a:t>
            </a:r>
            <a:r>
              <a:rPr lang="en-US" b="1" i="1" dirty="0" smtClean="0"/>
              <a:t>continued</a:t>
            </a:r>
            <a:endParaRPr lang="en-US" sz="2000" b="1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A </a:t>
            </a:r>
            <a:r>
              <a:rPr lang="en-US" sz="2400" b="1" dirty="0"/>
              <a:t>translation</a:t>
            </a:r>
            <a:r>
              <a:rPr lang="en-US" sz="2400" dirty="0"/>
              <a:t> is an </a:t>
            </a:r>
            <a:r>
              <a:rPr lang="en-US" sz="2400" dirty="0" err="1"/>
              <a:t>isometry</a:t>
            </a:r>
            <a:r>
              <a:rPr lang="en-US" sz="2400" dirty="0"/>
              <a:t> where all points in the </a:t>
            </a:r>
            <a:r>
              <a:rPr lang="en-US" sz="2400" dirty="0" err="1"/>
              <a:t>preimage</a:t>
            </a:r>
            <a:r>
              <a:rPr lang="en-US" sz="2400" dirty="0"/>
              <a:t> are moved parallel to a given line. No matter which direction or distance the translation moves the </a:t>
            </a:r>
            <a:r>
              <a:rPr lang="en-US" sz="2400" dirty="0" err="1"/>
              <a:t>preimage</a:t>
            </a:r>
            <a:r>
              <a:rPr lang="en-US" sz="2400" dirty="0"/>
              <a:t>, the image will have the same orientation as the </a:t>
            </a:r>
            <a:r>
              <a:rPr lang="en-US" sz="2400" dirty="0" err="1"/>
              <a:t>preimage</a:t>
            </a:r>
            <a:r>
              <a:rPr lang="en-US" sz="2400" dirty="0"/>
              <a:t>. Because the orientation does not change, a translation is also called a slide</a:t>
            </a:r>
            <a:r>
              <a:rPr lang="en-US" sz="2400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400" spc="-20" dirty="0" smtClean="0"/>
              <a:t>Translations </a:t>
            </a:r>
            <a:r>
              <a:rPr lang="en-US" sz="2400" spc="-20" dirty="0"/>
              <a:t>are described in the coordinate plane by the distance each point is moved with respect to the </a:t>
            </a:r>
            <a:r>
              <a:rPr lang="en-US" sz="2400" i="1" spc="-20" dirty="0"/>
              <a:t>x</a:t>
            </a:r>
            <a:r>
              <a:rPr lang="en-US" sz="2400" spc="-20" dirty="0"/>
              <a:t>-axis and </a:t>
            </a:r>
            <a:r>
              <a:rPr lang="en-US" sz="2400" i="1" spc="-20" dirty="0"/>
              <a:t>y</a:t>
            </a:r>
            <a:r>
              <a:rPr lang="en-US" sz="2400" spc="-20" dirty="0"/>
              <a:t>-axis. If we assign </a:t>
            </a:r>
            <a:r>
              <a:rPr lang="en-US" sz="2400" i="1" spc="-20" dirty="0"/>
              <a:t>h</a:t>
            </a:r>
            <a:r>
              <a:rPr lang="en-US" sz="2400" spc="-20" dirty="0"/>
              <a:t> to be the change in </a:t>
            </a:r>
            <a:r>
              <a:rPr lang="en-US" sz="2400" i="1" spc="-20" dirty="0"/>
              <a:t>x</a:t>
            </a:r>
            <a:r>
              <a:rPr lang="en-US" sz="2400" spc="-20" dirty="0"/>
              <a:t> and </a:t>
            </a:r>
            <a:r>
              <a:rPr lang="en-US" sz="2400" i="1" spc="-20" dirty="0"/>
              <a:t>k</a:t>
            </a:r>
            <a:r>
              <a:rPr lang="en-US" sz="2400" spc="-20" dirty="0"/>
              <a:t> to be the change in </a:t>
            </a:r>
            <a:r>
              <a:rPr lang="en-US" sz="2400" i="1" spc="-20" dirty="0"/>
              <a:t>y</a:t>
            </a:r>
            <a:r>
              <a:rPr lang="en-US" sz="2400" spc="-20" dirty="0"/>
              <a:t>, we can define the translation function </a:t>
            </a:r>
            <a:r>
              <a:rPr lang="en-US" sz="2400" i="1" spc="-20" dirty="0"/>
              <a:t>T</a:t>
            </a:r>
            <a:r>
              <a:rPr lang="en-US" sz="2400" spc="-20" dirty="0"/>
              <a:t> such that </a:t>
            </a:r>
            <a:r>
              <a:rPr lang="en-US" sz="2400" i="1" spc="-20" dirty="0" err="1"/>
              <a:t>T</a:t>
            </a:r>
            <a:r>
              <a:rPr lang="en-US" sz="2400" i="1" spc="-20" baseline="-25000" dirty="0" err="1"/>
              <a:t>h</a:t>
            </a:r>
            <a:r>
              <a:rPr lang="en-US" sz="2400" spc="-20" baseline="-25000" dirty="0" smtClean="0"/>
              <a:t>, </a:t>
            </a:r>
            <a:r>
              <a:rPr lang="en-US" sz="2400" i="1" spc="-20" baseline="-25000" dirty="0" smtClean="0"/>
              <a:t>k</a:t>
            </a:r>
            <a:r>
              <a:rPr lang="en-US" sz="2400" spc="-20" dirty="0"/>
              <a:t>(</a:t>
            </a:r>
            <a:r>
              <a:rPr lang="en-US" sz="2400" i="1" spc="-20" dirty="0"/>
              <a:t>x</a:t>
            </a:r>
            <a:r>
              <a:rPr lang="en-US" sz="2400" spc="-20" dirty="0"/>
              <a:t>, </a:t>
            </a:r>
            <a:r>
              <a:rPr lang="en-US" sz="2400" i="1" spc="-20" dirty="0"/>
              <a:t>y</a:t>
            </a:r>
            <a:r>
              <a:rPr lang="en-US" sz="2400" spc="-20" dirty="0"/>
              <a:t>) = (</a:t>
            </a:r>
            <a:r>
              <a:rPr lang="en-US" sz="2400" i="1" spc="-20" dirty="0"/>
              <a:t>x</a:t>
            </a:r>
            <a:r>
              <a:rPr lang="en-US" sz="2400" spc="-20" dirty="0"/>
              <a:t> + </a:t>
            </a:r>
            <a:r>
              <a:rPr lang="en-US" sz="2400" i="1" spc="-20" dirty="0"/>
              <a:t>h</a:t>
            </a:r>
            <a:r>
              <a:rPr lang="en-US" sz="2400" spc="-20" dirty="0"/>
              <a:t>, </a:t>
            </a:r>
            <a:r>
              <a:rPr lang="en-US" sz="2400" i="1" spc="-20" dirty="0"/>
              <a:t>y</a:t>
            </a:r>
            <a:r>
              <a:rPr lang="en-US" sz="2400" spc="-20" dirty="0"/>
              <a:t> + </a:t>
            </a:r>
            <a:r>
              <a:rPr lang="en-US" sz="2400" i="1" spc="-20" dirty="0"/>
              <a:t>k</a:t>
            </a:r>
            <a:r>
              <a:rPr lang="en-US" sz="2400" spc="-20" dirty="0"/>
              <a:t>).</a:t>
            </a:r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377680" y="2021840"/>
            <a:ext cx="206248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NOTE: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 ADDED THIS BOTTOM BULLET TO FILL PAGE A BIT MORE. IN THE BOOK, IT GOES AFTER THE NEXT. IF THIS ISN’T OK, WE CAN FIX.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51440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Key Concepts, </a:t>
            </a:r>
            <a:r>
              <a:rPr lang="en-US" b="1" i="1" dirty="0"/>
              <a:t>continued</a:t>
            </a:r>
            <a:endParaRPr lang="en-US" sz="2000" b="1" dirty="0"/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In </a:t>
            </a:r>
            <a:r>
              <a:rPr lang="en-US" sz="2400" dirty="0"/>
              <a:t>the translation below, we can see the points </a:t>
            </a:r>
            <a:r>
              <a:rPr lang="en-US" sz="2400" i="1" dirty="0"/>
              <a:t>A</a:t>
            </a:r>
            <a:r>
              <a:rPr lang="en-US" sz="2400" dirty="0"/>
              <a:t>, </a:t>
            </a:r>
            <a:r>
              <a:rPr lang="en-US" sz="2400" i="1" dirty="0"/>
              <a:t>B</a:t>
            </a:r>
            <a:r>
              <a:rPr lang="en-US" sz="2400" dirty="0"/>
              <a:t>, and </a:t>
            </a:r>
            <a:r>
              <a:rPr lang="en-US" sz="2400" i="1" dirty="0"/>
              <a:t>C</a:t>
            </a:r>
            <a:r>
              <a:rPr lang="en-US" sz="2400" dirty="0"/>
              <a:t> are translated along parallel lines to the </a:t>
            </a:r>
            <a:r>
              <a:rPr lang="en-US" sz="2400" dirty="0" smtClean="0"/>
              <a:t>points    ,    , and    </a:t>
            </a:r>
            <a:r>
              <a:rPr lang="en-US" sz="2400" dirty="0"/>
              <a:t>. Each point is carried the same distance and direction, so not only </a:t>
            </a:r>
            <a:r>
              <a:rPr lang="en-US" sz="2400" dirty="0" smtClean="0"/>
              <a:t>is            </a:t>
            </a:r>
            <a:r>
              <a:rPr lang="en-US" sz="2400" dirty="0"/>
              <a:t>congruent to </a:t>
            </a:r>
            <a:r>
              <a:rPr lang="en-US" sz="2400" dirty="0" smtClean="0"/>
              <a:t>          , </a:t>
            </a:r>
            <a:r>
              <a:rPr lang="en-US" sz="2400" dirty="0"/>
              <a:t>it also maintains the same orientation.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3404725"/>
              </p:ext>
            </p:extLst>
          </p:nvPr>
        </p:nvGraphicFramePr>
        <p:xfrm>
          <a:off x="3497580" y="1958340"/>
          <a:ext cx="3175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28" name="Equation" r:id="rId3" imgW="317500" imgH="292100" progId="Equation.DSMT4">
                  <p:embed/>
                </p:oleObj>
              </mc:Choice>
              <mc:Fallback>
                <p:oleObj name="Equation" r:id="rId3" imgW="3175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97580" y="1958340"/>
                        <a:ext cx="3175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597398"/>
              </p:ext>
            </p:extLst>
          </p:nvPr>
        </p:nvGraphicFramePr>
        <p:xfrm>
          <a:off x="2477770" y="1958340"/>
          <a:ext cx="3048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29" name="Equation" r:id="rId5" imgW="304800" imgH="279400" progId="Equation.DSMT4">
                  <p:embed/>
                </p:oleObj>
              </mc:Choice>
              <mc:Fallback>
                <p:oleObj name="Equation" r:id="rId5" imgW="3048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77770" y="1958340"/>
                        <a:ext cx="304800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8136511"/>
              </p:ext>
            </p:extLst>
          </p:nvPr>
        </p:nvGraphicFramePr>
        <p:xfrm>
          <a:off x="2040890" y="1958340"/>
          <a:ext cx="3048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30" name="Equation" r:id="rId7" imgW="304800" imgH="279400" progId="Equation.DSMT4">
                  <p:embed/>
                </p:oleObj>
              </mc:Choice>
              <mc:Fallback>
                <p:oleObj name="Equation" r:id="rId7" imgW="3048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040890" y="1958340"/>
                        <a:ext cx="304800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9985698"/>
              </p:ext>
            </p:extLst>
          </p:nvPr>
        </p:nvGraphicFramePr>
        <p:xfrm>
          <a:off x="2975610" y="2695575"/>
          <a:ext cx="8763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31" name="Equation" r:id="rId9" imgW="876300" imgH="292100" progId="Equation.DSMT4">
                  <p:embed/>
                </p:oleObj>
              </mc:Choice>
              <mc:Fallback>
                <p:oleObj name="Equation" r:id="rId9" imgW="8763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975610" y="2695575"/>
                        <a:ext cx="8763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7145851"/>
              </p:ext>
            </p:extLst>
          </p:nvPr>
        </p:nvGraphicFramePr>
        <p:xfrm>
          <a:off x="6171565" y="2322830"/>
          <a:ext cx="10668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32" name="Equation" r:id="rId11" imgW="1066800" imgH="292100" progId="Equation.DSMT4">
                  <p:embed/>
                </p:oleObj>
              </mc:Choice>
              <mc:Fallback>
                <p:oleObj name="Equation" r:id="rId11" imgW="10668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171565" y="2322830"/>
                        <a:ext cx="10668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 descr="U5L2_translation.eps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265" y="3353312"/>
            <a:ext cx="4070645" cy="249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24677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Key Concepts, </a:t>
            </a:r>
            <a:r>
              <a:rPr lang="en-US" b="1" i="1" dirty="0"/>
              <a:t>continued</a:t>
            </a:r>
            <a:endParaRPr lang="en-US" sz="2000" b="1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A </a:t>
            </a:r>
            <a:r>
              <a:rPr lang="en-US" sz="2400" b="1" dirty="0"/>
              <a:t>reflection</a:t>
            </a:r>
            <a:r>
              <a:rPr lang="en-US" sz="2400" dirty="0"/>
              <a:t> is an </a:t>
            </a:r>
            <a:r>
              <a:rPr lang="en-US" sz="2400" dirty="0" err="1"/>
              <a:t>isometry</a:t>
            </a:r>
            <a:r>
              <a:rPr lang="en-US" sz="2400" dirty="0"/>
              <a:t> in which a figure is moved along a line perpendicular to a given line called the line of reflection. Unlike a translation, each point in the figure will move a distance determined by its distance to the line of reflection. In fact, each point in the </a:t>
            </a:r>
            <a:r>
              <a:rPr lang="en-US" sz="2400" dirty="0" err="1"/>
              <a:t>preimage</a:t>
            </a:r>
            <a:r>
              <a:rPr lang="en-US" sz="2400" dirty="0"/>
              <a:t> will move twice the distance from the line of reflection along a line that is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perpendicular </a:t>
            </a:r>
            <a:r>
              <a:rPr lang="en-US" sz="2400" dirty="0"/>
              <a:t>to the line of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reflection</a:t>
            </a:r>
            <a:r>
              <a:rPr lang="en-US" sz="2400" dirty="0"/>
              <a:t>. The result of a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reflection </a:t>
            </a:r>
            <a:r>
              <a:rPr lang="en-US" sz="2400" dirty="0"/>
              <a:t>is the mirror image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of </a:t>
            </a:r>
            <a:r>
              <a:rPr lang="en-US" sz="2400" dirty="0"/>
              <a:t>the original figure; therefore,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 </a:t>
            </a:r>
            <a:r>
              <a:rPr lang="en-US" sz="2400" dirty="0"/>
              <a:t>reflection is also called a flip.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 dirty="0"/>
          </a:p>
        </p:txBody>
      </p:sp>
      <p:pic>
        <p:nvPicPr>
          <p:cNvPr id="5" name="Picture 4" descr="U5L2_reflection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1" t="33280" r="23455" b="33604"/>
          <a:stretch/>
        </p:blipFill>
        <p:spPr>
          <a:xfrm>
            <a:off x="5289970" y="3434613"/>
            <a:ext cx="3074653" cy="2395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72435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Key Concepts, </a:t>
            </a:r>
            <a:r>
              <a:rPr lang="en-US" b="1" i="1" dirty="0"/>
              <a:t>continued</a:t>
            </a:r>
            <a:endParaRPr lang="en-US" sz="2000" b="1" dirty="0"/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As </a:t>
            </a:r>
            <a:r>
              <a:rPr lang="en-US" sz="2400" dirty="0"/>
              <a:t>seen in the image on the previous </a:t>
            </a:r>
            <a:r>
              <a:rPr lang="en-US" sz="2400" dirty="0" smtClean="0"/>
              <a:t>slide, </a:t>
            </a:r>
            <a:r>
              <a:rPr lang="en-US" sz="2400" i="1" dirty="0"/>
              <a:t>A</a:t>
            </a:r>
            <a:r>
              <a:rPr lang="en-US" sz="2400" dirty="0"/>
              <a:t>, </a:t>
            </a:r>
            <a:r>
              <a:rPr lang="en-US" sz="2400" i="1" dirty="0"/>
              <a:t>B</a:t>
            </a:r>
            <a:r>
              <a:rPr lang="en-US" sz="2400" dirty="0"/>
              <a:t>, and </a:t>
            </a:r>
            <a:r>
              <a:rPr lang="en-US" sz="2400" i="1" dirty="0"/>
              <a:t>C</a:t>
            </a:r>
            <a:r>
              <a:rPr lang="en-US" sz="2400" dirty="0"/>
              <a:t> are reflected along lines that are perpendicular to the line of reflection</a:t>
            </a:r>
            <a:r>
              <a:rPr lang="en-US" sz="2400" dirty="0" smtClean="0"/>
              <a:t>,   </a:t>
            </a:r>
            <a:r>
              <a:rPr lang="en-US" sz="2400" dirty="0"/>
              <a:t>. Also note that the line segments </a:t>
            </a:r>
            <a:r>
              <a:rPr lang="en-US" sz="2400" dirty="0" smtClean="0"/>
              <a:t>     ,      </a:t>
            </a:r>
            <a:r>
              <a:rPr lang="en-US" sz="2400" dirty="0"/>
              <a:t>, and </a:t>
            </a:r>
            <a:r>
              <a:rPr lang="en-US" sz="2400" dirty="0" smtClean="0"/>
              <a:t>       are </a:t>
            </a:r>
            <a:r>
              <a:rPr lang="en-US" sz="2400" dirty="0"/>
              <a:t>all of different lengths. Depending on the line of reflection in the coordinate plane, reflections can be complicated to describe as a function. Therefore, in this lesson we will consider the following three reflections</a:t>
            </a:r>
            <a:r>
              <a:rPr lang="en-US" sz="2400" dirty="0" smtClean="0"/>
              <a:t>.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through the </a:t>
            </a:r>
            <a:r>
              <a:rPr lang="en-US" sz="2000" i="1" dirty="0">
                <a:solidFill>
                  <a:srgbClr val="000000"/>
                </a:solidFill>
              </a:rPr>
              <a:t>x</a:t>
            </a:r>
            <a:r>
              <a:rPr lang="en-US" sz="2000" dirty="0">
                <a:solidFill>
                  <a:srgbClr val="000000"/>
                </a:solidFill>
              </a:rPr>
              <a:t>-axis: </a:t>
            </a:r>
            <a:r>
              <a:rPr lang="en-US" sz="2000" i="1" dirty="0">
                <a:solidFill>
                  <a:srgbClr val="000000"/>
                </a:solidFill>
              </a:rPr>
              <a:t>r</a:t>
            </a:r>
            <a:r>
              <a:rPr lang="en-US" sz="2000" i="1" baseline="-25000" dirty="0">
                <a:solidFill>
                  <a:srgbClr val="000000"/>
                </a:solidFill>
              </a:rPr>
              <a:t>x</a:t>
            </a:r>
            <a:r>
              <a:rPr lang="en-US" sz="2000" baseline="-25000" dirty="0">
                <a:solidFill>
                  <a:srgbClr val="000000"/>
                </a:solidFill>
              </a:rPr>
              <a:t>-axis</a:t>
            </a:r>
            <a:r>
              <a:rPr lang="en-US" sz="2000" dirty="0">
                <a:solidFill>
                  <a:srgbClr val="000000"/>
                </a:solidFill>
              </a:rPr>
              <a:t>(</a:t>
            </a:r>
            <a:r>
              <a:rPr lang="en-US" sz="2000" i="1" dirty="0">
                <a:solidFill>
                  <a:srgbClr val="000000"/>
                </a:solidFill>
              </a:rPr>
              <a:t>x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i="1" dirty="0">
                <a:solidFill>
                  <a:srgbClr val="000000"/>
                </a:solidFill>
              </a:rPr>
              <a:t>y</a:t>
            </a:r>
            <a:r>
              <a:rPr lang="en-US" sz="2000" dirty="0">
                <a:solidFill>
                  <a:srgbClr val="000000"/>
                </a:solidFill>
              </a:rPr>
              <a:t>) = (</a:t>
            </a:r>
            <a:r>
              <a:rPr lang="en-US" sz="2000" i="1" dirty="0">
                <a:solidFill>
                  <a:srgbClr val="000000"/>
                </a:solidFill>
              </a:rPr>
              <a:t>x</a:t>
            </a:r>
            <a:r>
              <a:rPr lang="en-US" sz="2000" dirty="0">
                <a:solidFill>
                  <a:srgbClr val="000000"/>
                </a:solidFill>
              </a:rPr>
              <a:t>, –</a:t>
            </a:r>
            <a:r>
              <a:rPr lang="en-US" sz="2000" i="1" dirty="0">
                <a:solidFill>
                  <a:srgbClr val="000000"/>
                </a:solidFill>
              </a:rPr>
              <a:t>y</a:t>
            </a:r>
            <a:r>
              <a:rPr lang="en-US" sz="2000" dirty="0">
                <a:solidFill>
                  <a:srgbClr val="000000"/>
                </a:solidFill>
              </a:rPr>
              <a:t>)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through the </a:t>
            </a:r>
            <a:r>
              <a:rPr lang="en-US" sz="2000" i="1" dirty="0">
                <a:solidFill>
                  <a:srgbClr val="000000"/>
                </a:solidFill>
              </a:rPr>
              <a:t>y</a:t>
            </a:r>
            <a:r>
              <a:rPr lang="en-US" sz="2000" dirty="0">
                <a:solidFill>
                  <a:srgbClr val="000000"/>
                </a:solidFill>
              </a:rPr>
              <a:t>-axis: </a:t>
            </a:r>
            <a:r>
              <a:rPr lang="en-US" sz="2000" i="1" dirty="0">
                <a:solidFill>
                  <a:srgbClr val="000000"/>
                </a:solidFill>
              </a:rPr>
              <a:t>r</a:t>
            </a:r>
            <a:r>
              <a:rPr lang="en-US" sz="2000" i="1" baseline="-25000" dirty="0">
                <a:solidFill>
                  <a:srgbClr val="000000"/>
                </a:solidFill>
              </a:rPr>
              <a:t>y</a:t>
            </a:r>
            <a:r>
              <a:rPr lang="en-US" sz="2000" baseline="-25000" dirty="0">
                <a:solidFill>
                  <a:srgbClr val="000000"/>
                </a:solidFill>
              </a:rPr>
              <a:t>-axis</a:t>
            </a:r>
            <a:r>
              <a:rPr lang="en-US" sz="2000" dirty="0">
                <a:solidFill>
                  <a:srgbClr val="000000"/>
                </a:solidFill>
              </a:rPr>
              <a:t>(</a:t>
            </a:r>
            <a:r>
              <a:rPr lang="en-US" sz="2000" i="1" dirty="0">
                <a:solidFill>
                  <a:srgbClr val="000000"/>
                </a:solidFill>
              </a:rPr>
              <a:t>x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i="1" dirty="0">
                <a:solidFill>
                  <a:srgbClr val="000000"/>
                </a:solidFill>
              </a:rPr>
              <a:t>y</a:t>
            </a:r>
            <a:r>
              <a:rPr lang="en-US" sz="2000" dirty="0">
                <a:solidFill>
                  <a:srgbClr val="000000"/>
                </a:solidFill>
              </a:rPr>
              <a:t>) = (–</a:t>
            </a:r>
            <a:r>
              <a:rPr lang="en-US" sz="2000" i="1" dirty="0">
                <a:solidFill>
                  <a:srgbClr val="000000"/>
                </a:solidFill>
              </a:rPr>
              <a:t>x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i="1" dirty="0">
                <a:solidFill>
                  <a:srgbClr val="000000"/>
                </a:solidFill>
              </a:rPr>
              <a:t>y</a:t>
            </a:r>
            <a:r>
              <a:rPr lang="en-US" sz="2000" dirty="0">
                <a:solidFill>
                  <a:srgbClr val="000000"/>
                </a:solidFill>
              </a:rPr>
              <a:t>)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through the line </a:t>
            </a:r>
            <a:r>
              <a:rPr lang="en-US" sz="2000" i="1" dirty="0">
                <a:solidFill>
                  <a:srgbClr val="000000"/>
                </a:solidFill>
              </a:rPr>
              <a:t>y</a:t>
            </a:r>
            <a:r>
              <a:rPr lang="en-US" sz="2000" dirty="0">
                <a:solidFill>
                  <a:srgbClr val="000000"/>
                </a:solidFill>
              </a:rPr>
              <a:t> = </a:t>
            </a:r>
            <a:r>
              <a:rPr lang="en-US" sz="2000" i="1" dirty="0">
                <a:solidFill>
                  <a:srgbClr val="000000"/>
                </a:solidFill>
              </a:rPr>
              <a:t>x</a:t>
            </a:r>
            <a:r>
              <a:rPr lang="en-US" sz="2000" dirty="0">
                <a:solidFill>
                  <a:srgbClr val="000000"/>
                </a:solidFill>
              </a:rPr>
              <a:t>: </a:t>
            </a:r>
            <a:r>
              <a:rPr lang="en-US" sz="2000" i="1" dirty="0">
                <a:solidFill>
                  <a:srgbClr val="000000"/>
                </a:solidFill>
              </a:rPr>
              <a:t>r</a:t>
            </a:r>
            <a:r>
              <a:rPr lang="en-US" sz="2000" i="1" baseline="-25000" dirty="0">
                <a:solidFill>
                  <a:srgbClr val="000000"/>
                </a:solidFill>
              </a:rPr>
              <a:t>y </a:t>
            </a:r>
            <a:r>
              <a:rPr lang="en-US" sz="2000" baseline="-25000" dirty="0">
                <a:solidFill>
                  <a:srgbClr val="000000"/>
                </a:solidFill>
              </a:rPr>
              <a:t>= </a:t>
            </a:r>
            <a:r>
              <a:rPr lang="en-US" sz="2000" i="1" baseline="-25000" dirty="0">
                <a:solidFill>
                  <a:srgbClr val="000000"/>
                </a:solidFill>
              </a:rPr>
              <a:t>x</a:t>
            </a:r>
            <a:r>
              <a:rPr lang="en-US" sz="2000" dirty="0">
                <a:solidFill>
                  <a:srgbClr val="000000"/>
                </a:solidFill>
              </a:rPr>
              <a:t>(</a:t>
            </a:r>
            <a:r>
              <a:rPr lang="en-US" sz="2000" i="1" dirty="0">
                <a:solidFill>
                  <a:srgbClr val="000000"/>
                </a:solidFill>
              </a:rPr>
              <a:t>x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i="1" dirty="0">
                <a:solidFill>
                  <a:srgbClr val="000000"/>
                </a:solidFill>
              </a:rPr>
              <a:t>y</a:t>
            </a:r>
            <a:r>
              <a:rPr lang="en-US" sz="2000" dirty="0">
                <a:solidFill>
                  <a:srgbClr val="000000"/>
                </a:solidFill>
              </a:rPr>
              <a:t>) = (</a:t>
            </a:r>
            <a:r>
              <a:rPr lang="en-US" sz="2000" i="1" dirty="0">
                <a:solidFill>
                  <a:srgbClr val="000000"/>
                </a:solidFill>
              </a:rPr>
              <a:t>y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i="1" dirty="0">
                <a:solidFill>
                  <a:srgbClr val="000000"/>
                </a:solidFill>
              </a:rPr>
              <a:t>x</a:t>
            </a:r>
            <a:r>
              <a:rPr lang="en-US" sz="2000" dirty="0">
                <a:solidFill>
                  <a:srgbClr val="000000"/>
                </a:solidFill>
              </a:rPr>
              <a:t>)</a:t>
            </a:r>
          </a:p>
          <a:p>
            <a:pPr marL="914400" lvl="1" indent="-457200" algn="l">
              <a:buFont typeface="Arial"/>
              <a:buChar char="•"/>
            </a:pPr>
            <a:endParaRPr lang="en-US" sz="2000" dirty="0">
              <a:solidFill>
                <a:srgbClr val="00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627451"/>
              </p:ext>
            </p:extLst>
          </p:nvPr>
        </p:nvGraphicFramePr>
        <p:xfrm>
          <a:off x="3982357" y="1956707"/>
          <a:ext cx="1651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35" name="Equation" r:id="rId3" imgW="165100" imgH="266700" progId="Equation.DSMT4">
                  <p:embed/>
                </p:oleObj>
              </mc:Choice>
              <mc:Fallback>
                <p:oleObj name="Equation" r:id="rId3" imgW="165100" imgH="266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82357" y="1956707"/>
                        <a:ext cx="165100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6480840"/>
              </p:ext>
            </p:extLst>
          </p:nvPr>
        </p:nvGraphicFramePr>
        <p:xfrm>
          <a:off x="2559039" y="2250620"/>
          <a:ext cx="508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36" name="Equation" r:id="rId5" imgW="508000" imgH="355600" progId="Equation.DSMT4">
                  <p:embed/>
                </p:oleObj>
              </mc:Choice>
              <mc:Fallback>
                <p:oleObj name="Equation" r:id="rId5" imgW="508000" imgH="355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59039" y="2250620"/>
                        <a:ext cx="50800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1242675"/>
              </p:ext>
            </p:extLst>
          </p:nvPr>
        </p:nvGraphicFramePr>
        <p:xfrm>
          <a:off x="3198191" y="2250620"/>
          <a:ext cx="508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37" name="Equation" r:id="rId7" imgW="508000" imgH="355600" progId="Equation.DSMT4">
                  <p:embed/>
                </p:oleObj>
              </mc:Choice>
              <mc:Fallback>
                <p:oleObj name="Equation" r:id="rId7" imgW="508000" imgH="355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98191" y="2250620"/>
                        <a:ext cx="50800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3368676"/>
              </p:ext>
            </p:extLst>
          </p:nvPr>
        </p:nvGraphicFramePr>
        <p:xfrm>
          <a:off x="4388527" y="2250620"/>
          <a:ext cx="5334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38" name="Equation" r:id="rId9" imgW="533400" imgH="368300" progId="Equation.DSMT4">
                  <p:embed/>
                </p:oleObj>
              </mc:Choice>
              <mc:Fallback>
                <p:oleObj name="Equation" r:id="rId9" imgW="533400" imgH="368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388527" y="2250620"/>
                        <a:ext cx="533400" cy="368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403205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Key Concepts, </a:t>
            </a:r>
            <a:r>
              <a:rPr lang="en-US" b="1" i="1" dirty="0"/>
              <a:t>continued</a:t>
            </a:r>
            <a:endParaRPr lang="en-US" sz="2000" b="1" dirty="0"/>
          </a:p>
          <a:p>
            <a:pPr marL="347472" indent="-347472">
              <a:buFont typeface="Arial"/>
              <a:buChar char="•"/>
            </a:pPr>
            <a:r>
              <a:rPr lang="en-US" sz="2400" dirty="0" smtClean="0"/>
              <a:t>A </a:t>
            </a:r>
            <a:r>
              <a:rPr lang="en-US" sz="2400" b="1" dirty="0"/>
              <a:t>rotation</a:t>
            </a:r>
            <a:r>
              <a:rPr lang="en-US" sz="2400" dirty="0"/>
              <a:t> is an </a:t>
            </a:r>
            <a:r>
              <a:rPr lang="en-US" sz="2400" dirty="0" err="1"/>
              <a:t>isometry</a:t>
            </a:r>
            <a:r>
              <a:rPr lang="en-US" sz="2400" dirty="0"/>
              <a:t> where all points in the </a:t>
            </a:r>
            <a:r>
              <a:rPr lang="en-US" sz="2400" dirty="0" err="1"/>
              <a:t>preimage</a:t>
            </a:r>
            <a:r>
              <a:rPr lang="en-US" sz="2400" dirty="0"/>
              <a:t> are moved along circular arcs determined by the center of rotation and the angle of rotation. A rotation may also be called a turn. This transformation can be more complex than a translation or reflection because the image is determined by circular arcs instead of parallel or perpendicular lines.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5.2.1: Defining Rotations, Reflections, and Transformations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42132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Key Concepts, </a:t>
            </a:r>
            <a:r>
              <a:rPr lang="en-US" b="1" i="1" dirty="0"/>
              <a:t>continued</a:t>
            </a:r>
            <a:endParaRPr lang="en-US" sz="2000" b="1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Similar </a:t>
            </a:r>
            <a:r>
              <a:rPr lang="en-US" sz="2400" dirty="0"/>
              <a:t>to a reflection, a rotation will not move a set of points a uniform distance. When a rotation is applied to a figure, each point in the figure will move a distance determined by </a:t>
            </a:r>
            <a:r>
              <a:rPr lang="en-US" sz="2400" dirty="0" smtClean="0"/>
              <a:t>its distance </a:t>
            </a:r>
            <a:r>
              <a:rPr lang="en-US" sz="2400" dirty="0"/>
              <a:t>from the point </a:t>
            </a:r>
            <a:r>
              <a:rPr lang="en-US" sz="2400" dirty="0" smtClean="0"/>
              <a:t>of rotation</a:t>
            </a:r>
            <a:r>
              <a:rPr lang="en-US" sz="2400" dirty="0"/>
              <a:t>. A figure may be rotated </a:t>
            </a:r>
            <a:r>
              <a:rPr lang="en-US" sz="2400" b="1" dirty="0"/>
              <a:t>clockwise</a:t>
            </a:r>
            <a:r>
              <a:rPr lang="en-US" sz="2400" dirty="0"/>
              <a:t>, in the direction that the </a:t>
            </a:r>
            <a:r>
              <a:rPr lang="en-US" sz="2400" dirty="0" smtClean="0"/>
              <a:t>hands on </a:t>
            </a:r>
            <a:r>
              <a:rPr lang="en-US" sz="2400" dirty="0"/>
              <a:t>a clock move, or </a:t>
            </a:r>
            <a:r>
              <a:rPr lang="en-US" sz="2400" b="1" dirty="0" smtClean="0"/>
              <a:t>counterclockwise</a:t>
            </a:r>
            <a:r>
              <a:rPr lang="en-US" sz="2400" dirty="0"/>
              <a:t>, in the opposite direction that the hands on a </a:t>
            </a:r>
            <a:r>
              <a:rPr lang="en-US" sz="2400" dirty="0" smtClean="0"/>
              <a:t>clock move.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5.2.1: Defining Rotations, Reflections, and </a:t>
            </a:r>
            <a:r>
              <a:rPr lang="en-US" dirty="0" smtClean="0"/>
              <a:t>Translations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1048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Key Concepts, </a:t>
            </a:r>
            <a:r>
              <a:rPr lang="en-US" b="1" i="1" dirty="0"/>
              <a:t>continued</a:t>
            </a:r>
            <a:endParaRPr lang="en-US" sz="2000" b="1" dirty="0"/>
          </a:p>
          <a:p>
            <a:pPr lvl="1" algn="l"/>
            <a:r>
              <a:rPr lang="en-US" dirty="0">
                <a:solidFill>
                  <a:srgbClr val="000000"/>
                </a:solidFill>
              </a:rPr>
              <a:t>The figure below shows a 90° counterclockwise rotation around the point </a:t>
            </a:r>
            <a:r>
              <a:rPr lang="en-US" i="1" dirty="0">
                <a:solidFill>
                  <a:srgbClr val="000000"/>
                </a:solidFill>
              </a:rPr>
              <a:t>R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 lvl="1" algn="l"/>
            <a:endParaRPr lang="en-US" dirty="0">
              <a:solidFill>
                <a:srgbClr val="000000"/>
              </a:solidFill>
            </a:endParaRPr>
          </a:p>
          <a:p>
            <a:pPr lvl="1" algn="l"/>
            <a:endParaRPr lang="en-US" dirty="0" smtClean="0">
              <a:solidFill>
                <a:srgbClr val="000000"/>
              </a:solidFill>
            </a:endParaRPr>
          </a:p>
          <a:p>
            <a:pPr lvl="1" algn="l"/>
            <a:endParaRPr lang="en-US" dirty="0">
              <a:solidFill>
                <a:srgbClr val="000000"/>
              </a:solidFill>
            </a:endParaRPr>
          </a:p>
          <a:p>
            <a:pPr lvl="1" algn="l"/>
            <a:endParaRPr lang="en-US" dirty="0" smtClean="0">
              <a:solidFill>
                <a:srgbClr val="000000"/>
              </a:solidFill>
            </a:endParaRPr>
          </a:p>
          <a:p>
            <a:pPr lvl="1" algn="l"/>
            <a:endParaRPr lang="en-US" dirty="0" smtClean="0">
              <a:solidFill>
                <a:srgbClr val="000000"/>
              </a:solidFill>
            </a:endParaRPr>
          </a:p>
          <a:p>
            <a:pPr marL="800100" lvl="1" indent="-342900" algn="l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Comparing </a:t>
            </a:r>
            <a:r>
              <a:rPr lang="en-US" dirty="0">
                <a:solidFill>
                  <a:srgbClr val="000000"/>
                </a:solidFill>
              </a:rPr>
              <a:t>the arc lengths in the figure, we see that point </a:t>
            </a:r>
            <a:r>
              <a:rPr lang="en-US" i="1" dirty="0">
                <a:solidFill>
                  <a:srgbClr val="000000"/>
                </a:solidFill>
              </a:rPr>
              <a:t>B</a:t>
            </a:r>
            <a:r>
              <a:rPr lang="en-US" dirty="0">
                <a:solidFill>
                  <a:srgbClr val="000000"/>
                </a:solidFill>
              </a:rPr>
              <a:t> moves farther than points </a:t>
            </a:r>
            <a:r>
              <a:rPr lang="en-US" i="1" dirty="0">
                <a:solidFill>
                  <a:srgbClr val="000000"/>
                </a:solidFill>
              </a:rPr>
              <a:t>A </a:t>
            </a:r>
            <a:r>
              <a:rPr lang="en-US" dirty="0">
                <a:solidFill>
                  <a:srgbClr val="000000"/>
                </a:solidFill>
              </a:rPr>
              <a:t>and </a:t>
            </a:r>
            <a:r>
              <a:rPr lang="en-US" i="1" dirty="0">
                <a:solidFill>
                  <a:srgbClr val="000000"/>
                </a:solidFill>
              </a:rPr>
              <a:t>C</a:t>
            </a:r>
            <a:r>
              <a:rPr lang="en-US" dirty="0">
                <a:solidFill>
                  <a:srgbClr val="000000"/>
                </a:solidFill>
              </a:rPr>
              <a:t>. This is because point </a:t>
            </a:r>
            <a:r>
              <a:rPr lang="en-US" i="1" dirty="0">
                <a:solidFill>
                  <a:srgbClr val="000000"/>
                </a:solidFill>
              </a:rPr>
              <a:t>B</a:t>
            </a:r>
            <a:r>
              <a:rPr lang="en-US" dirty="0">
                <a:solidFill>
                  <a:srgbClr val="000000"/>
                </a:solidFill>
              </a:rPr>
              <a:t> is farther from the center of rotation, </a:t>
            </a:r>
            <a:r>
              <a:rPr lang="en-US" i="1" dirty="0">
                <a:solidFill>
                  <a:srgbClr val="000000"/>
                </a:solidFill>
              </a:rPr>
              <a:t>R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5.2.1: Defining Rotations, Reflections, and Translations</a:t>
            </a:r>
            <a:endParaRPr lang="en-US" dirty="0"/>
          </a:p>
        </p:txBody>
      </p:sp>
      <p:pic>
        <p:nvPicPr>
          <p:cNvPr id="5" name="Picture 4" descr="U5L2_rotatio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200" y="2044703"/>
            <a:ext cx="33909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06837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nhanced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10517</TotalTime>
  <Words>1431</Words>
  <Application>Microsoft Macintosh PowerPoint</Application>
  <PresentationFormat>On-screen Show (4:3)</PresentationFormat>
  <Paragraphs>146</Paragraphs>
  <Slides>22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Enhanced Instruction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160</cp:revision>
  <dcterms:created xsi:type="dcterms:W3CDTF">2012-02-22T19:14:19Z</dcterms:created>
  <dcterms:modified xsi:type="dcterms:W3CDTF">2012-09-20T14:25:26Z</dcterms:modified>
  <cp:category/>
</cp:coreProperties>
</file>