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embeddings/oleObject1.bin" ContentType="application/vnd.openxmlformats-officedocument.oleObject"/>
  <Override PartName="/ppt/embeddings/oleObject2.bin" ContentType="application/vnd.openxmlformats-officedocument.oleObject"/>
  <Override PartName="/ppt/embeddings/oleObject3.bin" ContentType="application/vnd.openxmlformats-officedocument.oleObject"/>
  <Override PartName="/ppt/embeddings/oleObject4.bin" ContentType="application/vnd.openxmlformats-officedocument.oleObject"/>
  <Override PartName="/ppt/embeddings/oleObject5.bin" ContentType="application/vnd.openxmlformats-officedocument.oleObject"/>
  <Override PartName="/ppt/embeddings/oleObject6.bin" ContentType="application/vnd.openxmlformats-officedocument.oleObject"/>
  <Override PartName="/ppt/embeddings/oleObject7.bin" ContentType="application/vnd.openxmlformats-officedocument.oleObject"/>
  <Override PartName="/ppt/embeddings/oleObject8.bin" ContentType="application/vnd.openxmlformats-officedocument.oleObject"/>
  <Override PartName="/ppt/embeddings/oleObject9.bin" ContentType="application/vnd.openxmlformats-officedocument.oleObject"/>
  <Override PartName="/ppt/embeddings/oleObject10.bin" ContentType="application/vnd.openxmlformats-officedocument.oleObject"/>
  <Override PartName="/ppt/embeddings/oleObject11.bin" ContentType="application/vnd.openxmlformats-officedocument.oleObject"/>
  <Override PartName="/ppt/embeddings/oleObject12.bin" ContentType="application/vnd.openxmlformats-officedocument.oleObject"/>
  <Override PartName="/ppt/embeddings/oleObject13.bin" ContentType="application/vnd.openxmlformats-officedocument.oleObject"/>
  <Override PartName="/ppt/embeddings/oleObject14.bin" ContentType="application/vnd.openxmlformats-officedocument.oleObject"/>
  <Override PartName="/ppt/embeddings/oleObject15.bin" ContentType="application/vnd.openxmlformats-officedocument.oleObject"/>
  <Override PartName="/ppt/embeddings/oleObject16.bin" ContentType="application/vnd.openxmlformats-officedocument.oleObject"/>
  <Override PartName="/ppt/embeddings/oleObject17.bin" ContentType="application/vnd.openxmlformats-officedocument.oleObject"/>
  <Override PartName="/ppt/notesSlides/notesSlide2.xml" ContentType="application/vnd.openxmlformats-officedocument.presentationml.notesSlide+xml"/>
  <Override PartName="/ppt/embeddings/oleObject18.bin" ContentType="application/vnd.openxmlformats-officedocument.oleObject"/>
  <Override PartName="/ppt/embeddings/oleObject19.bin" ContentType="application/vnd.openxmlformats-officedocument.oleObject"/>
  <Override PartName="/ppt/embeddings/oleObject20.bin" ContentType="application/vnd.openxmlformats-officedocument.oleObject"/>
  <Override PartName="/ppt/embeddings/oleObject21.bin" ContentType="application/vnd.openxmlformats-officedocument.oleObject"/>
  <Override PartName="/ppt/embeddings/oleObject22.bin" ContentType="application/vnd.openxmlformats-officedocument.oleObject"/>
  <Override PartName="/ppt/embeddings/oleObject23.bin" ContentType="application/vnd.openxmlformats-officedocument.oleObject"/>
  <Override PartName="/ppt/embeddings/oleObject24.bin" ContentType="application/vnd.openxmlformats-officedocument.oleObject"/>
  <Override PartName="/ppt/embeddings/oleObject25.bin" ContentType="application/vnd.openxmlformats-officedocument.oleObject"/>
  <Override PartName="/ppt/embeddings/oleObject26.bin" ContentType="application/vnd.openxmlformats-officedocument.oleObject"/>
  <Override PartName="/ppt/embeddings/oleObject27.bin" ContentType="application/vnd.openxmlformats-officedocument.oleObject"/>
  <Override PartName="/ppt/embeddings/oleObject28.bin" ContentType="application/vnd.openxmlformats-officedocument.oleObject"/>
  <Override PartName="/ppt/embeddings/oleObject29.bin" ContentType="application/vnd.openxmlformats-officedocument.oleObject"/>
  <Override PartName="/ppt/embeddings/oleObject30.bin" ContentType="application/vnd.openxmlformats-officedocument.oleObject"/>
  <Override PartName="/ppt/embeddings/oleObject31.bin" ContentType="application/vnd.openxmlformats-officedocument.oleObject"/>
  <Override PartName="/ppt/embeddings/oleObject32.bin" ContentType="application/vnd.openxmlformats-officedocument.oleObject"/>
  <Override PartName="/ppt/embeddings/oleObject33.bin" ContentType="application/vnd.openxmlformats-officedocument.oleObject"/>
  <Override PartName="/ppt/embeddings/oleObject34.bin" ContentType="application/vnd.openxmlformats-officedocument.oleObject"/>
  <Override PartName="/ppt/embeddings/oleObject35.bin" ContentType="application/vnd.openxmlformats-officedocument.oleObject"/>
  <Override PartName="/ppt/embeddings/oleObject36.bin" ContentType="application/vnd.openxmlformats-officedocument.oleObject"/>
  <Override PartName="/ppt/embeddings/oleObject37.bin" ContentType="application/vnd.openxmlformats-officedocument.oleObject"/>
  <Override PartName="/ppt/embeddings/oleObject38.bin" ContentType="application/vnd.openxmlformats-officedocument.oleObject"/>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5"/>
  </p:notesMasterIdLst>
  <p:handoutMasterIdLst>
    <p:handoutMasterId r:id="rId26"/>
  </p:handoutMasterIdLst>
  <p:sldIdLst>
    <p:sldId id="256" r:id="rId2"/>
    <p:sldId id="355" r:id="rId3"/>
    <p:sldId id="356" r:id="rId4"/>
    <p:sldId id="357" r:id="rId5"/>
    <p:sldId id="358" r:id="rId6"/>
    <p:sldId id="359" r:id="rId7"/>
    <p:sldId id="366" r:id="rId8"/>
    <p:sldId id="367" r:id="rId9"/>
    <p:sldId id="368" r:id="rId10"/>
    <p:sldId id="369" r:id="rId11"/>
    <p:sldId id="258" r:id="rId12"/>
    <p:sldId id="290" r:id="rId13"/>
    <p:sldId id="294" r:id="rId14"/>
    <p:sldId id="295" r:id="rId15"/>
    <p:sldId id="296" r:id="rId16"/>
    <p:sldId id="363" r:id="rId17"/>
    <p:sldId id="370" r:id="rId18"/>
    <p:sldId id="336" r:id="rId19"/>
    <p:sldId id="337" r:id="rId20"/>
    <p:sldId id="338" r:id="rId21"/>
    <p:sldId id="365" r:id="rId22"/>
    <p:sldId id="364" r:id="rId23"/>
    <p:sldId id="371" r:id="rId24"/>
  </p:sldIdLst>
  <p:sldSz cx="9144000" cy="6858000" type="screen4x3"/>
  <p:notesSz cx="6858000" cy="9144000"/>
  <p:defaultTextStyle>
    <a:defPPr>
      <a:defRPr lang="en-US"/>
    </a:defPPr>
    <a:lvl1pPr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1pPr>
    <a:lvl2pPr marL="4572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2pPr>
    <a:lvl3pPr marL="9144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3pPr>
    <a:lvl4pPr marL="13716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4pPr>
    <a:lvl5pPr marL="18288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5pPr>
    <a:lvl6pPr marL="2286000" algn="l" defTabSz="457200" rtl="0" eaLnBrk="1" latinLnBrk="0" hangingPunct="1">
      <a:defRPr sz="2400" kern="1200">
        <a:solidFill>
          <a:schemeClr val="tx1"/>
        </a:solidFill>
        <a:latin typeface="Calibri" charset="0"/>
        <a:ea typeface="ＭＳ Ｐゴシック" charset="0"/>
        <a:cs typeface="ＭＳ Ｐゴシック" charset="0"/>
      </a:defRPr>
    </a:lvl6pPr>
    <a:lvl7pPr marL="2743200" algn="l" defTabSz="457200" rtl="0" eaLnBrk="1" latinLnBrk="0" hangingPunct="1">
      <a:defRPr sz="2400" kern="1200">
        <a:solidFill>
          <a:schemeClr val="tx1"/>
        </a:solidFill>
        <a:latin typeface="Calibri" charset="0"/>
        <a:ea typeface="ＭＳ Ｐゴシック" charset="0"/>
        <a:cs typeface="ＭＳ Ｐゴシック" charset="0"/>
      </a:defRPr>
    </a:lvl7pPr>
    <a:lvl8pPr marL="3200400" algn="l" defTabSz="457200" rtl="0" eaLnBrk="1" latinLnBrk="0" hangingPunct="1">
      <a:defRPr sz="2400" kern="1200">
        <a:solidFill>
          <a:schemeClr val="tx1"/>
        </a:solidFill>
        <a:latin typeface="Calibri" charset="0"/>
        <a:ea typeface="ＭＳ Ｐゴシック" charset="0"/>
        <a:cs typeface="ＭＳ Ｐゴシック" charset="0"/>
      </a:defRPr>
    </a:lvl8pPr>
    <a:lvl9pPr marL="3657600" algn="l" defTabSz="457200" rtl="0" eaLnBrk="1" latinLnBrk="0" hangingPunct="1">
      <a:defRPr sz="2400" kern="1200">
        <a:solidFill>
          <a:schemeClr val="tx1"/>
        </a:solidFill>
        <a:latin typeface="Calibri"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showGuides="1">
      <p:cViewPr varScale="1">
        <p:scale>
          <a:sx n="91" d="100"/>
          <a:sy n="91" d="100"/>
        </p:scale>
        <p:origin x="-120" y="-112"/>
      </p:cViewPr>
      <p:guideLst>
        <p:guide orient="horz" pos="2640"/>
        <p:guide pos="2881"/>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notesMaster" Target="notesMasters/notesMaster1.xml"/><Relationship Id="rId26" Type="http://schemas.openxmlformats.org/officeDocument/2006/relationships/handoutMaster" Target="handoutMasters/handoutMaster1.xml"/><Relationship Id="rId27" Type="http://schemas.openxmlformats.org/officeDocument/2006/relationships/printerSettings" Target="printerSettings/printerSettings1.bin"/><Relationship Id="rId28" Type="http://schemas.openxmlformats.org/officeDocument/2006/relationships/presProps" Target="presProps.xml"/><Relationship Id="rId29" Type="http://schemas.openxmlformats.org/officeDocument/2006/relationships/viewProps" Target="viewProps.xml"/><Relationship Id="rId30" Type="http://schemas.openxmlformats.org/officeDocument/2006/relationships/theme" Target="theme/theme1.xml"/><Relationship Id="rId3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 Id="rId2" Type="http://schemas.openxmlformats.org/officeDocument/2006/relationships/image" Target="../media/image3.emf"/></Relationships>
</file>

<file path=ppt/drawings/_rels/vmlDrawing10.vml.rels><?xml version="1.0" encoding="UTF-8" standalone="yes"?>
<Relationships xmlns="http://schemas.openxmlformats.org/package/2006/relationships"><Relationship Id="rId3" Type="http://schemas.openxmlformats.org/officeDocument/2006/relationships/image" Target="../media/image36.emf"/><Relationship Id="rId4" Type="http://schemas.openxmlformats.org/officeDocument/2006/relationships/image" Target="../media/image37.emf"/><Relationship Id="rId1" Type="http://schemas.openxmlformats.org/officeDocument/2006/relationships/image" Target="../media/image34.emf"/><Relationship Id="rId2" Type="http://schemas.openxmlformats.org/officeDocument/2006/relationships/image" Target="../media/image35.emf"/></Relationships>
</file>

<file path=ppt/drawings/_rels/vmlDrawing11.vml.rels><?xml version="1.0" encoding="UTF-8" standalone="yes"?>
<Relationships xmlns="http://schemas.openxmlformats.org/package/2006/relationships"><Relationship Id="rId3" Type="http://schemas.openxmlformats.org/officeDocument/2006/relationships/image" Target="../media/image38.emf"/><Relationship Id="rId4" Type="http://schemas.openxmlformats.org/officeDocument/2006/relationships/image" Target="../media/image39.emf"/><Relationship Id="rId5" Type="http://schemas.openxmlformats.org/officeDocument/2006/relationships/image" Target="../media/image40.emf"/><Relationship Id="rId6" Type="http://schemas.openxmlformats.org/officeDocument/2006/relationships/image" Target="../media/image41.emf"/><Relationship Id="rId1" Type="http://schemas.openxmlformats.org/officeDocument/2006/relationships/image" Target="../media/image31.emf"/><Relationship Id="rId2" Type="http://schemas.openxmlformats.org/officeDocument/2006/relationships/image" Target="../media/image32.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emf"/><Relationship Id="rId2" Type="http://schemas.openxmlformats.org/officeDocument/2006/relationships/image" Target="../media/image3.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1.emf"/><Relationship Id="rId2" Type="http://schemas.openxmlformats.org/officeDocument/2006/relationships/image" Target="../media/image12.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5.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6.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8.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2.e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26.emf"/><Relationship Id="rId4" Type="http://schemas.openxmlformats.org/officeDocument/2006/relationships/image" Target="../media/image27.emf"/><Relationship Id="rId1" Type="http://schemas.openxmlformats.org/officeDocument/2006/relationships/image" Target="../media/image24.emf"/><Relationship Id="rId2" Type="http://schemas.openxmlformats.org/officeDocument/2006/relationships/image" Target="../media/image25.e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30.emf"/><Relationship Id="rId4" Type="http://schemas.openxmlformats.org/officeDocument/2006/relationships/image" Target="../media/image31.emf"/><Relationship Id="rId5" Type="http://schemas.openxmlformats.org/officeDocument/2006/relationships/image" Target="../media/image32.emf"/><Relationship Id="rId6" Type="http://schemas.openxmlformats.org/officeDocument/2006/relationships/image" Target="../media/image33.emf"/><Relationship Id="rId1" Type="http://schemas.openxmlformats.org/officeDocument/2006/relationships/image" Target="../media/image28.emf"/><Relationship Id="rId2" Type="http://schemas.openxmlformats.org/officeDocument/2006/relationships/image" Target="../media/image29.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Myriad Pro"/>
              </a:defRPr>
            </a:lvl1pPr>
          </a:lstStyle>
          <a:p>
            <a:pPr>
              <a:defRPr/>
            </a:pPr>
            <a:endParaRPr lang="en-US" dirty="0">
              <a:latin typeface="Arial"/>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Myriad Pro"/>
              </a:defRPr>
            </a:lvl1pPr>
          </a:lstStyle>
          <a:p>
            <a:pPr>
              <a:defRPr/>
            </a:pPr>
            <a:fld id="{D5EDD0BC-854B-5546-A8FF-AF6B249B6AF5}" type="datetimeFigureOut">
              <a:rPr lang="en-US">
                <a:latin typeface="Arial"/>
              </a:rPr>
              <a:pPr>
                <a:defRPr/>
              </a:pPr>
              <a:t>6/4/12</a:t>
            </a:fld>
            <a:endParaRPr lang="en-US" dirty="0">
              <a:latin typeface="Arial"/>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Myriad Pro"/>
              </a:defRPr>
            </a:lvl1pPr>
          </a:lstStyle>
          <a:p>
            <a:pPr>
              <a:defRPr/>
            </a:pPr>
            <a:endParaRPr lang="en-US" dirty="0">
              <a:latin typeface="Arial"/>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Myriad Pro"/>
              </a:defRPr>
            </a:lvl1pPr>
          </a:lstStyle>
          <a:p>
            <a:pPr>
              <a:defRPr/>
            </a:pPr>
            <a:fld id="{892397C2-5B49-104A-B1D7-DDE182C52C34}" type="slidenum">
              <a:rPr lang="en-US">
                <a:latin typeface="Arial"/>
              </a:rPr>
              <a:pPr>
                <a:defRPr/>
              </a:pPr>
              <a:t>‹#›</a:t>
            </a:fld>
            <a:endParaRPr lang="en-US" dirty="0">
              <a:latin typeface="Arial"/>
            </a:endParaRPr>
          </a:p>
        </p:txBody>
      </p:sp>
    </p:spTree>
    <p:extLst>
      <p:ext uri="{BB962C8B-B14F-4D97-AF65-F5344CB8AC3E}">
        <p14:creationId xmlns:p14="http://schemas.microsoft.com/office/powerpoint/2010/main" val="380746729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a:defRPr>
            </a:lvl1pPr>
          </a:lstStyle>
          <a:p>
            <a:pPr>
              <a:defRPr/>
            </a:pPr>
            <a:fld id="{B485999A-F397-D44F-A9CA-C8E36A937B72}" type="datetimeFigureOut">
              <a:rPr lang="en-US" smtClean="0"/>
              <a:pPr>
                <a:defRPr/>
              </a:pPr>
              <a:t>6/4/12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a:defRPr>
            </a:lvl1pPr>
          </a:lstStyle>
          <a:p>
            <a:pPr>
              <a:defRPr/>
            </a:pPr>
            <a:fld id="{7E2D0005-74DA-9042-BDA8-A6CFDFF9710F}" type="slidenum">
              <a:rPr lang="en-US" smtClean="0"/>
              <a:pPr>
                <a:defRPr/>
              </a:pPr>
              <a:t>‹#›</a:t>
            </a:fld>
            <a:endParaRPr lang="en-US" dirty="0"/>
          </a:p>
        </p:txBody>
      </p:sp>
    </p:spTree>
    <p:extLst>
      <p:ext uri="{BB962C8B-B14F-4D97-AF65-F5344CB8AC3E}">
        <p14:creationId xmlns:p14="http://schemas.microsoft.com/office/powerpoint/2010/main" val="1684264222"/>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Arial"/>
        <a:ea typeface="ＭＳ Ｐゴシック" charset="0"/>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2pPr>
    <a:lvl3pPr marL="9144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3pPr>
    <a:lvl4pPr marL="13716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4pPr>
    <a:lvl5pPr marL="18288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638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dirty="0"/>
          </a:p>
        </p:txBody>
      </p:sp>
      <p:sp>
        <p:nvSpPr>
          <p:cNvPr id="1638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D2D5D9F8-D567-244F-880C-4BB4785F1C4C}" type="slidenum">
              <a:rPr lang="en-US" sz="1200">
                <a:latin typeface="Arial"/>
              </a:rPr>
              <a:pPr eaLnBrk="1" hangingPunct="1"/>
              <a:t>1</a:t>
            </a:fld>
            <a:endParaRPr lang="en-US" sz="1200" dirty="0">
              <a:latin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a:t>
            </a:r>
            <a:r>
              <a:rPr lang="en-US" dirty="0" err="1" smtClean="0"/>
              <a:t>walch.com</a:t>
            </a:r>
            <a:r>
              <a:rPr lang="en-US" dirty="0" smtClean="0"/>
              <a:t>/</a:t>
            </a:r>
            <a:r>
              <a:rPr lang="en-US" dirty="0" err="1" smtClean="0"/>
              <a:t>ei</a:t>
            </a:r>
            <a:r>
              <a:rPr lang="en-US" dirty="0" smtClean="0"/>
              <a:t>/CAU5L1S3LineSymm</a:t>
            </a:r>
            <a:endParaRPr lang="en-US" dirty="0"/>
          </a:p>
        </p:txBody>
      </p:sp>
      <p:sp>
        <p:nvSpPr>
          <p:cNvPr id="4" name="Slide Number Placeholder 3"/>
          <p:cNvSpPr>
            <a:spLocks noGrp="1"/>
          </p:cNvSpPr>
          <p:nvPr>
            <p:ph type="sldNum" sz="quarter" idx="10"/>
          </p:nvPr>
        </p:nvSpPr>
        <p:spPr/>
        <p:txBody>
          <a:bodyPr/>
          <a:lstStyle/>
          <a:p>
            <a:pPr>
              <a:defRPr/>
            </a:pPr>
            <a:fld id="{7E2D0005-74DA-9042-BDA8-A6CFDFF9710F}" type="slidenum">
              <a:rPr lang="en-US" smtClean="0"/>
              <a:pPr>
                <a:defRPr/>
              </a:pPr>
              <a:t>17</a:t>
            </a:fld>
            <a:endParaRPr lang="en-US" dirty="0"/>
          </a:p>
        </p:txBody>
      </p:sp>
    </p:spTree>
    <p:extLst>
      <p:ext uri="{BB962C8B-B14F-4D97-AF65-F5344CB8AC3E}">
        <p14:creationId xmlns:p14="http://schemas.microsoft.com/office/powerpoint/2010/main" val="20496325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a:t>
            </a:r>
            <a:r>
              <a:rPr lang="en-US" dirty="0" err="1" smtClean="0"/>
              <a:t>walch.com</a:t>
            </a:r>
            <a:r>
              <a:rPr lang="en-US" dirty="0" smtClean="0"/>
              <a:t>/</a:t>
            </a:r>
            <a:r>
              <a:rPr lang="en-US" dirty="0" err="1" smtClean="0"/>
              <a:t>ei</a:t>
            </a:r>
            <a:r>
              <a:rPr lang="en-US" smtClean="0"/>
              <a:t>/CAU5L1S3LineSymmKite</a:t>
            </a:r>
            <a:endParaRPr lang="en-US" dirty="0"/>
          </a:p>
        </p:txBody>
      </p:sp>
      <p:sp>
        <p:nvSpPr>
          <p:cNvPr id="4" name="Slide Number Placeholder 3"/>
          <p:cNvSpPr>
            <a:spLocks noGrp="1"/>
          </p:cNvSpPr>
          <p:nvPr>
            <p:ph type="sldNum" sz="quarter" idx="10"/>
          </p:nvPr>
        </p:nvSpPr>
        <p:spPr/>
        <p:txBody>
          <a:bodyPr/>
          <a:lstStyle/>
          <a:p>
            <a:pPr>
              <a:defRPr/>
            </a:pPr>
            <a:fld id="{7E2D0005-74DA-9042-BDA8-A6CFDFF9710F}" type="slidenum">
              <a:rPr lang="en-US" smtClean="0"/>
              <a:pPr>
                <a:defRPr/>
              </a:pPr>
              <a:t>23</a:t>
            </a:fld>
            <a:endParaRPr lang="en-US" dirty="0"/>
          </a:p>
        </p:txBody>
      </p:sp>
    </p:spTree>
    <p:extLst>
      <p:ext uri="{BB962C8B-B14F-4D97-AF65-F5344CB8AC3E}">
        <p14:creationId xmlns:p14="http://schemas.microsoft.com/office/powerpoint/2010/main" val="20496325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6" descr="Coordinate Algebra PPT bgd Instruction.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525" y="-38100"/>
            <a:ext cx="9134475" cy="668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ubtitle 2"/>
          <p:cNvSpPr>
            <a:spLocks noGrp="1"/>
          </p:cNvSpPr>
          <p:nvPr>
            <p:ph type="subTitle" idx="1"/>
          </p:nvPr>
        </p:nvSpPr>
        <p:spPr>
          <a:xfrm>
            <a:off x="640600" y="640567"/>
            <a:ext cx="7855776" cy="4998233"/>
          </a:xfrm>
          <a:noFill/>
          <a:ln>
            <a:noFill/>
          </a:ln>
        </p:spPr>
        <p:txBody>
          <a:bodyPr>
            <a:normAutofit/>
          </a:bodyPr>
          <a:lstStyle>
            <a:lvl1pPr marL="0" indent="0" algn="l">
              <a:buNone/>
              <a:defRPr sz="2400">
                <a:solidFill>
                  <a:schemeClr val="tx1"/>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5" name="Slide Number Placeholder 8"/>
          <p:cNvSpPr>
            <a:spLocks noGrp="1"/>
          </p:cNvSpPr>
          <p:nvPr>
            <p:ph type="sldNum" sz="quarter" idx="11"/>
          </p:nvPr>
        </p:nvSpPr>
        <p:spPr>
          <a:xfrm>
            <a:off x="8297863" y="5497513"/>
            <a:ext cx="728662" cy="282575"/>
          </a:xfrm>
        </p:spPr>
        <p:txBody>
          <a:bodyPr/>
          <a:lstStyle>
            <a:lvl1pPr>
              <a:defRPr sz="1800" b="1" i="0">
                <a:solidFill>
                  <a:srgbClr val="000000"/>
                </a:solidFill>
                <a:latin typeface="Arial"/>
                <a:cs typeface="Arial"/>
              </a:defRPr>
            </a:lvl1pPr>
          </a:lstStyle>
          <a:p>
            <a:pPr>
              <a:defRPr/>
            </a:pPr>
            <a:fld id="{AA28DBB7-6366-7443-A6B3-31C63E357D05}" type="slidenum">
              <a:rPr lang="en-US" smtClean="0"/>
              <a:pPr>
                <a:defRPr/>
              </a:pPr>
              <a:t>‹#›</a:t>
            </a:fld>
            <a:endParaRPr lang="en-US" dirty="0"/>
          </a:p>
        </p:txBody>
      </p:sp>
      <p:sp>
        <p:nvSpPr>
          <p:cNvPr id="6" name="Footer Placeholder 5"/>
          <p:cNvSpPr>
            <a:spLocks noGrp="1"/>
          </p:cNvSpPr>
          <p:nvPr>
            <p:ph type="ftr" sz="quarter" idx="13"/>
          </p:nvPr>
        </p:nvSpPr>
        <p:spPr>
          <a:xfrm>
            <a:off x="1015283" y="6246670"/>
            <a:ext cx="5567837" cy="264965"/>
          </a:xfrm>
        </p:spPr>
        <p:txBody>
          <a:bodyPr/>
          <a:lstStyle>
            <a:lvl1pPr algn="l">
              <a:defRPr sz="1600">
                <a:solidFill>
                  <a:srgbClr val="FF0000"/>
                </a:solidFill>
              </a:defRPr>
            </a:lvl1pPr>
          </a:lstStyle>
          <a:p>
            <a:pPr>
              <a:defRPr/>
            </a:pPr>
            <a:r>
              <a:rPr lang="en-US" smtClean="0"/>
              <a:t>5.1.3: Applying Lines of Symmetry</a:t>
            </a:r>
            <a:endParaRPr lang="en-US" dirty="0"/>
          </a:p>
        </p:txBody>
      </p:sp>
    </p:spTree>
    <p:extLst>
      <p:ext uri="{BB962C8B-B14F-4D97-AF65-F5344CB8AC3E}">
        <p14:creationId xmlns:p14="http://schemas.microsoft.com/office/powerpoint/2010/main" val="2219862181"/>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smtClean="0"/>
              <a:t>5.1.3: Applying Lines of Symmetry</a:t>
            </a:r>
            <a:endParaRPr lang="en-US"/>
          </a:p>
        </p:txBody>
      </p:sp>
      <p:sp>
        <p:nvSpPr>
          <p:cNvPr id="6" name="Slide Number Placeholder 5"/>
          <p:cNvSpPr>
            <a:spLocks noGrp="1"/>
          </p:cNvSpPr>
          <p:nvPr>
            <p:ph type="sldNum" sz="quarter" idx="12"/>
          </p:nvPr>
        </p:nvSpPr>
        <p:spPr/>
        <p:txBody>
          <a:bodyPr/>
          <a:lstStyle>
            <a:lvl1pPr>
              <a:defRPr/>
            </a:lvl1pPr>
          </a:lstStyle>
          <a:p>
            <a:pPr>
              <a:defRPr/>
            </a:pPr>
            <a:fld id="{166E7ABF-EB05-234A-8498-918597666453}" type="slidenum">
              <a:rPr lang="en-US"/>
              <a:pPr>
                <a:defRPr/>
              </a:pPr>
              <a:t>‹#›</a:t>
            </a:fld>
            <a:endParaRPr lang="en-US" dirty="0"/>
          </a:p>
        </p:txBody>
      </p:sp>
    </p:spTree>
    <p:extLst>
      <p:ext uri="{BB962C8B-B14F-4D97-AF65-F5344CB8AC3E}">
        <p14:creationId xmlns:p14="http://schemas.microsoft.com/office/powerpoint/2010/main" val="4167147877"/>
      </p:ext>
    </p:extLst>
  </p:cSld>
  <p:clrMapOvr>
    <a:masterClrMapping/>
  </p:clrMapOvr>
  <p:transition xmlns:p14="http://schemas.microsoft.com/office/powerpoint/2010/main" spd="slow"/>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smtClean="0"/>
              <a:t>5.1.3: Applying Lines of Symmetry</a:t>
            </a:r>
            <a:endParaRPr lang="en-US"/>
          </a:p>
        </p:txBody>
      </p:sp>
      <p:sp>
        <p:nvSpPr>
          <p:cNvPr id="6" name="Slide Number Placeholder 5"/>
          <p:cNvSpPr>
            <a:spLocks noGrp="1"/>
          </p:cNvSpPr>
          <p:nvPr>
            <p:ph type="sldNum" sz="quarter" idx="12"/>
          </p:nvPr>
        </p:nvSpPr>
        <p:spPr/>
        <p:txBody>
          <a:bodyPr/>
          <a:lstStyle>
            <a:lvl1pPr>
              <a:defRPr/>
            </a:lvl1pPr>
          </a:lstStyle>
          <a:p>
            <a:pPr>
              <a:defRPr/>
            </a:pPr>
            <a:fld id="{C456E963-ACDC-744B-86C2-FFCE733D19BE}" type="slidenum">
              <a:rPr lang="en-US"/>
              <a:pPr>
                <a:defRPr/>
              </a:pPr>
              <a:t>‹#›</a:t>
            </a:fld>
            <a:endParaRPr lang="en-US" dirty="0"/>
          </a:p>
        </p:txBody>
      </p:sp>
    </p:spTree>
    <p:extLst>
      <p:ext uri="{BB962C8B-B14F-4D97-AF65-F5344CB8AC3E}">
        <p14:creationId xmlns:p14="http://schemas.microsoft.com/office/powerpoint/2010/main" val="2427037113"/>
      </p:ext>
    </p:extLst>
  </p:cSld>
  <p:clrMapOvr>
    <a:masterClrMapping/>
  </p:clrMapOvr>
  <p:transition xmlns:p14="http://schemas.microsoft.com/office/powerpoint/2010/main" spd="slow"/>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pic>
        <p:nvPicPr>
          <p:cNvPr id="4" name="Picture 6" descr="Coordinate Algebra PPT bgd Instruction.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525" y="-38100"/>
            <a:ext cx="9134475" cy="668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ubtitle 2"/>
          <p:cNvSpPr>
            <a:spLocks noGrp="1"/>
          </p:cNvSpPr>
          <p:nvPr>
            <p:ph type="subTitle" idx="1"/>
          </p:nvPr>
        </p:nvSpPr>
        <p:spPr>
          <a:xfrm>
            <a:off x="640600" y="640567"/>
            <a:ext cx="7855776" cy="4998233"/>
          </a:xfrm>
          <a:noFill/>
          <a:ln>
            <a:noFill/>
          </a:ln>
        </p:spPr>
        <p:txBody>
          <a:bodyPr>
            <a:normAutofit/>
          </a:bodyPr>
          <a:lstStyle>
            <a:lvl1pPr marL="0" indent="0" algn="l">
              <a:buNone/>
              <a:defRPr sz="2400">
                <a:solidFill>
                  <a:schemeClr val="tx1"/>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12" name="Text Placeholder 11"/>
          <p:cNvSpPr>
            <a:spLocks noGrp="1"/>
          </p:cNvSpPr>
          <p:nvPr>
            <p:ph type="body" sz="quarter" idx="10"/>
          </p:nvPr>
        </p:nvSpPr>
        <p:spPr>
          <a:xfrm>
            <a:off x="1015283" y="6246670"/>
            <a:ext cx="5530850" cy="264966"/>
          </a:xfrm>
        </p:spPr>
        <p:txBody>
          <a:bodyPr>
            <a:noAutofit/>
          </a:bodyPr>
          <a:lstStyle>
            <a:lvl1pPr marL="0" indent="0">
              <a:spcBef>
                <a:spcPts val="0"/>
              </a:spcBef>
              <a:buNone/>
              <a:defRPr sz="1600" b="0" i="0" baseline="0">
                <a:solidFill>
                  <a:srgbClr val="FF0000"/>
                </a:solidFill>
                <a:latin typeface="Arial"/>
                <a:cs typeface="Arial"/>
              </a:defRPr>
            </a:lvl1pPr>
          </a:lstStyle>
          <a:p>
            <a:pPr lvl="0"/>
            <a:r>
              <a:rPr lang="en-US" dirty="0" smtClean="0"/>
              <a:t>Click to edit Master text styles</a:t>
            </a:r>
          </a:p>
        </p:txBody>
      </p:sp>
      <p:sp>
        <p:nvSpPr>
          <p:cNvPr id="5" name="Slide Number Placeholder 8"/>
          <p:cNvSpPr>
            <a:spLocks noGrp="1"/>
          </p:cNvSpPr>
          <p:nvPr>
            <p:ph type="sldNum" sz="quarter" idx="11"/>
          </p:nvPr>
        </p:nvSpPr>
        <p:spPr>
          <a:xfrm>
            <a:off x="8297863" y="5497513"/>
            <a:ext cx="728662" cy="282575"/>
          </a:xfrm>
        </p:spPr>
        <p:txBody>
          <a:bodyPr/>
          <a:lstStyle>
            <a:lvl1pPr>
              <a:defRPr sz="1800" b="1" i="0">
                <a:solidFill>
                  <a:srgbClr val="000000"/>
                </a:solidFill>
                <a:latin typeface="Arial"/>
                <a:cs typeface="Arial"/>
              </a:defRPr>
            </a:lvl1pPr>
          </a:lstStyle>
          <a:p>
            <a:pPr>
              <a:defRPr/>
            </a:pPr>
            <a:fld id="{FB8CF2CE-7C32-D445-A4D6-595F27B6088A}" type="slidenum">
              <a:rPr lang="en-US" smtClean="0"/>
              <a:pPr>
                <a:defRPr/>
              </a:pPr>
              <a:t>‹#›</a:t>
            </a:fld>
            <a:endParaRPr lang="en-US" dirty="0"/>
          </a:p>
        </p:txBody>
      </p:sp>
    </p:spTree>
    <p:extLst>
      <p:ext uri="{BB962C8B-B14F-4D97-AF65-F5344CB8AC3E}">
        <p14:creationId xmlns:p14="http://schemas.microsoft.com/office/powerpoint/2010/main" val="4155522567"/>
      </p:ext>
    </p:extLst>
  </p:cSld>
  <p:clrMapOvr>
    <a:masterClrMapping/>
  </p:clrMapOvr>
  <p:transition xmlns:p14="http://schemas.microsoft.com/office/powerpoint/2010/main" spd="slow"/>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smtClean="0"/>
              <a:t>5.1.3: Applying Lines of Symmetry</a:t>
            </a:r>
            <a:endParaRPr lang="en-US"/>
          </a:p>
        </p:txBody>
      </p:sp>
      <p:sp>
        <p:nvSpPr>
          <p:cNvPr id="6" name="Slide Number Placeholder 5"/>
          <p:cNvSpPr>
            <a:spLocks noGrp="1"/>
          </p:cNvSpPr>
          <p:nvPr>
            <p:ph type="sldNum" sz="quarter" idx="12"/>
          </p:nvPr>
        </p:nvSpPr>
        <p:spPr/>
        <p:txBody>
          <a:bodyPr/>
          <a:lstStyle>
            <a:lvl1pPr>
              <a:defRPr/>
            </a:lvl1pPr>
          </a:lstStyle>
          <a:p>
            <a:pPr>
              <a:defRPr/>
            </a:pPr>
            <a:fld id="{CC3C0496-8925-9B49-9A36-2AB75C5B6B25}" type="slidenum">
              <a:rPr lang="en-US"/>
              <a:pPr>
                <a:defRPr/>
              </a:pPr>
              <a:t>‹#›</a:t>
            </a:fld>
            <a:endParaRPr lang="en-US" dirty="0"/>
          </a:p>
        </p:txBody>
      </p:sp>
    </p:spTree>
    <p:extLst>
      <p:ext uri="{BB962C8B-B14F-4D97-AF65-F5344CB8AC3E}">
        <p14:creationId xmlns:p14="http://schemas.microsoft.com/office/powerpoint/2010/main" val="32577652"/>
      </p:ext>
    </p:extLst>
  </p:cSld>
  <p:clrMapOvr>
    <a:masterClrMapping/>
  </p:clrMapOvr>
  <p:transition xmlns:p14="http://schemas.microsoft.com/office/powerpoint/2010/main" spd="slow"/>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smtClean="0"/>
              <a:t>5.1.3: Applying Lines of Symmetry</a:t>
            </a:r>
            <a:endParaRPr lang="en-US"/>
          </a:p>
        </p:txBody>
      </p:sp>
      <p:sp>
        <p:nvSpPr>
          <p:cNvPr id="6" name="Slide Number Placeholder 5"/>
          <p:cNvSpPr>
            <a:spLocks noGrp="1"/>
          </p:cNvSpPr>
          <p:nvPr>
            <p:ph type="sldNum" sz="quarter" idx="12"/>
          </p:nvPr>
        </p:nvSpPr>
        <p:spPr/>
        <p:txBody>
          <a:bodyPr/>
          <a:lstStyle>
            <a:lvl1pPr>
              <a:defRPr/>
            </a:lvl1pPr>
          </a:lstStyle>
          <a:p>
            <a:pPr>
              <a:defRPr/>
            </a:pPr>
            <a:fld id="{35ED554C-E08A-124E-968F-066B418B9B1D}" type="slidenum">
              <a:rPr lang="en-US"/>
              <a:pPr>
                <a:defRPr/>
              </a:pPr>
              <a:t>‹#›</a:t>
            </a:fld>
            <a:endParaRPr lang="en-US" dirty="0"/>
          </a:p>
        </p:txBody>
      </p:sp>
    </p:spTree>
    <p:extLst>
      <p:ext uri="{BB962C8B-B14F-4D97-AF65-F5344CB8AC3E}">
        <p14:creationId xmlns:p14="http://schemas.microsoft.com/office/powerpoint/2010/main" val="1585707087"/>
      </p:ext>
    </p:extLst>
  </p:cSld>
  <p:clrMapOvr>
    <a:masterClrMapping/>
  </p:clrMapOvr>
  <p:transition xmlns:p14="http://schemas.microsoft.com/office/powerpoint/2010/main" spd="slow"/>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smtClean="0"/>
              <a:t>5.1.3: Applying Lines of Symmetry</a:t>
            </a:r>
            <a:endParaRPr lang="en-US"/>
          </a:p>
        </p:txBody>
      </p:sp>
      <p:sp>
        <p:nvSpPr>
          <p:cNvPr id="7" name="Slide Number Placeholder 5"/>
          <p:cNvSpPr>
            <a:spLocks noGrp="1"/>
          </p:cNvSpPr>
          <p:nvPr>
            <p:ph type="sldNum" sz="quarter" idx="12"/>
          </p:nvPr>
        </p:nvSpPr>
        <p:spPr/>
        <p:txBody>
          <a:bodyPr/>
          <a:lstStyle>
            <a:lvl1pPr>
              <a:defRPr/>
            </a:lvl1pPr>
          </a:lstStyle>
          <a:p>
            <a:pPr>
              <a:defRPr/>
            </a:pPr>
            <a:fld id="{61905915-779A-F84F-8270-F51C7E08246D}" type="slidenum">
              <a:rPr lang="en-US"/>
              <a:pPr>
                <a:defRPr/>
              </a:pPr>
              <a:t>‹#›</a:t>
            </a:fld>
            <a:endParaRPr lang="en-US" dirty="0"/>
          </a:p>
        </p:txBody>
      </p:sp>
    </p:spTree>
    <p:extLst>
      <p:ext uri="{BB962C8B-B14F-4D97-AF65-F5344CB8AC3E}">
        <p14:creationId xmlns:p14="http://schemas.microsoft.com/office/powerpoint/2010/main" val="556242066"/>
      </p:ext>
    </p:extLst>
  </p:cSld>
  <p:clrMapOvr>
    <a:masterClrMapping/>
  </p:clrMapOvr>
  <p:transition xmlns:p14="http://schemas.microsoft.com/office/powerpoint/2010/main" spd="slow"/>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endParaRPr lang="en-US" dirty="0"/>
          </a:p>
        </p:txBody>
      </p:sp>
      <p:sp>
        <p:nvSpPr>
          <p:cNvPr id="8" name="Footer Placeholder 4"/>
          <p:cNvSpPr>
            <a:spLocks noGrp="1"/>
          </p:cNvSpPr>
          <p:nvPr>
            <p:ph type="ftr" sz="quarter" idx="11"/>
          </p:nvPr>
        </p:nvSpPr>
        <p:spPr/>
        <p:txBody>
          <a:bodyPr/>
          <a:lstStyle>
            <a:lvl1pPr>
              <a:defRPr/>
            </a:lvl1pPr>
          </a:lstStyle>
          <a:p>
            <a:pPr>
              <a:defRPr/>
            </a:pPr>
            <a:r>
              <a:rPr lang="en-US" smtClean="0"/>
              <a:t>5.1.3: Applying Lines of Symmetry</a:t>
            </a:r>
            <a:endParaRPr lang="en-US"/>
          </a:p>
        </p:txBody>
      </p:sp>
      <p:sp>
        <p:nvSpPr>
          <p:cNvPr id="9" name="Slide Number Placeholder 5"/>
          <p:cNvSpPr>
            <a:spLocks noGrp="1"/>
          </p:cNvSpPr>
          <p:nvPr>
            <p:ph type="sldNum" sz="quarter" idx="12"/>
          </p:nvPr>
        </p:nvSpPr>
        <p:spPr/>
        <p:txBody>
          <a:bodyPr/>
          <a:lstStyle>
            <a:lvl1pPr>
              <a:defRPr/>
            </a:lvl1pPr>
          </a:lstStyle>
          <a:p>
            <a:pPr>
              <a:defRPr/>
            </a:pPr>
            <a:fld id="{43651A5C-C537-5E42-89C8-8618689A1B38}" type="slidenum">
              <a:rPr lang="en-US"/>
              <a:pPr>
                <a:defRPr/>
              </a:pPr>
              <a:t>‹#›</a:t>
            </a:fld>
            <a:endParaRPr lang="en-US" dirty="0"/>
          </a:p>
        </p:txBody>
      </p:sp>
    </p:spTree>
    <p:extLst>
      <p:ext uri="{BB962C8B-B14F-4D97-AF65-F5344CB8AC3E}">
        <p14:creationId xmlns:p14="http://schemas.microsoft.com/office/powerpoint/2010/main" val="1670074556"/>
      </p:ext>
    </p:extLst>
  </p:cSld>
  <p:clrMapOvr>
    <a:masterClrMapping/>
  </p:clrMapOvr>
  <p:transition xmlns:p14="http://schemas.microsoft.com/office/powerpoint/2010/main" spd="slow"/>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endParaRPr lang="en-US" dirty="0"/>
          </a:p>
        </p:txBody>
      </p:sp>
      <p:sp>
        <p:nvSpPr>
          <p:cNvPr id="4" name="Footer Placeholder 4"/>
          <p:cNvSpPr>
            <a:spLocks noGrp="1"/>
          </p:cNvSpPr>
          <p:nvPr>
            <p:ph type="ftr" sz="quarter" idx="11"/>
          </p:nvPr>
        </p:nvSpPr>
        <p:spPr/>
        <p:txBody>
          <a:bodyPr/>
          <a:lstStyle>
            <a:lvl1pPr>
              <a:defRPr/>
            </a:lvl1pPr>
          </a:lstStyle>
          <a:p>
            <a:pPr>
              <a:defRPr/>
            </a:pPr>
            <a:r>
              <a:rPr lang="en-US" smtClean="0"/>
              <a:t>5.1.3: Applying Lines of Symmetry</a:t>
            </a:r>
            <a:endParaRPr lang="en-US"/>
          </a:p>
        </p:txBody>
      </p:sp>
      <p:sp>
        <p:nvSpPr>
          <p:cNvPr id="5" name="Slide Number Placeholder 5"/>
          <p:cNvSpPr>
            <a:spLocks noGrp="1"/>
          </p:cNvSpPr>
          <p:nvPr>
            <p:ph type="sldNum" sz="quarter" idx="12"/>
          </p:nvPr>
        </p:nvSpPr>
        <p:spPr/>
        <p:txBody>
          <a:bodyPr/>
          <a:lstStyle>
            <a:lvl1pPr>
              <a:defRPr/>
            </a:lvl1pPr>
          </a:lstStyle>
          <a:p>
            <a:pPr>
              <a:defRPr/>
            </a:pPr>
            <a:fld id="{E2F4FE27-A5F0-4149-82C0-F615F6C49BDE}" type="slidenum">
              <a:rPr lang="en-US"/>
              <a:pPr>
                <a:defRPr/>
              </a:pPr>
              <a:t>‹#›</a:t>
            </a:fld>
            <a:endParaRPr lang="en-US" dirty="0"/>
          </a:p>
        </p:txBody>
      </p:sp>
    </p:spTree>
    <p:extLst>
      <p:ext uri="{BB962C8B-B14F-4D97-AF65-F5344CB8AC3E}">
        <p14:creationId xmlns:p14="http://schemas.microsoft.com/office/powerpoint/2010/main" val="3239812631"/>
      </p:ext>
    </p:extLst>
  </p:cSld>
  <p:clrMapOvr>
    <a:masterClrMapping/>
  </p:clrMapOvr>
  <p:transition xmlns:p14="http://schemas.microsoft.com/office/powerpoint/2010/main" spd="slow"/>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dirty="0"/>
          </a:p>
        </p:txBody>
      </p:sp>
      <p:sp>
        <p:nvSpPr>
          <p:cNvPr id="3" name="Footer Placeholder 4"/>
          <p:cNvSpPr>
            <a:spLocks noGrp="1"/>
          </p:cNvSpPr>
          <p:nvPr>
            <p:ph type="ftr" sz="quarter" idx="11"/>
          </p:nvPr>
        </p:nvSpPr>
        <p:spPr/>
        <p:txBody>
          <a:bodyPr/>
          <a:lstStyle>
            <a:lvl1pPr>
              <a:defRPr/>
            </a:lvl1pPr>
          </a:lstStyle>
          <a:p>
            <a:pPr>
              <a:defRPr/>
            </a:pPr>
            <a:r>
              <a:rPr lang="en-US" smtClean="0"/>
              <a:t>5.1.3: Applying Lines of Symmetry</a:t>
            </a:r>
            <a:endParaRPr lang="en-US"/>
          </a:p>
        </p:txBody>
      </p:sp>
      <p:sp>
        <p:nvSpPr>
          <p:cNvPr id="4" name="Slide Number Placeholder 5"/>
          <p:cNvSpPr>
            <a:spLocks noGrp="1"/>
          </p:cNvSpPr>
          <p:nvPr>
            <p:ph type="sldNum" sz="quarter" idx="12"/>
          </p:nvPr>
        </p:nvSpPr>
        <p:spPr/>
        <p:txBody>
          <a:bodyPr/>
          <a:lstStyle>
            <a:lvl1pPr>
              <a:defRPr/>
            </a:lvl1pPr>
          </a:lstStyle>
          <a:p>
            <a:pPr>
              <a:defRPr/>
            </a:pPr>
            <a:fld id="{AE7837AB-05C7-D840-8202-554EAFDF83BB}" type="slidenum">
              <a:rPr lang="en-US"/>
              <a:pPr>
                <a:defRPr/>
              </a:pPr>
              <a:t>‹#›</a:t>
            </a:fld>
            <a:endParaRPr lang="en-US" dirty="0"/>
          </a:p>
        </p:txBody>
      </p:sp>
    </p:spTree>
    <p:extLst>
      <p:ext uri="{BB962C8B-B14F-4D97-AF65-F5344CB8AC3E}">
        <p14:creationId xmlns:p14="http://schemas.microsoft.com/office/powerpoint/2010/main" val="672794557"/>
      </p:ext>
    </p:extLst>
  </p:cSld>
  <p:clrMapOvr>
    <a:masterClrMapping/>
  </p:clrMapOvr>
  <p:transition xmlns:p14="http://schemas.microsoft.com/office/powerpoint/2010/main" spd="slow"/>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smtClean="0"/>
              <a:t>5.1.3: Applying Lines of Symmetry</a:t>
            </a:r>
            <a:endParaRPr lang="en-US"/>
          </a:p>
        </p:txBody>
      </p:sp>
      <p:sp>
        <p:nvSpPr>
          <p:cNvPr id="7" name="Slide Number Placeholder 5"/>
          <p:cNvSpPr>
            <a:spLocks noGrp="1"/>
          </p:cNvSpPr>
          <p:nvPr>
            <p:ph type="sldNum" sz="quarter" idx="12"/>
          </p:nvPr>
        </p:nvSpPr>
        <p:spPr/>
        <p:txBody>
          <a:bodyPr/>
          <a:lstStyle>
            <a:lvl1pPr>
              <a:defRPr/>
            </a:lvl1pPr>
          </a:lstStyle>
          <a:p>
            <a:pPr>
              <a:defRPr/>
            </a:pPr>
            <a:fld id="{4EA1F648-7553-1544-915A-A9E1DE8B2D08}" type="slidenum">
              <a:rPr lang="en-US"/>
              <a:pPr>
                <a:defRPr/>
              </a:pPr>
              <a:t>‹#›</a:t>
            </a:fld>
            <a:endParaRPr lang="en-US" dirty="0"/>
          </a:p>
        </p:txBody>
      </p:sp>
    </p:spTree>
    <p:extLst>
      <p:ext uri="{BB962C8B-B14F-4D97-AF65-F5344CB8AC3E}">
        <p14:creationId xmlns:p14="http://schemas.microsoft.com/office/powerpoint/2010/main" val="419758428"/>
      </p:ext>
    </p:extLst>
  </p:cSld>
  <p:clrMapOvr>
    <a:masterClrMapping/>
  </p:clrMapOvr>
  <p:transition xmlns:p14="http://schemas.microsoft.com/office/powerpoint/2010/main" spd="slow"/>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Drag picture to placeholder or click icon to add</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smtClean="0"/>
              <a:t>5.1.3: Applying Lines of Symmetry</a:t>
            </a:r>
            <a:endParaRPr lang="en-US"/>
          </a:p>
        </p:txBody>
      </p:sp>
      <p:sp>
        <p:nvSpPr>
          <p:cNvPr id="7" name="Slide Number Placeholder 5"/>
          <p:cNvSpPr>
            <a:spLocks noGrp="1"/>
          </p:cNvSpPr>
          <p:nvPr>
            <p:ph type="sldNum" sz="quarter" idx="12"/>
          </p:nvPr>
        </p:nvSpPr>
        <p:spPr/>
        <p:txBody>
          <a:bodyPr/>
          <a:lstStyle>
            <a:lvl1pPr>
              <a:defRPr/>
            </a:lvl1pPr>
          </a:lstStyle>
          <a:p>
            <a:pPr>
              <a:defRPr/>
            </a:pPr>
            <a:fld id="{F42F453E-5832-004C-88FD-D188459EB61F}" type="slidenum">
              <a:rPr lang="en-US"/>
              <a:pPr>
                <a:defRPr/>
              </a:pPr>
              <a:t>‹#›</a:t>
            </a:fld>
            <a:endParaRPr lang="en-US" dirty="0"/>
          </a:p>
        </p:txBody>
      </p:sp>
    </p:spTree>
    <p:extLst>
      <p:ext uri="{BB962C8B-B14F-4D97-AF65-F5344CB8AC3E}">
        <p14:creationId xmlns:p14="http://schemas.microsoft.com/office/powerpoint/2010/main" val="3860589039"/>
      </p:ext>
    </p:extLst>
  </p:cSld>
  <p:clrMapOvr>
    <a:masterClrMapping/>
  </p:clrMapOvr>
  <p:transition xmlns:p14="http://schemas.microsoft.com/office/powerpoint/2010/main" spd="slow"/>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Arial"/>
                <a:ea typeface="+mn-ea"/>
                <a:cs typeface="+mn-cs"/>
              </a:defRPr>
            </a:lvl1pPr>
          </a:lstStyle>
          <a:p>
            <a:pPr>
              <a:defRPr/>
            </a:pPr>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Arial"/>
                <a:ea typeface="+mn-ea"/>
                <a:cs typeface="+mn-cs"/>
              </a:defRPr>
            </a:lvl1pPr>
          </a:lstStyle>
          <a:p>
            <a:pPr>
              <a:defRPr/>
            </a:pPr>
            <a:r>
              <a:rPr lang="en-US" smtClean="0"/>
              <a:t>5.1.3: Applying Lines of Symmetry</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Arial"/>
                <a:ea typeface="+mn-ea"/>
                <a:cs typeface="+mn-cs"/>
              </a:defRPr>
            </a:lvl1pPr>
          </a:lstStyle>
          <a:p>
            <a:pPr>
              <a:defRPr/>
            </a:pPr>
            <a:fld id="{1B293FF8-CD88-C24E-B901-491EE6C88A28}" type="slidenum">
              <a:rPr lang="en-US" smtClean="0"/>
              <a:pPr>
                <a:defRPr/>
              </a:pPr>
              <a:t>‹#›</a:t>
            </a:fld>
            <a:endParaRPr lang="en-US" dirty="0"/>
          </a:p>
        </p:txBody>
      </p:sp>
    </p:spTree>
  </p:cSld>
  <p:clrMap bg1="lt1" tx1="dk1" bg2="lt2" tx2="dk2" accent1="accent1" accent2="accent2" accent3="accent3" accent4="accent4" accent5="accent5" accent6="accent6" hlink="hlink" folHlink="folHlink"/>
  <p:sldLayoutIdLst>
    <p:sldLayoutId id="2147483707"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8" r:id="rId12"/>
  </p:sldLayoutIdLst>
  <p:transition xmlns:p14="http://schemas.microsoft.com/office/powerpoint/2010/main" spd="slow"/>
  <p:timing>
    <p:tnLst>
      <p:par>
        <p:cTn xmlns:p14="http://schemas.microsoft.com/office/powerpoint/2010/main" id="1" dur="indefinite" restart="never" nodeType="tmRoot"/>
      </p:par>
    </p:tnLst>
  </p:timing>
  <p:hf hdr="0" dt="0"/>
  <p:txStyles>
    <p:titleStyle>
      <a:lvl1pPr algn="ctr" defTabSz="457200" rtl="0" eaLnBrk="0" fontAlgn="base" hangingPunct="0">
        <a:spcBef>
          <a:spcPct val="0"/>
        </a:spcBef>
        <a:spcAft>
          <a:spcPct val="0"/>
        </a:spcAft>
        <a:defRPr sz="4400" kern="1200">
          <a:solidFill>
            <a:schemeClr val="tx1"/>
          </a:solidFill>
          <a:latin typeface="Arial"/>
          <a:ea typeface="ＭＳ Ｐゴシック" charset="0"/>
          <a:cs typeface="Arial"/>
        </a:defRPr>
      </a:lvl1pPr>
      <a:lvl2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2pPr>
      <a:lvl3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3pPr>
      <a:lvl4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4pPr>
      <a:lvl5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5pPr>
      <a:lvl6pPr marL="4572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1pPr>
      <a:lvl2pPr marL="742950" indent="-28575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3pPr>
      <a:lvl4pPr marL="16002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4pPr>
      <a:lvl5pPr marL="20574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4" Type="http://schemas.openxmlformats.org/officeDocument/2006/relationships/oleObject" Target="../embeddings/oleObject1.bin"/><Relationship Id="rId5" Type="http://schemas.openxmlformats.org/officeDocument/2006/relationships/image" Target="../media/image2.emf"/><Relationship Id="rId6" Type="http://schemas.openxmlformats.org/officeDocument/2006/relationships/oleObject" Target="../embeddings/oleObject2.bin"/><Relationship Id="rId7" Type="http://schemas.openxmlformats.org/officeDocument/2006/relationships/oleObject" Target="../embeddings/oleObject3.bin"/><Relationship Id="rId8" Type="http://schemas.openxmlformats.org/officeDocument/2006/relationships/image" Target="../media/image3.emf"/><Relationship Id="rId9" Type="http://schemas.openxmlformats.org/officeDocument/2006/relationships/image" Target="../media/image4.JPG"/><Relationship Id="rId1" Type="http://schemas.openxmlformats.org/officeDocument/2006/relationships/vmlDrawing" Target="../drawings/vmlDrawing1.vml"/><Relationship Id="rId2"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4.emf"/></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9.bin"/><Relationship Id="rId4" Type="http://schemas.openxmlformats.org/officeDocument/2006/relationships/image" Target="../media/image15.emf"/><Relationship Id="rId5" Type="http://schemas.openxmlformats.org/officeDocument/2006/relationships/oleObject" Target="../embeddings/oleObject10.bin"/><Relationship Id="rId6" Type="http://schemas.openxmlformats.org/officeDocument/2006/relationships/oleObject" Target="../embeddings/oleObject11.bin"/><Relationship Id="rId7" Type="http://schemas.openxmlformats.org/officeDocument/2006/relationships/oleObject" Target="../embeddings/oleObject12.bin"/><Relationship Id="rId8" Type="http://schemas.openxmlformats.org/officeDocument/2006/relationships/oleObject" Target="../embeddings/oleObject13.bin"/><Relationship Id="rId9" Type="http://schemas.openxmlformats.org/officeDocument/2006/relationships/oleObject" Target="../embeddings/oleObject14.bin"/><Relationship Id="rId10" Type="http://schemas.openxmlformats.org/officeDocument/2006/relationships/oleObject" Target="../embeddings/oleObject15.bin"/><Relationship Id="rId1" Type="http://schemas.openxmlformats.org/officeDocument/2006/relationships/vmlDrawing" Target="../drawings/vmlDrawing4.vml"/><Relationship Id="rId2"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16.bin"/><Relationship Id="rId4" Type="http://schemas.openxmlformats.org/officeDocument/2006/relationships/image" Target="../media/image16.emf"/><Relationship Id="rId5" Type="http://schemas.openxmlformats.org/officeDocument/2006/relationships/image" Target="../media/image17.JPG"/><Relationship Id="rId1" Type="http://schemas.openxmlformats.org/officeDocument/2006/relationships/vmlDrawing" Target="../drawings/vmlDrawing5.vml"/><Relationship Id="rId2"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17.bin"/><Relationship Id="rId4" Type="http://schemas.openxmlformats.org/officeDocument/2006/relationships/image" Target="../media/image18.emf"/><Relationship Id="rId5" Type="http://schemas.openxmlformats.org/officeDocument/2006/relationships/image" Target="../media/image19.JPG"/><Relationship Id="rId1" Type="http://schemas.openxmlformats.org/officeDocument/2006/relationships/vmlDrawing" Target="../drawings/vmlDrawing6.vml"/><Relationship Id="rId2"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0.JPG"/></Relationships>
</file>

<file path=ppt/slides/_rels/slide17.xml.rels><?xml version="1.0" encoding="UTF-8" standalone="yes"?>
<Relationships xmlns="http://schemas.openxmlformats.org/package/2006/relationships"><Relationship Id="rId3" Type="http://schemas.openxmlformats.org/officeDocument/2006/relationships/hyperlink" Target="http://walch.com/ei/CAU5L1S3LineSymm" TargetMode="External"/><Relationship Id="rId4" Type="http://schemas.openxmlformats.org/officeDocument/2006/relationships/image" Target="../media/image21.png"/><Relationship Id="rId1" Type="http://schemas.openxmlformats.org/officeDocument/2006/relationships/slideLayout" Target="../slideLayouts/slideLayout12.xml"/><Relationship Id="rId2" Type="http://schemas.openxmlformats.org/officeDocument/2006/relationships/notesSlide" Target="../notesSlides/notesSlide2.xml"/></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18.bin"/><Relationship Id="rId4" Type="http://schemas.openxmlformats.org/officeDocument/2006/relationships/image" Target="../media/image22.emf"/><Relationship Id="rId5" Type="http://schemas.openxmlformats.org/officeDocument/2006/relationships/image" Target="../media/image23.JPG"/><Relationship Id="rId1" Type="http://schemas.openxmlformats.org/officeDocument/2006/relationships/vmlDrawing" Target="../drawings/vmlDrawing7.vml"/><Relationship Id="rId2"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19.bin"/><Relationship Id="rId4" Type="http://schemas.openxmlformats.org/officeDocument/2006/relationships/image" Target="../media/image24.emf"/><Relationship Id="rId5" Type="http://schemas.openxmlformats.org/officeDocument/2006/relationships/oleObject" Target="../embeddings/oleObject20.bin"/><Relationship Id="rId6" Type="http://schemas.openxmlformats.org/officeDocument/2006/relationships/image" Target="../media/image25.emf"/><Relationship Id="rId7" Type="http://schemas.openxmlformats.org/officeDocument/2006/relationships/oleObject" Target="../embeddings/oleObject21.bin"/><Relationship Id="rId8" Type="http://schemas.openxmlformats.org/officeDocument/2006/relationships/image" Target="../media/image26.emf"/><Relationship Id="rId9" Type="http://schemas.openxmlformats.org/officeDocument/2006/relationships/oleObject" Target="../embeddings/oleObject22.bin"/><Relationship Id="rId10" Type="http://schemas.openxmlformats.org/officeDocument/2006/relationships/image" Target="../media/image27.emf"/><Relationship Id="rId1" Type="http://schemas.openxmlformats.org/officeDocument/2006/relationships/vmlDrawing" Target="../drawings/vmlDrawing8.vml"/><Relationship Id="rId2"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oleObject" Target="../embeddings/oleObject4.bin"/><Relationship Id="rId4" Type="http://schemas.openxmlformats.org/officeDocument/2006/relationships/image" Target="../media/image2.emf"/><Relationship Id="rId5" Type="http://schemas.openxmlformats.org/officeDocument/2006/relationships/oleObject" Target="../embeddings/oleObject5.bin"/><Relationship Id="rId6" Type="http://schemas.openxmlformats.org/officeDocument/2006/relationships/image" Target="../media/image3.emf"/><Relationship Id="rId7" Type="http://schemas.openxmlformats.org/officeDocument/2006/relationships/oleObject" Target="../embeddings/oleObject6.bin"/><Relationship Id="rId1" Type="http://schemas.openxmlformats.org/officeDocument/2006/relationships/vmlDrawing" Target="../drawings/vmlDrawing2.vml"/><Relationship Id="rId2"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1" Type="http://schemas.openxmlformats.org/officeDocument/2006/relationships/oleObject" Target="../embeddings/oleObject27.bin"/><Relationship Id="rId12" Type="http://schemas.openxmlformats.org/officeDocument/2006/relationships/image" Target="../media/image32.emf"/><Relationship Id="rId13" Type="http://schemas.openxmlformats.org/officeDocument/2006/relationships/oleObject" Target="../embeddings/oleObject28.bin"/><Relationship Id="rId14" Type="http://schemas.openxmlformats.org/officeDocument/2006/relationships/image" Target="../media/image33.emf"/><Relationship Id="rId1" Type="http://schemas.openxmlformats.org/officeDocument/2006/relationships/vmlDrawing" Target="../drawings/vmlDrawing9.vml"/><Relationship Id="rId2" Type="http://schemas.openxmlformats.org/officeDocument/2006/relationships/slideLayout" Target="../slideLayouts/slideLayout1.xml"/><Relationship Id="rId3" Type="http://schemas.openxmlformats.org/officeDocument/2006/relationships/oleObject" Target="../embeddings/oleObject23.bin"/><Relationship Id="rId4" Type="http://schemas.openxmlformats.org/officeDocument/2006/relationships/image" Target="../media/image28.emf"/><Relationship Id="rId5" Type="http://schemas.openxmlformats.org/officeDocument/2006/relationships/oleObject" Target="../embeddings/oleObject24.bin"/><Relationship Id="rId6" Type="http://schemas.openxmlformats.org/officeDocument/2006/relationships/image" Target="../media/image29.emf"/><Relationship Id="rId7" Type="http://schemas.openxmlformats.org/officeDocument/2006/relationships/oleObject" Target="../embeddings/oleObject25.bin"/><Relationship Id="rId8" Type="http://schemas.openxmlformats.org/officeDocument/2006/relationships/image" Target="../media/image30.emf"/><Relationship Id="rId9" Type="http://schemas.openxmlformats.org/officeDocument/2006/relationships/oleObject" Target="../embeddings/oleObject26.bin"/><Relationship Id="rId10" Type="http://schemas.openxmlformats.org/officeDocument/2006/relationships/image" Target="../media/image31.emf"/></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29.bin"/><Relationship Id="rId4" Type="http://schemas.openxmlformats.org/officeDocument/2006/relationships/image" Target="../media/image34.emf"/><Relationship Id="rId5" Type="http://schemas.openxmlformats.org/officeDocument/2006/relationships/oleObject" Target="../embeddings/oleObject30.bin"/><Relationship Id="rId6" Type="http://schemas.openxmlformats.org/officeDocument/2006/relationships/image" Target="../media/image35.emf"/><Relationship Id="rId7" Type="http://schemas.openxmlformats.org/officeDocument/2006/relationships/oleObject" Target="../embeddings/oleObject31.bin"/><Relationship Id="rId8" Type="http://schemas.openxmlformats.org/officeDocument/2006/relationships/image" Target="../media/image36.emf"/><Relationship Id="rId9" Type="http://schemas.openxmlformats.org/officeDocument/2006/relationships/oleObject" Target="../embeddings/oleObject32.bin"/><Relationship Id="rId10" Type="http://schemas.openxmlformats.org/officeDocument/2006/relationships/image" Target="../media/image37.emf"/><Relationship Id="rId1" Type="http://schemas.openxmlformats.org/officeDocument/2006/relationships/vmlDrawing" Target="../drawings/vmlDrawing10.vml"/><Relationship Id="rId2"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1" Type="http://schemas.openxmlformats.org/officeDocument/2006/relationships/oleObject" Target="../embeddings/oleObject37.bin"/><Relationship Id="rId12" Type="http://schemas.openxmlformats.org/officeDocument/2006/relationships/image" Target="../media/image40.emf"/><Relationship Id="rId13" Type="http://schemas.openxmlformats.org/officeDocument/2006/relationships/oleObject" Target="../embeddings/oleObject38.bin"/><Relationship Id="rId14" Type="http://schemas.openxmlformats.org/officeDocument/2006/relationships/image" Target="../media/image41.emf"/><Relationship Id="rId1" Type="http://schemas.openxmlformats.org/officeDocument/2006/relationships/vmlDrawing" Target="../drawings/vmlDrawing11.vml"/><Relationship Id="rId2" Type="http://schemas.openxmlformats.org/officeDocument/2006/relationships/slideLayout" Target="../slideLayouts/slideLayout1.xml"/><Relationship Id="rId3" Type="http://schemas.openxmlformats.org/officeDocument/2006/relationships/oleObject" Target="../embeddings/oleObject33.bin"/><Relationship Id="rId4" Type="http://schemas.openxmlformats.org/officeDocument/2006/relationships/image" Target="../media/image31.emf"/><Relationship Id="rId5" Type="http://schemas.openxmlformats.org/officeDocument/2006/relationships/oleObject" Target="../embeddings/oleObject34.bin"/><Relationship Id="rId6" Type="http://schemas.openxmlformats.org/officeDocument/2006/relationships/image" Target="../media/image32.emf"/><Relationship Id="rId7" Type="http://schemas.openxmlformats.org/officeDocument/2006/relationships/oleObject" Target="../embeddings/oleObject35.bin"/><Relationship Id="rId8" Type="http://schemas.openxmlformats.org/officeDocument/2006/relationships/image" Target="../media/image38.emf"/><Relationship Id="rId9" Type="http://schemas.openxmlformats.org/officeDocument/2006/relationships/oleObject" Target="../embeddings/oleObject36.bin"/><Relationship Id="rId10" Type="http://schemas.openxmlformats.org/officeDocument/2006/relationships/image" Target="../media/image39.emf"/></Relationships>
</file>

<file path=ppt/slides/_rels/slide23.xml.rels><?xml version="1.0" encoding="UTF-8" standalone="yes"?>
<Relationships xmlns="http://schemas.openxmlformats.org/package/2006/relationships"><Relationship Id="rId3" Type="http://schemas.openxmlformats.org/officeDocument/2006/relationships/hyperlink" Target="http://walch.com/ei/CAU5L1S3LineSymmKite" TargetMode="External"/><Relationship Id="rId4" Type="http://schemas.openxmlformats.org/officeDocument/2006/relationships/image" Target="../media/image21.png"/><Relationship Id="rId1" Type="http://schemas.openxmlformats.org/officeDocument/2006/relationships/slideLayout" Target="../slideLayouts/slideLayout12.xml"/><Relationship Id="rId2" Type="http://schemas.openxmlformats.org/officeDocument/2006/relationships/notesSlide" Target="../notesSlides/notesSlide3.xml"/></Relationships>
</file>

<file path=ppt/slides/_rels/slide3.xml.rels><?xml version="1.0" encoding="UTF-8" standalone="yes"?>
<Relationships xmlns="http://schemas.openxmlformats.org/package/2006/relationships"><Relationship Id="rId3" Type="http://schemas.openxmlformats.org/officeDocument/2006/relationships/image" Target="../media/image6.JPG"/><Relationship Id="rId4" Type="http://schemas.openxmlformats.org/officeDocument/2006/relationships/image" Target="../media/image7.JPG"/><Relationship Id="rId1" Type="http://schemas.openxmlformats.org/officeDocument/2006/relationships/slideLayout" Target="../slideLayouts/slideLayout1.xml"/><Relationship Id="rId2" Type="http://schemas.openxmlformats.org/officeDocument/2006/relationships/image" Target="../media/image5.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9.JPG"/><Relationship Id="rId4" Type="http://schemas.openxmlformats.org/officeDocument/2006/relationships/image" Target="../media/image10.JPG"/><Relationship Id="rId1" Type="http://schemas.openxmlformats.org/officeDocument/2006/relationships/slideLayout" Target="../slideLayouts/slideLayout1.xml"/><Relationship Id="rId2" Type="http://schemas.openxmlformats.org/officeDocument/2006/relationships/image" Target="../media/image8.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7.bin"/><Relationship Id="rId4" Type="http://schemas.openxmlformats.org/officeDocument/2006/relationships/image" Target="../media/image11.emf"/><Relationship Id="rId5" Type="http://schemas.openxmlformats.org/officeDocument/2006/relationships/oleObject" Target="../embeddings/oleObject8.bin"/><Relationship Id="rId6" Type="http://schemas.openxmlformats.org/officeDocument/2006/relationships/image" Target="../media/image12.emf"/><Relationship Id="rId1" Type="http://schemas.openxmlformats.org/officeDocument/2006/relationships/vmlDrawing" Target="../drawings/vmlDrawing3.vml"/><Relationship Id="rId2"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3.em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41350" y="641350"/>
            <a:ext cx="7854950" cy="4997450"/>
          </a:xfrm>
        </p:spPr>
        <p:txBody>
          <a:bodyPr rtlCol="0"/>
          <a:lstStyle/>
          <a:p>
            <a:pPr eaLnBrk="1" fontAlgn="auto" hangingPunct="1">
              <a:spcAft>
                <a:spcPts val="0"/>
              </a:spcAft>
              <a:buFont typeface="Arial"/>
              <a:buNone/>
              <a:defRPr/>
            </a:pPr>
            <a:r>
              <a:rPr lang="en-US" sz="2800" b="1" dirty="0" smtClean="0">
                <a:ea typeface="+mn-ea"/>
              </a:rPr>
              <a:t>Introduction</a:t>
            </a:r>
            <a:endParaRPr lang="en-US" sz="2800" b="1" dirty="0">
              <a:ea typeface="+mn-ea"/>
            </a:endParaRPr>
          </a:p>
          <a:p>
            <a:r>
              <a:rPr lang="en-US" dirty="0"/>
              <a:t>A </a:t>
            </a:r>
            <a:r>
              <a:rPr lang="en-US" b="1" dirty="0"/>
              <a:t>line of symmetry</a:t>
            </a:r>
            <a:r>
              <a:rPr lang="en-US" dirty="0" smtClean="0"/>
              <a:t>,  </a:t>
            </a:r>
            <a:r>
              <a:rPr lang="en-US" dirty="0"/>
              <a:t>, is a line separating a figure into two halves that are mirror images. </a:t>
            </a:r>
            <a:r>
              <a:rPr lang="en-US" b="1" dirty="0"/>
              <a:t>Line symmetry </a:t>
            </a:r>
            <a:r>
              <a:rPr lang="en-US" dirty="0"/>
              <a:t>exists for a figure if for every point </a:t>
            </a:r>
            <a:r>
              <a:rPr lang="en-US" i="1" dirty="0"/>
              <a:t>P</a:t>
            </a:r>
            <a:r>
              <a:rPr lang="en-US" dirty="0"/>
              <a:t> on one side of the line, there is a corresponding point </a:t>
            </a:r>
            <a:r>
              <a:rPr lang="en-US" i="1" dirty="0"/>
              <a:t>Q</a:t>
            </a:r>
            <a:r>
              <a:rPr lang="en-US" dirty="0"/>
              <a:t> where  </a:t>
            </a:r>
            <a:r>
              <a:rPr lang="en-US" dirty="0" smtClean="0"/>
              <a:t>  is </a:t>
            </a:r>
            <a:r>
              <a:rPr lang="en-US" dirty="0"/>
              <a:t>the perpendicular bisector </a:t>
            </a:r>
            <a:r>
              <a:rPr lang="en-US" dirty="0" smtClean="0"/>
              <a:t>of       .</a:t>
            </a:r>
          </a:p>
        </p:txBody>
      </p:sp>
      <p:sp>
        <p:nvSpPr>
          <p:cNvPr id="2" name="Slide Number Placeholder 1"/>
          <p:cNvSpPr>
            <a:spLocks noGrp="1"/>
          </p:cNvSpPr>
          <p:nvPr>
            <p:ph type="sldNum" sz="quarter" idx="11"/>
          </p:nvPr>
        </p:nvSpPr>
        <p:spPr/>
        <p:txBody>
          <a:bodyPr/>
          <a:lstStyle/>
          <a:p>
            <a:pPr>
              <a:defRPr/>
            </a:pPr>
            <a:fld id="{8E0A64BF-F1FF-FE46-8566-4B9C9A787A73}" type="slidenum">
              <a:rPr lang="en-US" smtClean="0"/>
              <a:pPr>
                <a:defRPr/>
              </a:pPr>
              <a:t>1</a:t>
            </a:fld>
            <a:endParaRPr lang="en-US" dirty="0"/>
          </a:p>
        </p:txBody>
      </p:sp>
      <p:sp>
        <p:nvSpPr>
          <p:cNvPr id="4" name="Footer Placeholder 3"/>
          <p:cNvSpPr>
            <a:spLocks noGrp="1"/>
          </p:cNvSpPr>
          <p:nvPr>
            <p:ph type="ftr" sz="quarter" idx="13"/>
          </p:nvPr>
        </p:nvSpPr>
        <p:spPr/>
        <p:txBody>
          <a:bodyPr/>
          <a:lstStyle/>
          <a:p>
            <a:pPr>
              <a:defRPr/>
            </a:pPr>
            <a:r>
              <a:rPr lang="en-US" smtClean="0"/>
              <a:t>5.1.3: Applying Lines of Symmetry</a:t>
            </a:r>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3898260418"/>
              </p:ext>
            </p:extLst>
          </p:nvPr>
        </p:nvGraphicFramePr>
        <p:xfrm>
          <a:off x="6692900" y="2320290"/>
          <a:ext cx="165100" cy="266700"/>
        </p:xfrm>
        <a:graphic>
          <a:graphicData uri="http://schemas.openxmlformats.org/presentationml/2006/ole">
            <mc:AlternateContent xmlns:mc="http://schemas.openxmlformats.org/markup-compatibility/2006">
              <mc:Choice xmlns:v="urn:schemas-microsoft-com:vml" Requires="v">
                <p:oleObj spid="_x0000_s92187" name="Equation" r:id="rId4" imgW="165100" imgH="266700" progId="Equation.DSMT4">
                  <p:embed/>
                </p:oleObj>
              </mc:Choice>
              <mc:Fallback>
                <p:oleObj name="Equation" r:id="rId4" imgW="165100" imgH="266700" progId="Equation.DSMT4">
                  <p:embed/>
                  <p:pic>
                    <p:nvPicPr>
                      <p:cNvPr id="0" name=""/>
                      <p:cNvPicPr/>
                      <p:nvPr/>
                    </p:nvPicPr>
                    <p:blipFill>
                      <a:blip r:embed="rId5"/>
                      <a:stretch>
                        <a:fillRect/>
                      </a:stretch>
                    </p:blipFill>
                    <p:spPr>
                      <a:xfrm>
                        <a:off x="6692900" y="2320290"/>
                        <a:ext cx="165100" cy="266700"/>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1669634496"/>
              </p:ext>
            </p:extLst>
          </p:nvPr>
        </p:nvGraphicFramePr>
        <p:xfrm>
          <a:off x="3542740" y="1243330"/>
          <a:ext cx="165100" cy="266700"/>
        </p:xfrm>
        <a:graphic>
          <a:graphicData uri="http://schemas.openxmlformats.org/presentationml/2006/ole">
            <mc:AlternateContent xmlns:mc="http://schemas.openxmlformats.org/markup-compatibility/2006">
              <mc:Choice xmlns:v="urn:schemas-microsoft-com:vml" Requires="v">
                <p:oleObj spid="_x0000_s92188" name="Equation" r:id="rId6" imgW="165100" imgH="266700" progId="Equation.DSMT4">
                  <p:embed/>
                </p:oleObj>
              </mc:Choice>
              <mc:Fallback>
                <p:oleObj name="Equation" r:id="rId6" imgW="165100" imgH="266700" progId="Equation.DSMT4">
                  <p:embed/>
                  <p:pic>
                    <p:nvPicPr>
                      <p:cNvPr id="0" name=""/>
                      <p:cNvPicPr/>
                      <p:nvPr/>
                    </p:nvPicPr>
                    <p:blipFill>
                      <a:blip r:embed="rId5"/>
                      <a:stretch>
                        <a:fillRect/>
                      </a:stretch>
                    </p:blipFill>
                    <p:spPr>
                      <a:xfrm>
                        <a:off x="3542740" y="1243330"/>
                        <a:ext cx="165100" cy="266700"/>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1877599421"/>
              </p:ext>
            </p:extLst>
          </p:nvPr>
        </p:nvGraphicFramePr>
        <p:xfrm>
          <a:off x="4152900" y="2617470"/>
          <a:ext cx="469900" cy="393700"/>
        </p:xfrm>
        <a:graphic>
          <a:graphicData uri="http://schemas.openxmlformats.org/presentationml/2006/ole">
            <mc:AlternateContent xmlns:mc="http://schemas.openxmlformats.org/markup-compatibility/2006">
              <mc:Choice xmlns:v="urn:schemas-microsoft-com:vml" Requires="v">
                <p:oleObj spid="_x0000_s92189" name="Equation" r:id="rId7" imgW="469900" imgH="393700" progId="Equation.DSMT4">
                  <p:embed/>
                </p:oleObj>
              </mc:Choice>
              <mc:Fallback>
                <p:oleObj name="Equation" r:id="rId7" imgW="469900" imgH="393700" progId="Equation.DSMT4">
                  <p:embed/>
                  <p:pic>
                    <p:nvPicPr>
                      <p:cNvPr id="0" name=""/>
                      <p:cNvPicPr/>
                      <p:nvPr/>
                    </p:nvPicPr>
                    <p:blipFill>
                      <a:blip r:embed="rId8"/>
                      <a:stretch>
                        <a:fillRect/>
                      </a:stretch>
                    </p:blipFill>
                    <p:spPr>
                      <a:xfrm>
                        <a:off x="4152900" y="2617470"/>
                        <a:ext cx="469900" cy="393700"/>
                      </a:xfrm>
                      <a:prstGeom prst="rect">
                        <a:avLst/>
                      </a:prstGeom>
                    </p:spPr>
                  </p:pic>
                </p:oleObj>
              </mc:Fallback>
            </mc:AlternateContent>
          </a:graphicData>
        </a:graphic>
      </p:graphicFrame>
      <p:pic>
        <p:nvPicPr>
          <p:cNvPr id="8" name="Picture 7" descr="Image69090.JPG"/>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369310" y="3111703"/>
            <a:ext cx="2446020" cy="2668385"/>
          </a:xfrm>
          <a:prstGeom prst="rect">
            <a:avLst/>
          </a:prstGeom>
        </p:spPr>
      </p:pic>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Introduction, </a:t>
            </a:r>
            <a:r>
              <a:rPr lang="en-US" sz="2800" b="1" i="1" dirty="0"/>
              <a:t>continued</a:t>
            </a:r>
            <a:endParaRPr lang="en-US" sz="2800" b="1" dirty="0"/>
          </a:p>
          <a:p>
            <a:endParaRPr lang="en-US" sz="2800" dirty="0"/>
          </a:p>
          <a:p>
            <a:endParaRPr lang="en-US" sz="2800"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10</a:t>
            </a:fld>
            <a:endParaRPr lang="en-US" dirty="0"/>
          </a:p>
        </p:txBody>
      </p:sp>
      <p:sp>
        <p:nvSpPr>
          <p:cNvPr id="4" name="Footer Placeholder 3"/>
          <p:cNvSpPr>
            <a:spLocks noGrp="1"/>
          </p:cNvSpPr>
          <p:nvPr>
            <p:ph type="ftr" sz="quarter" idx="13"/>
          </p:nvPr>
        </p:nvSpPr>
        <p:spPr/>
        <p:txBody>
          <a:bodyPr/>
          <a:lstStyle/>
          <a:p>
            <a:pPr>
              <a:defRPr/>
            </a:pPr>
            <a:r>
              <a:rPr lang="en-US" smtClean="0"/>
              <a:t>5.1.3: Applying Lines of Symmetry</a:t>
            </a:r>
            <a:endParaRPr lang="en-US" dirty="0"/>
          </a:p>
        </p:txBody>
      </p:sp>
      <p:pic>
        <p:nvPicPr>
          <p:cNvPr id="5" name="Picture 4" descr="U5L1_parallelograms.ep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83671" y="1280160"/>
            <a:ext cx="5779833" cy="3799840"/>
          </a:xfrm>
          <a:prstGeom prst="rect">
            <a:avLst/>
          </a:prstGeom>
        </p:spPr>
      </p:pic>
    </p:spTree>
    <p:extLst>
      <p:ext uri="{BB962C8B-B14F-4D97-AF65-F5344CB8AC3E}">
        <p14:creationId xmlns:p14="http://schemas.microsoft.com/office/powerpoint/2010/main" val="1021064928"/>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50" y="641350"/>
            <a:ext cx="7854950" cy="4997450"/>
          </a:xfrm>
        </p:spPr>
        <p:txBody>
          <a:bodyPr rtlCol="0">
            <a:noAutofit/>
          </a:bodyPr>
          <a:lstStyle/>
          <a:p>
            <a:pPr eaLnBrk="1" fontAlgn="auto" hangingPunct="1">
              <a:spcAft>
                <a:spcPts val="0"/>
              </a:spcAft>
              <a:buFont typeface="Arial"/>
              <a:buNone/>
              <a:defRPr/>
            </a:pPr>
            <a:r>
              <a:rPr lang="en-US" sz="2800" b="1" dirty="0" smtClean="0">
                <a:ea typeface="+mn-ea"/>
              </a:rPr>
              <a:t>Key Concepts</a:t>
            </a:r>
            <a:endParaRPr lang="en-US" sz="2000" b="1" dirty="0" smtClean="0">
              <a:ea typeface="+mn-ea"/>
            </a:endParaRPr>
          </a:p>
          <a:p>
            <a:pPr marL="342900" indent="-342900">
              <a:buFont typeface="Arial"/>
              <a:buChar char="•"/>
            </a:pPr>
            <a:r>
              <a:rPr lang="en-US" dirty="0"/>
              <a:t>Figures can be reflected through lines of symmetry onto themselves</a:t>
            </a:r>
            <a:r>
              <a:rPr lang="en-US" dirty="0" smtClean="0"/>
              <a:t>.</a:t>
            </a:r>
          </a:p>
          <a:p>
            <a:pPr marL="342900" indent="-342900">
              <a:lnSpc>
                <a:spcPct val="50000"/>
              </a:lnSpc>
              <a:buFont typeface="Arial"/>
              <a:buChar char="•"/>
            </a:pPr>
            <a:endParaRPr lang="en-US" dirty="0"/>
          </a:p>
          <a:p>
            <a:pPr marL="342900" indent="-342900">
              <a:buFont typeface="Arial"/>
              <a:buChar char="•"/>
            </a:pPr>
            <a:r>
              <a:rPr lang="en-US" dirty="0"/>
              <a:t>Lines of symmetry determine the amount of rotation required to carry them onto themselves</a:t>
            </a:r>
            <a:r>
              <a:rPr lang="en-US" dirty="0" smtClean="0"/>
              <a:t>.</a:t>
            </a:r>
          </a:p>
          <a:p>
            <a:pPr marL="342900" indent="-342900">
              <a:lnSpc>
                <a:spcPct val="50000"/>
              </a:lnSpc>
              <a:buFont typeface="Arial"/>
              <a:buChar char="•"/>
            </a:pPr>
            <a:endParaRPr lang="en-US" dirty="0"/>
          </a:p>
          <a:p>
            <a:pPr marL="342900" indent="-342900">
              <a:buFont typeface="Arial"/>
              <a:buChar char="•"/>
            </a:pPr>
            <a:r>
              <a:rPr lang="en-US" dirty="0"/>
              <a:t>Not all figures are symmetrical</a:t>
            </a:r>
            <a:r>
              <a:rPr lang="en-US" dirty="0" smtClean="0"/>
              <a:t>.</a:t>
            </a:r>
          </a:p>
          <a:p>
            <a:pPr marL="342900" indent="-342900">
              <a:lnSpc>
                <a:spcPct val="50000"/>
              </a:lnSpc>
              <a:buFont typeface="Arial"/>
              <a:buChar char="•"/>
            </a:pPr>
            <a:endParaRPr lang="en-US" dirty="0"/>
          </a:p>
          <a:p>
            <a:pPr marL="342900" indent="-342900">
              <a:buFont typeface="Arial"/>
              <a:buChar char="•"/>
            </a:pPr>
            <a:r>
              <a:rPr lang="en-US" dirty="0" smtClean="0"/>
              <a:t>Regular </a:t>
            </a:r>
            <a:r>
              <a:rPr lang="en-US" dirty="0"/>
              <a:t>polygons have sides of equal length and angles of equal measure. There are </a:t>
            </a:r>
            <a:r>
              <a:rPr lang="en-US" i="1" dirty="0"/>
              <a:t>n</a:t>
            </a:r>
            <a:r>
              <a:rPr lang="en-US" dirty="0"/>
              <a:t> number of lines of symmetry for a number of sides, </a:t>
            </a:r>
            <a:r>
              <a:rPr lang="en-US" i="1" dirty="0"/>
              <a:t>n</a:t>
            </a:r>
            <a:r>
              <a:rPr lang="en-US" dirty="0"/>
              <a:t>, in a regular polygon.</a:t>
            </a:r>
          </a:p>
        </p:txBody>
      </p:sp>
      <p:sp>
        <p:nvSpPr>
          <p:cNvPr id="3" name="Slide Number Placeholder 2"/>
          <p:cNvSpPr>
            <a:spLocks noGrp="1"/>
          </p:cNvSpPr>
          <p:nvPr>
            <p:ph type="sldNum" sz="quarter" idx="11"/>
          </p:nvPr>
        </p:nvSpPr>
        <p:spPr/>
        <p:txBody>
          <a:bodyPr/>
          <a:lstStyle/>
          <a:p>
            <a:pPr>
              <a:defRPr/>
            </a:pPr>
            <a:fld id="{F6270E78-E23D-7748-ACDE-2A48DE59FD1C}" type="slidenum">
              <a:rPr lang="en-US" smtClean="0"/>
              <a:pPr>
                <a:defRPr/>
              </a:pPr>
              <a:t>11</a:t>
            </a:fld>
            <a:endParaRPr lang="en-US" dirty="0"/>
          </a:p>
        </p:txBody>
      </p:sp>
      <p:sp>
        <p:nvSpPr>
          <p:cNvPr id="4" name="Footer Placeholder 3"/>
          <p:cNvSpPr>
            <a:spLocks noGrp="1"/>
          </p:cNvSpPr>
          <p:nvPr>
            <p:ph type="ftr" sz="quarter" idx="13"/>
          </p:nvPr>
        </p:nvSpPr>
        <p:spPr/>
        <p:txBody>
          <a:bodyPr/>
          <a:lstStyle/>
          <a:p>
            <a:pPr>
              <a:defRPr/>
            </a:pPr>
            <a:r>
              <a:rPr lang="en-US" smtClean="0"/>
              <a:t>5.1.3: Applying Lines of Symmetry</a:t>
            </a:r>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1255523680"/>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5879" name="Equation" r:id="rId3" imgW="190500" imgH="330200" progId="Equation.DSMT4">
                  <p:embed/>
                </p:oleObj>
              </mc:Choice>
              <mc:Fallback>
                <p:oleObj name="Equation" r:id="rId3"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2111547187"/>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5880" name="Equation" r:id="rId5" imgW="190500" imgH="330200" progId="Equation.DSMT4">
                  <p:embed/>
                </p:oleObj>
              </mc:Choice>
              <mc:Fallback>
                <p:oleObj name="Equation" r:id="rId5"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601499537"/>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5881" name="Equation" r:id="rId6" imgW="190500" imgH="330200" progId="Equation.DSMT4">
                  <p:embed/>
                </p:oleObj>
              </mc:Choice>
              <mc:Fallback>
                <p:oleObj name="Equation" r:id="rId6"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3203286437"/>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5882" name="Equation" r:id="rId7" imgW="190500" imgH="330200" progId="Equation.DSMT4">
                  <p:embed/>
                </p:oleObj>
              </mc:Choice>
              <mc:Fallback>
                <p:oleObj name="Equation" r:id="rId7"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369321012"/>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5883" name="Equation" r:id="rId8" imgW="190500" imgH="330200" progId="Equation.DSMT4">
                  <p:embed/>
                </p:oleObj>
              </mc:Choice>
              <mc:Fallback>
                <p:oleObj name="Equation" r:id="rId8"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1075729612"/>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5884" name="Equation" r:id="rId9" imgW="190500" imgH="330200" progId="Equation.DSMT4">
                  <p:embed/>
                </p:oleObj>
              </mc:Choice>
              <mc:Fallback>
                <p:oleObj name="Equation" r:id="rId9"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286346817"/>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5885" name="Equation" r:id="rId10" imgW="190500" imgH="330200" progId="Equation.DSMT4">
                  <p:embed/>
                </p:oleObj>
              </mc:Choice>
              <mc:Fallback>
                <p:oleObj name="Equation" r:id="rId10"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50" y="641350"/>
            <a:ext cx="7854950" cy="4997450"/>
          </a:xfrm>
        </p:spPr>
        <p:txBody>
          <a:bodyPr rtlCol="0"/>
          <a:lstStyle/>
          <a:p>
            <a:pPr eaLnBrk="1" fontAlgn="auto" hangingPunct="1">
              <a:spcAft>
                <a:spcPts val="0"/>
              </a:spcAft>
              <a:buFont typeface="Arial"/>
              <a:buNone/>
              <a:defRPr/>
            </a:pPr>
            <a:r>
              <a:rPr lang="en-US" sz="2800" b="1" dirty="0" smtClean="0">
                <a:ea typeface="+mn-ea"/>
              </a:rPr>
              <a:t>Common Errors/Misconceptions</a:t>
            </a:r>
            <a:endParaRPr lang="en-US" sz="2000" dirty="0" smtClean="0">
              <a:ea typeface="+mn-ea"/>
            </a:endParaRPr>
          </a:p>
          <a:p>
            <a:pPr marL="342900" indent="-342900">
              <a:buFont typeface="Arial"/>
              <a:buChar char="•"/>
            </a:pPr>
            <a:r>
              <a:rPr lang="en-US" dirty="0"/>
              <a:t>showing a line of symmetry in a parallelogram or rhombus where there isn’t </a:t>
            </a:r>
            <a:r>
              <a:rPr lang="en-US" dirty="0" smtClean="0"/>
              <a:t>one</a:t>
            </a:r>
          </a:p>
          <a:p>
            <a:pPr marL="342900" indent="-342900">
              <a:buFont typeface="Arial"/>
              <a:buChar char="•"/>
            </a:pPr>
            <a:endParaRPr lang="en-US" dirty="0"/>
          </a:p>
          <a:p>
            <a:pPr marL="342900" indent="-342900">
              <a:buFont typeface="Arial"/>
              <a:buChar char="•"/>
            </a:pPr>
            <a:r>
              <a:rPr lang="en-US" dirty="0"/>
              <a:t>missing a line of symmetry</a:t>
            </a:r>
          </a:p>
        </p:txBody>
      </p:sp>
      <p:sp>
        <p:nvSpPr>
          <p:cNvPr id="21507" name="Slide Number Placeholder 2"/>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fld id="{261CA2CB-5E55-4944-A924-36ED15748A88}" type="slidenum">
              <a:rPr lang="en-US" sz="1800">
                <a:solidFill>
                  <a:srgbClr val="000000"/>
                </a:solidFill>
                <a:latin typeface="Arial"/>
                <a:ea typeface="MS PGothic" charset="0"/>
                <a:cs typeface="MS PGothic" charset="0"/>
              </a:rPr>
              <a:pPr eaLnBrk="1" fontAlgn="base" hangingPunct="1">
                <a:spcBef>
                  <a:spcPct val="0"/>
                </a:spcBef>
                <a:spcAft>
                  <a:spcPct val="0"/>
                </a:spcAft>
              </a:pPr>
              <a:t>12</a:t>
            </a:fld>
            <a:endParaRPr lang="en-US" sz="1800" dirty="0">
              <a:solidFill>
                <a:srgbClr val="000000"/>
              </a:solidFill>
              <a:latin typeface="Arial"/>
              <a:ea typeface="MS PGothic" charset="0"/>
              <a:cs typeface="MS PGothic" charset="0"/>
            </a:endParaRPr>
          </a:p>
        </p:txBody>
      </p:sp>
      <p:sp>
        <p:nvSpPr>
          <p:cNvPr id="3" name="Footer Placeholder 2"/>
          <p:cNvSpPr>
            <a:spLocks noGrp="1"/>
          </p:cNvSpPr>
          <p:nvPr>
            <p:ph type="ftr" sz="quarter" idx="13"/>
          </p:nvPr>
        </p:nvSpPr>
        <p:spPr/>
        <p:txBody>
          <a:bodyPr/>
          <a:lstStyle/>
          <a:p>
            <a:pPr>
              <a:defRPr/>
            </a:pPr>
            <a:r>
              <a:rPr lang="en-US" smtClean="0"/>
              <a:t>5.1.3: Applying Lines of Symmetry</a:t>
            </a:r>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ubtitle 1"/>
          <p:cNvSpPr>
            <a:spLocks noGrp="1"/>
          </p:cNvSpPr>
          <p:nvPr>
            <p:ph type="subTitle" idx="1"/>
          </p:nvPr>
        </p:nvSpPr>
        <p:spPr>
          <a:xfrm>
            <a:off x="641349" y="641350"/>
            <a:ext cx="8061885" cy="4997450"/>
          </a:xfrm>
        </p:spPr>
        <p:txBody>
          <a:bodyPr/>
          <a:lstStyle/>
          <a:p>
            <a:pPr eaLnBrk="1" hangingPunct="1"/>
            <a:r>
              <a:rPr lang="en-US" sz="2800" b="1" dirty="0"/>
              <a:t>Guided </a:t>
            </a:r>
            <a:r>
              <a:rPr lang="en-US" sz="2800" b="1" dirty="0" smtClean="0"/>
              <a:t>Practice</a:t>
            </a:r>
            <a:endParaRPr lang="en-US" sz="2000" b="1" dirty="0"/>
          </a:p>
          <a:p>
            <a:pPr eaLnBrk="1" hangingPunct="1"/>
            <a:r>
              <a:rPr lang="en-US" sz="2800" b="1" dirty="0">
                <a:solidFill>
                  <a:srgbClr val="000090"/>
                </a:solidFill>
              </a:rPr>
              <a:t>Example </a:t>
            </a:r>
            <a:r>
              <a:rPr lang="en-US" sz="2800" b="1" dirty="0" smtClean="0">
                <a:solidFill>
                  <a:srgbClr val="000090"/>
                </a:solidFill>
              </a:rPr>
              <a:t>1</a:t>
            </a:r>
            <a:endParaRPr lang="en-US" sz="1100" b="1" dirty="0">
              <a:solidFill>
                <a:srgbClr val="558ED5"/>
              </a:solidFill>
            </a:endParaRPr>
          </a:p>
          <a:p>
            <a:r>
              <a:rPr lang="en-US" dirty="0"/>
              <a:t>Given a regular pentagon </a:t>
            </a:r>
            <a:r>
              <a:rPr lang="en-US" i="1" dirty="0"/>
              <a:t>ABCDE</a:t>
            </a:r>
            <a:r>
              <a:rPr lang="en-US" dirty="0"/>
              <a:t>,</a:t>
            </a:r>
            <a:r>
              <a:rPr lang="en-US" i="1" dirty="0"/>
              <a:t> </a:t>
            </a:r>
            <a:r>
              <a:rPr lang="en-US" dirty="0"/>
              <a:t>draw the lines of symmetry.</a:t>
            </a:r>
          </a:p>
          <a:p>
            <a:endParaRPr lang="en-US" dirty="0"/>
          </a:p>
          <a:p>
            <a:endParaRPr lang="en-US" dirty="0" smtClean="0"/>
          </a:p>
          <a:p>
            <a:endParaRPr lang="en-US" dirty="0"/>
          </a:p>
        </p:txBody>
      </p:sp>
      <p:sp>
        <p:nvSpPr>
          <p:cNvPr id="2" name="Slide Number Placeholder 1"/>
          <p:cNvSpPr>
            <a:spLocks noGrp="1"/>
          </p:cNvSpPr>
          <p:nvPr>
            <p:ph type="sldNum" sz="quarter" idx="11"/>
          </p:nvPr>
        </p:nvSpPr>
        <p:spPr/>
        <p:txBody>
          <a:bodyPr/>
          <a:lstStyle/>
          <a:p>
            <a:pPr>
              <a:defRPr/>
            </a:pPr>
            <a:fld id="{9498F616-E243-784C-ADDB-FC1FAF542744}" type="slidenum">
              <a:rPr lang="en-US" smtClean="0"/>
              <a:pPr>
                <a:defRPr/>
              </a:pPr>
              <a:t>13</a:t>
            </a:fld>
            <a:endParaRPr lang="en-US" dirty="0"/>
          </a:p>
        </p:txBody>
      </p:sp>
      <p:sp>
        <p:nvSpPr>
          <p:cNvPr id="3" name="Footer Placeholder 2"/>
          <p:cNvSpPr>
            <a:spLocks noGrp="1"/>
          </p:cNvSpPr>
          <p:nvPr>
            <p:ph type="ftr" sz="quarter" idx="13"/>
          </p:nvPr>
        </p:nvSpPr>
        <p:spPr/>
        <p:txBody>
          <a:bodyPr/>
          <a:lstStyle/>
          <a:p>
            <a:pPr>
              <a:defRPr/>
            </a:pPr>
            <a:r>
              <a:rPr lang="en-US" smtClean="0"/>
              <a:t>5.1.3: Applying Lines of Symmetry</a:t>
            </a:r>
            <a:endParaRPr lang="en-US"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ubtitle 1"/>
          <p:cNvSpPr>
            <a:spLocks noGrp="1"/>
          </p:cNvSpPr>
          <p:nvPr>
            <p:ph type="subTitle" idx="1"/>
          </p:nvPr>
        </p:nvSpPr>
        <p:spPr>
          <a:xfrm>
            <a:off x="641350" y="641350"/>
            <a:ext cx="7854950" cy="4997450"/>
          </a:xfrm>
        </p:spPr>
        <p:txBody>
          <a:bodyPr/>
          <a:lstStyle/>
          <a:p>
            <a:pPr eaLnBrk="1" hangingPunct="1">
              <a:defRPr/>
            </a:pPr>
            <a:r>
              <a:rPr lang="en-US" sz="2800" b="1" dirty="0"/>
              <a:t>Guided </a:t>
            </a:r>
            <a:r>
              <a:rPr lang="en-US" sz="2800" b="1" dirty="0" smtClean="0"/>
              <a:t>Practice: </a:t>
            </a:r>
            <a:r>
              <a:rPr lang="en-US" sz="2800" b="1" dirty="0" smtClean="0">
                <a:solidFill>
                  <a:srgbClr val="000090"/>
                </a:solidFill>
              </a:rPr>
              <a:t>Example 1, </a:t>
            </a:r>
            <a:r>
              <a:rPr lang="en-US" sz="2800" b="1" i="1" dirty="0">
                <a:solidFill>
                  <a:srgbClr val="000090"/>
                </a:solidFill>
              </a:rPr>
              <a:t>continued</a:t>
            </a:r>
          </a:p>
          <a:p>
            <a:pPr marL="514350" indent="-557784">
              <a:buFont typeface="+mj-lt"/>
              <a:buAutoNum type="arabicPeriod"/>
            </a:pPr>
            <a:r>
              <a:rPr lang="en-US" sz="2800" b="1" dirty="0" smtClean="0">
                <a:solidFill>
                  <a:srgbClr val="660066"/>
                </a:solidFill>
              </a:rPr>
              <a:t>First, draw the pentagon and label the vertices.</a:t>
            </a:r>
            <a:endParaRPr lang="en-US" sz="2800" b="1" dirty="0">
              <a:solidFill>
                <a:srgbClr val="660066"/>
              </a:solidFill>
            </a:endParaRPr>
          </a:p>
          <a:p>
            <a:pPr lvl="1" algn="l"/>
            <a:endParaRPr lang="en-US" dirty="0">
              <a:solidFill>
                <a:schemeClr val="tx1"/>
              </a:solidFill>
            </a:endParaRPr>
          </a:p>
          <a:p>
            <a:pPr marL="512064"/>
            <a:r>
              <a:rPr lang="en-US" dirty="0"/>
              <a:t>Note the line of symmetry from </a:t>
            </a:r>
            <a:r>
              <a:rPr lang="en-US" i="1" dirty="0"/>
              <a:t>A</a:t>
            </a:r>
            <a:r>
              <a:rPr lang="en-US" dirty="0"/>
              <a:t> </a:t>
            </a:r>
            <a:r>
              <a:rPr lang="en-US" dirty="0" smtClean="0"/>
              <a:t>to      .</a:t>
            </a:r>
            <a:endParaRPr lang="en-US" dirty="0"/>
          </a:p>
          <a:p>
            <a:pPr eaLnBrk="1" hangingPunct="1">
              <a:defRPr/>
            </a:pPr>
            <a:endParaRPr lang="en-US" dirty="0"/>
          </a:p>
        </p:txBody>
      </p:sp>
      <p:sp>
        <p:nvSpPr>
          <p:cNvPr id="3" name="Slide Number Placeholder 2"/>
          <p:cNvSpPr>
            <a:spLocks noGrp="1"/>
          </p:cNvSpPr>
          <p:nvPr>
            <p:ph type="sldNum" sz="quarter" idx="11"/>
          </p:nvPr>
        </p:nvSpPr>
        <p:spPr/>
        <p:txBody>
          <a:bodyPr/>
          <a:lstStyle/>
          <a:p>
            <a:pPr>
              <a:defRPr/>
            </a:pPr>
            <a:fld id="{033714D1-3EA9-6C48-9293-DF4C317D6D87}" type="slidenum">
              <a:rPr lang="en-US" smtClean="0"/>
              <a:pPr>
                <a:defRPr/>
              </a:pPr>
              <a:t>14</a:t>
            </a:fld>
            <a:endParaRPr lang="en-US" dirty="0"/>
          </a:p>
        </p:txBody>
      </p:sp>
      <p:sp>
        <p:nvSpPr>
          <p:cNvPr id="2" name="Footer Placeholder 1"/>
          <p:cNvSpPr>
            <a:spLocks noGrp="1"/>
          </p:cNvSpPr>
          <p:nvPr>
            <p:ph type="ftr" sz="quarter" idx="13"/>
          </p:nvPr>
        </p:nvSpPr>
        <p:spPr/>
        <p:txBody>
          <a:bodyPr/>
          <a:lstStyle/>
          <a:p>
            <a:pPr>
              <a:defRPr/>
            </a:pPr>
            <a:r>
              <a:rPr lang="en-US" smtClean="0"/>
              <a:t>5.1.3: Applying Lines of Symmetry</a:t>
            </a:r>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2608579909"/>
              </p:ext>
            </p:extLst>
          </p:nvPr>
        </p:nvGraphicFramePr>
        <p:xfrm>
          <a:off x="6077512" y="2542873"/>
          <a:ext cx="482600" cy="368300"/>
        </p:xfrm>
        <a:graphic>
          <a:graphicData uri="http://schemas.openxmlformats.org/presentationml/2006/ole">
            <mc:AlternateContent xmlns:mc="http://schemas.openxmlformats.org/markup-compatibility/2006">
              <mc:Choice xmlns:v="urn:schemas-microsoft-com:vml" Requires="v">
                <p:oleObj spid="_x0000_s1036" name="Equation" r:id="rId3" imgW="482600" imgH="368300" progId="Equation.DSMT4">
                  <p:embed/>
                </p:oleObj>
              </mc:Choice>
              <mc:Fallback>
                <p:oleObj name="Equation" r:id="rId3" imgW="482600" imgH="368300" progId="Equation.DSMT4">
                  <p:embed/>
                  <p:pic>
                    <p:nvPicPr>
                      <p:cNvPr id="0" name=""/>
                      <p:cNvPicPr/>
                      <p:nvPr/>
                    </p:nvPicPr>
                    <p:blipFill>
                      <a:blip r:embed="rId4"/>
                      <a:stretch>
                        <a:fillRect/>
                      </a:stretch>
                    </p:blipFill>
                    <p:spPr>
                      <a:xfrm>
                        <a:off x="6077512" y="2542873"/>
                        <a:ext cx="482600" cy="368300"/>
                      </a:xfrm>
                      <a:prstGeom prst="rect">
                        <a:avLst/>
                      </a:prstGeom>
                    </p:spPr>
                  </p:pic>
                </p:oleObj>
              </mc:Fallback>
            </mc:AlternateContent>
          </a:graphicData>
        </a:graphic>
      </p:graphicFrame>
      <p:pic>
        <p:nvPicPr>
          <p:cNvPr id="5" name="Picture 4" descr="Image69203.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293428" y="3258820"/>
            <a:ext cx="2641600" cy="2095500"/>
          </a:xfrm>
          <a:prstGeom prst="rect">
            <a:avLst/>
          </a:prstGeom>
        </p:spPr>
      </p:pic>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ubtitle 1"/>
          <p:cNvSpPr>
            <a:spLocks noGrp="1"/>
          </p:cNvSpPr>
          <p:nvPr>
            <p:ph type="subTitle" idx="1"/>
          </p:nvPr>
        </p:nvSpPr>
        <p:spPr>
          <a:xfrm>
            <a:off x="641350" y="641350"/>
            <a:ext cx="7854950" cy="4997450"/>
          </a:xfrm>
        </p:spPr>
        <p:txBody>
          <a:bodyPr/>
          <a:lstStyle/>
          <a:p>
            <a:pPr eaLnBrk="1" hangingPunct="1">
              <a:defRPr/>
            </a:pPr>
            <a:r>
              <a:rPr lang="en-US" sz="2800" b="1" dirty="0" smtClean="0"/>
              <a:t>Guided Practice: </a:t>
            </a:r>
            <a:r>
              <a:rPr lang="en-US" sz="2800" b="1" dirty="0" smtClean="0">
                <a:solidFill>
                  <a:srgbClr val="000090"/>
                </a:solidFill>
              </a:rPr>
              <a:t>Example 1, </a:t>
            </a:r>
            <a:r>
              <a:rPr lang="en-US" sz="2800" b="1" i="1" dirty="0">
                <a:solidFill>
                  <a:srgbClr val="000090"/>
                </a:solidFill>
              </a:rPr>
              <a:t>continued</a:t>
            </a:r>
          </a:p>
          <a:p>
            <a:pPr marL="514350" indent="-514350">
              <a:buFont typeface="+mj-lt"/>
              <a:buAutoNum type="arabicPeriod" startAt="2"/>
            </a:pPr>
            <a:r>
              <a:rPr lang="en-US" sz="2800" b="1" dirty="0" smtClean="0">
                <a:solidFill>
                  <a:srgbClr val="660066"/>
                </a:solidFill>
              </a:rPr>
              <a:t>Now </a:t>
            </a:r>
            <a:r>
              <a:rPr lang="en-US" sz="2800" b="1" dirty="0">
                <a:solidFill>
                  <a:srgbClr val="660066"/>
                </a:solidFill>
              </a:rPr>
              <a:t>move to the next vertex, </a:t>
            </a:r>
            <a:r>
              <a:rPr lang="en-US" sz="2800" b="1" i="1" dirty="0">
                <a:solidFill>
                  <a:srgbClr val="660066"/>
                </a:solidFill>
              </a:rPr>
              <a:t>B</a:t>
            </a:r>
            <a:r>
              <a:rPr lang="en-US" sz="2800" b="1" dirty="0">
                <a:solidFill>
                  <a:srgbClr val="660066"/>
                </a:solidFill>
              </a:rPr>
              <a:t>, and extend a line to the midpoint </a:t>
            </a:r>
            <a:r>
              <a:rPr lang="en-US" sz="2800" b="1" dirty="0" smtClean="0">
                <a:solidFill>
                  <a:srgbClr val="660066"/>
                </a:solidFill>
              </a:rPr>
              <a:t>of       </a:t>
            </a:r>
            <a:r>
              <a:rPr lang="en-US" sz="2800" b="1" dirty="0">
                <a:solidFill>
                  <a:srgbClr val="660066"/>
                </a:solidFill>
              </a:rPr>
              <a:t>.</a:t>
            </a:r>
          </a:p>
          <a:p>
            <a:endParaRPr lang="en-US" sz="2800" b="1" dirty="0">
              <a:solidFill>
                <a:srgbClr val="660066"/>
              </a:solidFill>
            </a:endParaRPr>
          </a:p>
        </p:txBody>
      </p:sp>
      <p:sp>
        <p:nvSpPr>
          <p:cNvPr id="2" name="Slide Number Placeholder 1"/>
          <p:cNvSpPr>
            <a:spLocks noGrp="1"/>
          </p:cNvSpPr>
          <p:nvPr>
            <p:ph type="sldNum" sz="quarter" idx="11"/>
          </p:nvPr>
        </p:nvSpPr>
        <p:spPr/>
        <p:txBody>
          <a:bodyPr/>
          <a:lstStyle/>
          <a:p>
            <a:pPr>
              <a:defRPr/>
            </a:pPr>
            <a:fld id="{2836CCA9-1D01-9245-AFDA-6E49C04915D4}" type="slidenum">
              <a:rPr lang="en-US" smtClean="0"/>
              <a:pPr>
                <a:defRPr/>
              </a:pPr>
              <a:t>15</a:t>
            </a:fld>
            <a:endParaRPr lang="en-US" dirty="0"/>
          </a:p>
        </p:txBody>
      </p:sp>
      <p:sp>
        <p:nvSpPr>
          <p:cNvPr id="3" name="Footer Placeholder 2"/>
          <p:cNvSpPr>
            <a:spLocks noGrp="1"/>
          </p:cNvSpPr>
          <p:nvPr>
            <p:ph type="ftr" sz="quarter" idx="13"/>
          </p:nvPr>
        </p:nvSpPr>
        <p:spPr/>
        <p:txBody>
          <a:bodyPr/>
          <a:lstStyle/>
          <a:p>
            <a:pPr>
              <a:defRPr/>
            </a:pPr>
            <a:r>
              <a:rPr lang="en-US" smtClean="0"/>
              <a:t>5.1.3: Applying Lines of Symmetry</a:t>
            </a:r>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1333092961"/>
              </p:ext>
            </p:extLst>
          </p:nvPr>
        </p:nvGraphicFramePr>
        <p:xfrm>
          <a:off x="6613600" y="1633180"/>
          <a:ext cx="546100" cy="355600"/>
        </p:xfrm>
        <a:graphic>
          <a:graphicData uri="http://schemas.openxmlformats.org/presentationml/2006/ole">
            <mc:AlternateContent xmlns:mc="http://schemas.openxmlformats.org/markup-compatibility/2006">
              <mc:Choice xmlns:v="urn:schemas-microsoft-com:vml" Requires="v">
                <p:oleObj spid="_x0000_s94220" name="Equation" r:id="rId3" imgW="546100" imgH="355600" progId="Equation.DSMT4">
                  <p:embed/>
                </p:oleObj>
              </mc:Choice>
              <mc:Fallback>
                <p:oleObj name="Equation" r:id="rId3" imgW="546100" imgH="355600" progId="Equation.DSMT4">
                  <p:embed/>
                  <p:pic>
                    <p:nvPicPr>
                      <p:cNvPr id="0" name=""/>
                      <p:cNvPicPr/>
                      <p:nvPr/>
                    </p:nvPicPr>
                    <p:blipFill>
                      <a:blip r:embed="rId4"/>
                      <a:stretch>
                        <a:fillRect/>
                      </a:stretch>
                    </p:blipFill>
                    <p:spPr>
                      <a:xfrm>
                        <a:off x="6613600" y="1633180"/>
                        <a:ext cx="546100" cy="355600"/>
                      </a:xfrm>
                      <a:prstGeom prst="rect">
                        <a:avLst/>
                      </a:prstGeom>
                    </p:spPr>
                  </p:pic>
                </p:oleObj>
              </mc:Fallback>
            </mc:AlternateContent>
          </a:graphicData>
        </a:graphic>
      </p:graphicFrame>
      <p:pic>
        <p:nvPicPr>
          <p:cNvPr id="5" name="Picture 4" descr="Image69211.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251200" y="2374900"/>
            <a:ext cx="2641600" cy="2095500"/>
          </a:xfrm>
          <a:prstGeom prst="rect">
            <a:avLst/>
          </a:prstGeom>
        </p:spPr>
      </p:pic>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Guided Practice: </a:t>
            </a:r>
            <a:r>
              <a:rPr lang="en-US" sz="2800" b="1" dirty="0">
                <a:solidFill>
                  <a:srgbClr val="000090"/>
                </a:solidFill>
              </a:rPr>
              <a:t>Example 1, </a:t>
            </a:r>
            <a:r>
              <a:rPr lang="en-US" sz="2800" b="1" i="1" dirty="0" smtClean="0">
                <a:solidFill>
                  <a:srgbClr val="000090"/>
                </a:solidFill>
              </a:rPr>
              <a:t>continued</a:t>
            </a:r>
          </a:p>
          <a:p>
            <a:pPr marL="514350" indent="-514350">
              <a:buFont typeface="+mj-lt"/>
              <a:buAutoNum type="arabicPeriod" startAt="3"/>
            </a:pPr>
            <a:r>
              <a:rPr lang="en-US" sz="2800" b="1" dirty="0" smtClean="0">
                <a:solidFill>
                  <a:srgbClr val="660066"/>
                </a:solidFill>
              </a:rPr>
              <a:t>Continue </a:t>
            </a:r>
            <a:r>
              <a:rPr lang="en-US" sz="2800" b="1" dirty="0">
                <a:solidFill>
                  <a:srgbClr val="660066"/>
                </a:solidFill>
              </a:rPr>
              <a:t>around to each vertex, extending a line from the vertex to the midpoint of the opposing line segment.</a:t>
            </a:r>
          </a:p>
          <a:p>
            <a:pPr marL="514350" indent="-514350">
              <a:buFont typeface="+mj-lt"/>
              <a:buAutoNum type="arabicPeriod" startAt="3"/>
            </a:pPr>
            <a:endParaRPr lang="en-US" sz="2800" b="1" dirty="0">
              <a:solidFill>
                <a:srgbClr val="660066"/>
              </a:solidFill>
            </a:endParaRPr>
          </a:p>
          <a:p>
            <a:pPr lvl="2" algn="l"/>
            <a:endParaRPr lang="es-ES_tradnl" i="1" dirty="0" smtClean="0">
              <a:solidFill>
                <a:schemeClr val="tx1"/>
              </a:solidFill>
            </a:endParaRPr>
          </a:p>
          <a:p>
            <a:pPr lvl="2" algn="l"/>
            <a:endParaRPr lang="es-ES_tradnl" i="1" dirty="0">
              <a:solidFill>
                <a:schemeClr val="tx1"/>
              </a:solidFill>
            </a:endParaRPr>
          </a:p>
          <a:p>
            <a:pPr lvl="2" algn="l"/>
            <a:endParaRPr lang="es-ES_tradnl" i="1" dirty="0" smtClean="0">
              <a:solidFill>
                <a:schemeClr val="tx1"/>
              </a:solidFill>
            </a:endParaRPr>
          </a:p>
          <a:p>
            <a:pPr lvl="2" algn="l"/>
            <a:endParaRPr lang="es-ES_tradnl" i="1" dirty="0">
              <a:solidFill>
                <a:schemeClr val="tx1"/>
              </a:solidFill>
            </a:endParaRPr>
          </a:p>
          <a:p>
            <a:pPr lvl="1" algn="l"/>
            <a:r>
              <a:rPr lang="en-US" dirty="0">
                <a:solidFill>
                  <a:srgbClr val="000000"/>
                </a:solidFill>
              </a:rPr>
              <a:t>Note that a regular pentagon has five sides, </a:t>
            </a:r>
            <a:r>
              <a:rPr lang="en-US" dirty="0" smtClean="0">
                <a:solidFill>
                  <a:srgbClr val="000000"/>
                </a:solidFill>
              </a:rPr>
              <a:t/>
            </a:r>
            <a:br>
              <a:rPr lang="en-US" dirty="0" smtClean="0">
                <a:solidFill>
                  <a:srgbClr val="000000"/>
                </a:solidFill>
              </a:rPr>
            </a:br>
            <a:r>
              <a:rPr lang="en-US" dirty="0" smtClean="0">
                <a:solidFill>
                  <a:srgbClr val="000000"/>
                </a:solidFill>
              </a:rPr>
              <a:t>five </a:t>
            </a:r>
            <a:r>
              <a:rPr lang="en-US" dirty="0">
                <a:solidFill>
                  <a:srgbClr val="000000"/>
                </a:solidFill>
              </a:rPr>
              <a:t>vertices, and </a:t>
            </a:r>
            <a:r>
              <a:rPr lang="en-US" dirty="0" smtClean="0">
                <a:solidFill>
                  <a:srgbClr val="000000"/>
                </a:solidFill>
              </a:rPr>
              <a:t>five </a:t>
            </a:r>
            <a:r>
              <a:rPr lang="en-US" dirty="0">
                <a:solidFill>
                  <a:srgbClr val="000000"/>
                </a:solidFill>
              </a:rPr>
              <a:t>lines of reflection.</a:t>
            </a:r>
          </a:p>
          <a:p>
            <a:endParaRPr lang="en-US" sz="2800" b="1" i="1" dirty="0">
              <a:solidFill>
                <a:srgbClr val="000090"/>
              </a:solidFill>
            </a:endParaRPr>
          </a:p>
          <a:p>
            <a:endParaRPr lang="en-US" sz="2800"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16</a:t>
            </a:fld>
            <a:endParaRPr lang="en-US" dirty="0"/>
          </a:p>
        </p:txBody>
      </p:sp>
      <p:sp>
        <p:nvSpPr>
          <p:cNvPr id="4" name="Footer Placeholder 3"/>
          <p:cNvSpPr>
            <a:spLocks noGrp="1"/>
          </p:cNvSpPr>
          <p:nvPr>
            <p:ph type="ftr" sz="quarter" idx="13"/>
          </p:nvPr>
        </p:nvSpPr>
        <p:spPr/>
        <p:txBody>
          <a:bodyPr/>
          <a:lstStyle/>
          <a:p>
            <a:pPr>
              <a:defRPr/>
            </a:pPr>
            <a:r>
              <a:rPr lang="en-US" dirty="0" smtClean="0"/>
              <a:t>5.1.3: Applying Lines of Symmetry</a:t>
            </a:r>
            <a:endParaRPr lang="en-US" dirty="0"/>
          </a:p>
        </p:txBody>
      </p:sp>
      <p:sp>
        <p:nvSpPr>
          <p:cNvPr id="5" name="TextBox 4"/>
          <p:cNvSpPr txBox="1">
            <a:spLocks noChangeArrowheads="1"/>
          </p:cNvSpPr>
          <p:nvPr/>
        </p:nvSpPr>
        <p:spPr bwMode="auto">
          <a:xfrm>
            <a:off x="6881813" y="3973513"/>
            <a:ext cx="1614487"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r" eaLnBrk="1" hangingPunct="1"/>
            <a:r>
              <a:rPr lang="en-US" sz="9600" dirty="0">
                <a:solidFill>
                  <a:srgbClr val="000090"/>
                </a:solidFill>
                <a:latin typeface="Zapf Dingbats" charset="0"/>
                <a:ea typeface="MS PGothic" charset="0"/>
                <a:cs typeface="MS PGothic" charset="0"/>
                <a:sym typeface="Zapf Dingbats" charset="0"/>
              </a:rPr>
              <a:t>✔</a:t>
            </a:r>
            <a:endParaRPr lang="en-US" sz="9600" dirty="0">
              <a:solidFill>
                <a:srgbClr val="000090"/>
              </a:solidFill>
              <a:latin typeface="Arial"/>
              <a:ea typeface="MS PGothic" charset="0"/>
              <a:cs typeface="MS PGothic" charset="0"/>
            </a:endParaRPr>
          </a:p>
        </p:txBody>
      </p:sp>
      <p:pic>
        <p:nvPicPr>
          <p:cNvPr id="6" name="Picture 5" descr="Image69218.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81680" y="2618740"/>
            <a:ext cx="2641600" cy="2095500"/>
          </a:xfrm>
          <a:prstGeom prst="rect">
            <a:avLst/>
          </a:prstGeom>
        </p:spPr>
      </p:pic>
    </p:spTree>
    <p:extLst>
      <p:ext uri="{BB962C8B-B14F-4D97-AF65-F5344CB8AC3E}">
        <p14:creationId xmlns:p14="http://schemas.microsoft.com/office/powerpoint/2010/main" val="3000364933"/>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ubtitle 1"/>
          <p:cNvSpPr>
            <a:spLocks noGrp="1"/>
          </p:cNvSpPr>
          <p:nvPr>
            <p:ph type="subTitle" idx="1"/>
          </p:nvPr>
        </p:nvSpPr>
        <p:spPr>
          <a:xfrm>
            <a:off x="641350" y="641350"/>
            <a:ext cx="7854950" cy="4997450"/>
          </a:xfrm>
        </p:spPr>
        <p:txBody>
          <a:bodyPr/>
          <a:lstStyle/>
          <a:p>
            <a:r>
              <a:rPr lang="en-US" sz="2800" b="1" dirty="0">
                <a:ea typeface="MS PGothic" charset="0"/>
                <a:cs typeface="MS PGothic" charset="0"/>
              </a:rPr>
              <a:t>Guided Practice: </a:t>
            </a:r>
            <a:r>
              <a:rPr lang="en-US" sz="2800" b="1" dirty="0">
                <a:solidFill>
                  <a:srgbClr val="000090"/>
                </a:solidFill>
                <a:ea typeface="MS PGothic" charset="0"/>
                <a:cs typeface="MS PGothic" charset="0"/>
              </a:rPr>
              <a:t>Example </a:t>
            </a:r>
            <a:r>
              <a:rPr lang="en-US" sz="2800" b="1" dirty="0">
                <a:solidFill>
                  <a:srgbClr val="000090"/>
                </a:solidFill>
                <a:ea typeface="MS PGothic" charset="0"/>
                <a:cs typeface="MS PGothic" charset="0"/>
              </a:rPr>
              <a:t>1</a:t>
            </a:r>
            <a:r>
              <a:rPr lang="en-US" sz="2800" b="1" dirty="0" smtClean="0">
                <a:solidFill>
                  <a:srgbClr val="000090"/>
                </a:solidFill>
                <a:ea typeface="MS PGothic" charset="0"/>
                <a:cs typeface="MS PGothic" charset="0"/>
              </a:rPr>
              <a:t>, </a:t>
            </a:r>
            <a:r>
              <a:rPr lang="en-US" sz="2800" b="1" i="1" dirty="0">
                <a:solidFill>
                  <a:srgbClr val="000090"/>
                </a:solidFill>
                <a:ea typeface="MS PGothic" charset="0"/>
                <a:cs typeface="MS PGothic" charset="0"/>
              </a:rPr>
              <a:t>continued</a:t>
            </a:r>
            <a:endParaRPr lang="en-US" sz="2800" b="1" dirty="0">
              <a:solidFill>
                <a:srgbClr val="000090"/>
              </a:solidFill>
              <a:ea typeface="MS PGothic" charset="0"/>
              <a:cs typeface="MS PGothic" charset="0"/>
            </a:endParaRPr>
          </a:p>
          <a:p>
            <a:endParaRPr lang="en-US" dirty="0">
              <a:ea typeface="MS PGothic" charset="0"/>
              <a:cs typeface="MS PGothic" charset="0"/>
            </a:endParaRPr>
          </a:p>
          <a:p>
            <a:endParaRPr lang="en-US" dirty="0">
              <a:ea typeface="MS PGothic" charset="0"/>
              <a:cs typeface="MS PGothic" charset="0"/>
            </a:endParaRPr>
          </a:p>
        </p:txBody>
      </p:sp>
      <p:pic>
        <p:nvPicPr>
          <p:cNvPr id="31747" name="Picture 4" descr="play-button-lg.png">
            <a:hlinkClick r:id="rId3"/>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238500" y="2095500"/>
            <a:ext cx="2654300" cy="265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1"/>
          </p:nvPr>
        </p:nvSpPr>
        <p:spPr/>
        <p:txBody>
          <a:bodyPr/>
          <a:lstStyle/>
          <a:p>
            <a:pPr>
              <a:defRPr/>
            </a:pPr>
            <a:fld id="{6083B6D6-545E-0746-921E-4688BEC884F2}" type="slidenum">
              <a:rPr lang="en-US" smtClean="0"/>
              <a:pPr>
                <a:defRPr/>
              </a:pPr>
              <a:t>17</a:t>
            </a:fld>
            <a:endParaRPr lang="en-US" dirty="0"/>
          </a:p>
        </p:txBody>
      </p:sp>
      <p:sp>
        <p:nvSpPr>
          <p:cNvPr id="3" name="Text Placeholder 2"/>
          <p:cNvSpPr>
            <a:spLocks noGrp="1"/>
          </p:cNvSpPr>
          <p:nvPr>
            <p:ph type="body" sz="quarter" idx="10"/>
          </p:nvPr>
        </p:nvSpPr>
        <p:spPr>
          <a:xfrm>
            <a:off x="1003524" y="6221014"/>
            <a:ext cx="5530850" cy="264966"/>
          </a:xfrm>
        </p:spPr>
        <p:txBody>
          <a:bodyPr/>
          <a:lstStyle/>
          <a:p>
            <a:pPr>
              <a:defRPr/>
            </a:pPr>
            <a:r>
              <a:rPr lang="en-US" dirty="0"/>
              <a:t>5.1.3: Applying Lines of </a:t>
            </a:r>
            <a:r>
              <a:rPr lang="en-US" dirty="0" smtClean="0"/>
              <a:t>Symmetry</a:t>
            </a:r>
            <a:endParaRPr lang="en-US" dirty="0"/>
          </a:p>
        </p:txBody>
      </p:sp>
    </p:spTree>
    <p:extLst>
      <p:ext uri="{BB962C8B-B14F-4D97-AF65-F5344CB8AC3E}">
        <p14:creationId xmlns:p14="http://schemas.microsoft.com/office/powerpoint/2010/main" val="1464375740"/>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Subtitle 1"/>
          <p:cNvSpPr>
            <a:spLocks noGrp="1"/>
          </p:cNvSpPr>
          <p:nvPr>
            <p:ph type="subTitle" idx="1"/>
          </p:nvPr>
        </p:nvSpPr>
        <p:spPr>
          <a:xfrm>
            <a:off x="641350" y="641350"/>
            <a:ext cx="7854950" cy="5138738"/>
          </a:xfrm>
        </p:spPr>
        <p:txBody>
          <a:bodyPr/>
          <a:lstStyle/>
          <a:p>
            <a:pPr eaLnBrk="1" hangingPunct="1"/>
            <a:r>
              <a:rPr lang="en-US" sz="2800" b="1" dirty="0"/>
              <a:t>Guided </a:t>
            </a:r>
            <a:r>
              <a:rPr lang="en-US" sz="2800" b="1" dirty="0" smtClean="0"/>
              <a:t>Practice</a:t>
            </a:r>
            <a:endParaRPr lang="en-US" sz="2000" b="1" dirty="0"/>
          </a:p>
          <a:p>
            <a:pPr eaLnBrk="1" hangingPunct="1"/>
            <a:r>
              <a:rPr lang="en-US" sz="2800" b="1" dirty="0">
                <a:solidFill>
                  <a:srgbClr val="000090"/>
                </a:solidFill>
              </a:rPr>
              <a:t>Example </a:t>
            </a:r>
            <a:r>
              <a:rPr lang="en-US" sz="2800" b="1" dirty="0" smtClean="0">
                <a:solidFill>
                  <a:srgbClr val="000090"/>
                </a:solidFill>
              </a:rPr>
              <a:t>3</a:t>
            </a:r>
            <a:endParaRPr lang="en-US" sz="1100" b="1" dirty="0">
              <a:solidFill>
                <a:srgbClr val="558ED5"/>
              </a:solidFill>
            </a:endParaRPr>
          </a:p>
          <a:p>
            <a:r>
              <a:rPr lang="en-US" dirty="0"/>
              <a:t>Given the quadrilateral </a:t>
            </a:r>
            <a:r>
              <a:rPr lang="en-US" i="1" dirty="0"/>
              <a:t>ABCE</a:t>
            </a:r>
            <a:r>
              <a:rPr lang="en-US" dirty="0"/>
              <a:t>, the square </a:t>
            </a:r>
            <a:r>
              <a:rPr lang="en-US" i="1" dirty="0"/>
              <a:t>ABCD</a:t>
            </a:r>
            <a:r>
              <a:rPr lang="en-US" dirty="0"/>
              <a:t>, and the information that </a:t>
            </a:r>
            <a:r>
              <a:rPr lang="en-US" i="1" dirty="0"/>
              <a:t>F</a:t>
            </a:r>
            <a:r>
              <a:rPr lang="en-US" dirty="0"/>
              <a:t> is the same distance from </a:t>
            </a:r>
            <a:r>
              <a:rPr lang="en-US" i="1" dirty="0"/>
              <a:t>A</a:t>
            </a:r>
            <a:r>
              <a:rPr lang="en-US" dirty="0"/>
              <a:t> and </a:t>
            </a:r>
            <a:r>
              <a:rPr lang="en-US" i="1" dirty="0"/>
              <a:t>C</a:t>
            </a:r>
            <a:r>
              <a:rPr lang="en-US" dirty="0"/>
              <a:t>, show that </a:t>
            </a:r>
            <a:r>
              <a:rPr lang="en-US" i="1" dirty="0"/>
              <a:t>ABCE</a:t>
            </a:r>
            <a:r>
              <a:rPr lang="en-US" dirty="0"/>
              <a:t> is symmetrical </a:t>
            </a:r>
            <a:r>
              <a:rPr lang="en-US" dirty="0" smtClean="0"/>
              <a:t>along      </a:t>
            </a:r>
            <a:r>
              <a:rPr lang="en-US" dirty="0"/>
              <a:t>.</a:t>
            </a:r>
          </a:p>
        </p:txBody>
      </p:sp>
      <p:sp>
        <p:nvSpPr>
          <p:cNvPr id="2" name="Slide Number Placeholder 1"/>
          <p:cNvSpPr>
            <a:spLocks noGrp="1"/>
          </p:cNvSpPr>
          <p:nvPr>
            <p:ph type="sldNum" sz="quarter" idx="11"/>
          </p:nvPr>
        </p:nvSpPr>
        <p:spPr/>
        <p:txBody>
          <a:bodyPr/>
          <a:lstStyle/>
          <a:p>
            <a:pPr>
              <a:defRPr/>
            </a:pPr>
            <a:fld id="{7C2B3BEF-4DF1-7647-BAC3-0F660BB2E16C}" type="slidenum">
              <a:rPr lang="en-US" smtClean="0"/>
              <a:pPr>
                <a:defRPr/>
              </a:pPr>
              <a:t>18</a:t>
            </a:fld>
            <a:endParaRPr lang="en-US" dirty="0"/>
          </a:p>
        </p:txBody>
      </p:sp>
      <p:sp>
        <p:nvSpPr>
          <p:cNvPr id="3" name="Footer Placeholder 2"/>
          <p:cNvSpPr>
            <a:spLocks noGrp="1"/>
          </p:cNvSpPr>
          <p:nvPr>
            <p:ph type="ftr" sz="quarter" idx="13"/>
          </p:nvPr>
        </p:nvSpPr>
        <p:spPr/>
        <p:txBody>
          <a:bodyPr/>
          <a:lstStyle/>
          <a:p>
            <a:pPr>
              <a:defRPr/>
            </a:pPr>
            <a:r>
              <a:rPr lang="en-US" smtClean="0"/>
              <a:t>5.1.3: Applying Lines of Symmetry</a:t>
            </a:r>
            <a:endParaRPr lang="en-US" dirty="0"/>
          </a:p>
        </p:txBody>
      </p:sp>
      <p:graphicFrame>
        <p:nvGraphicFramePr>
          <p:cNvPr id="7" name="Object 6"/>
          <p:cNvGraphicFramePr>
            <a:graphicFrameLocks noChangeAspect="1"/>
          </p:cNvGraphicFramePr>
          <p:nvPr>
            <p:extLst>
              <p:ext uri="{D42A27DB-BD31-4B8C-83A1-F6EECF244321}">
                <p14:modId xmlns:p14="http://schemas.microsoft.com/office/powerpoint/2010/main" val="2377504717"/>
              </p:ext>
            </p:extLst>
          </p:nvPr>
        </p:nvGraphicFramePr>
        <p:xfrm>
          <a:off x="6247840" y="2409508"/>
          <a:ext cx="457200" cy="355600"/>
        </p:xfrm>
        <a:graphic>
          <a:graphicData uri="http://schemas.openxmlformats.org/presentationml/2006/ole">
            <mc:AlternateContent xmlns:mc="http://schemas.openxmlformats.org/markup-compatibility/2006">
              <mc:Choice xmlns:v="urn:schemas-microsoft-com:vml" Requires="v">
                <p:oleObj spid="_x0000_s82970" name="Equation" r:id="rId3" imgW="457200" imgH="355600" progId="Equation.DSMT4">
                  <p:embed/>
                </p:oleObj>
              </mc:Choice>
              <mc:Fallback>
                <p:oleObj name="Equation" r:id="rId3" imgW="457200" imgH="355600" progId="Equation.DSMT4">
                  <p:embed/>
                  <p:pic>
                    <p:nvPicPr>
                      <p:cNvPr id="0" name=""/>
                      <p:cNvPicPr/>
                      <p:nvPr/>
                    </p:nvPicPr>
                    <p:blipFill>
                      <a:blip r:embed="rId4"/>
                      <a:stretch>
                        <a:fillRect/>
                      </a:stretch>
                    </p:blipFill>
                    <p:spPr>
                      <a:xfrm>
                        <a:off x="6247840" y="2409508"/>
                        <a:ext cx="457200" cy="355600"/>
                      </a:xfrm>
                      <a:prstGeom prst="rect">
                        <a:avLst/>
                      </a:prstGeom>
                    </p:spPr>
                  </p:pic>
                </p:oleObj>
              </mc:Fallback>
            </mc:AlternateContent>
          </a:graphicData>
        </a:graphic>
      </p:graphicFrame>
      <p:pic>
        <p:nvPicPr>
          <p:cNvPr id="4" name="Picture 3" descr="Image69276.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263900" y="2928620"/>
            <a:ext cx="2616200" cy="2768600"/>
          </a:xfrm>
          <a:prstGeom prst="rect">
            <a:avLst/>
          </a:prstGeom>
        </p:spPr>
      </p:pic>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ubtitle 1"/>
          <p:cNvSpPr>
            <a:spLocks noGrp="1"/>
          </p:cNvSpPr>
          <p:nvPr>
            <p:ph type="subTitle" idx="1"/>
          </p:nvPr>
        </p:nvSpPr>
        <p:spPr>
          <a:xfrm>
            <a:off x="641350" y="641350"/>
            <a:ext cx="7854950" cy="4997450"/>
          </a:xfrm>
        </p:spPr>
        <p:txBody>
          <a:bodyPr/>
          <a:lstStyle/>
          <a:p>
            <a:pPr eaLnBrk="1" hangingPunct="1">
              <a:defRPr/>
            </a:pPr>
            <a:r>
              <a:rPr lang="en-US" sz="2800" b="1" dirty="0"/>
              <a:t>Guided </a:t>
            </a:r>
            <a:r>
              <a:rPr lang="en-US" sz="2800" b="1" dirty="0" smtClean="0"/>
              <a:t>Practice: </a:t>
            </a:r>
            <a:r>
              <a:rPr lang="en-US" sz="2800" b="1" dirty="0" smtClean="0">
                <a:solidFill>
                  <a:srgbClr val="000090"/>
                </a:solidFill>
              </a:rPr>
              <a:t>Example 3, </a:t>
            </a:r>
            <a:r>
              <a:rPr lang="en-US" sz="2800" b="1" i="1" dirty="0" smtClean="0">
                <a:solidFill>
                  <a:srgbClr val="000090"/>
                </a:solidFill>
              </a:rPr>
              <a:t>continued</a:t>
            </a:r>
            <a:endParaRPr lang="en-US" sz="1100" baseline="30000" dirty="0"/>
          </a:p>
          <a:p>
            <a:pPr marL="514350" indent="-514350">
              <a:buFont typeface="+mj-lt"/>
              <a:buAutoNum type="arabicPeriod"/>
            </a:pPr>
            <a:r>
              <a:rPr lang="en-US" sz="2800" b="1" dirty="0">
                <a:solidFill>
                  <a:srgbClr val="660066"/>
                </a:solidFill>
              </a:rPr>
              <a:t>Recall the definition of line symmetry</a:t>
            </a:r>
            <a:r>
              <a:rPr lang="en-US" sz="2800" b="1" dirty="0" smtClean="0">
                <a:solidFill>
                  <a:srgbClr val="660066"/>
                </a:solidFill>
              </a:rPr>
              <a:t>.</a:t>
            </a:r>
          </a:p>
          <a:p>
            <a:pPr lvl="1" algn="l"/>
            <a:r>
              <a:rPr lang="en-US" dirty="0">
                <a:solidFill>
                  <a:schemeClr val="tx1"/>
                </a:solidFill>
              </a:rPr>
              <a:t>Line symmetry exists for a figure if for every point on one side of the line of symmetry, there is a corresponding point the same distance from the line</a:t>
            </a:r>
            <a:r>
              <a:rPr lang="en-US" dirty="0" smtClean="0">
                <a:solidFill>
                  <a:schemeClr val="tx1"/>
                </a:solidFill>
              </a:rPr>
              <a:t>.</a:t>
            </a:r>
          </a:p>
          <a:p>
            <a:pPr lvl="1" algn="l"/>
            <a:endParaRPr lang="en-US" dirty="0" smtClean="0">
              <a:solidFill>
                <a:schemeClr val="tx1"/>
              </a:solidFill>
            </a:endParaRPr>
          </a:p>
          <a:p>
            <a:pPr lvl="1" algn="l">
              <a:spcAft>
                <a:spcPts val="1800"/>
              </a:spcAft>
            </a:pPr>
            <a:r>
              <a:rPr lang="en-US" dirty="0">
                <a:solidFill>
                  <a:srgbClr val="000000"/>
                </a:solidFill>
              </a:rPr>
              <a:t>We are given that </a:t>
            </a:r>
            <a:r>
              <a:rPr lang="en-US" i="1" dirty="0">
                <a:solidFill>
                  <a:srgbClr val="000000"/>
                </a:solidFill>
              </a:rPr>
              <a:t>ABCD</a:t>
            </a:r>
            <a:r>
              <a:rPr lang="en-US" dirty="0">
                <a:solidFill>
                  <a:srgbClr val="000000"/>
                </a:solidFill>
              </a:rPr>
              <a:t> is square, so we </a:t>
            </a:r>
            <a:r>
              <a:rPr lang="en-US" dirty="0" smtClean="0">
                <a:solidFill>
                  <a:srgbClr val="000000"/>
                </a:solidFill>
              </a:rPr>
              <a:t>know </a:t>
            </a:r>
            <a:br>
              <a:rPr lang="en-US" dirty="0" smtClean="0">
                <a:solidFill>
                  <a:srgbClr val="000000"/>
                </a:solidFill>
              </a:rPr>
            </a:br>
            <a:r>
              <a:rPr lang="en-US" dirty="0" smtClean="0">
                <a:solidFill>
                  <a:srgbClr val="000000"/>
                </a:solidFill>
              </a:rPr>
              <a:t>              .</a:t>
            </a:r>
            <a:endParaRPr lang="en-US" dirty="0">
              <a:solidFill>
                <a:srgbClr val="000000"/>
              </a:solidFill>
            </a:endParaRPr>
          </a:p>
          <a:p>
            <a:pPr lvl="1" algn="l">
              <a:spcAft>
                <a:spcPts val="1800"/>
              </a:spcAft>
            </a:pPr>
            <a:r>
              <a:rPr lang="en-US" dirty="0">
                <a:solidFill>
                  <a:srgbClr val="000000"/>
                </a:solidFill>
              </a:rPr>
              <a:t>We also know </a:t>
            </a:r>
            <a:r>
              <a:rPr lang="en-US" dirty="0" smtClean="0">
                <a:solidFill>
                  <a:srgbClr val="000000"/>
                </a:solidFill>
              </a:rPr>
              <a:t>that                </a:t>
            </a:r>
            <a:r>
              <a:rPr lang="en-US" dirty="0">
                <a:solidFill>
                  <a:srgbClr val="000000"/>
                </a:solidFill>
              </a:rPr>
              <a:t>is symmetrical </a:t>
            </a:r>
            <a:r>
              <a:rPr lang="en-US" dirty="0" smtClean="0">
                <a:solidFill>
                  <a:srgbClr val="000000"/>
                </a:solidFill>
              </a:rPr>
              <a:t>along       .</a:t>
            </a:r>
            <a:endParaRPr lang="en-US" dirty="0">
              <a:solidFill>
                <a:srgbClr val="000000"/>
              </a:solidFill>
            </a:endParaRPr>
          </a:p>
          <a:p>
            <a:pPr lvl="1" algn="l"/>
            <a:r>
              <a:rPr lang="en-US" dirty="0">
                <a:solidFill>
                  <a:srgbClr val="000000"/>
                </a:solidFill>
              </a:rPr>
              <a:t>We know </a:t>
            </a:r>
            <a:r>
              <a:rPr lang="en-US" dirty="0" smtClean="0">
                <a:solidFill>
                  <a:srgbClr val="000000"/>
                </a:solidFill>
              </a:rPr>
              <a:t>             .</a:t>
            </a:r>
            <a:r>
              <a:rPr lang="en-US" dirty="0" smtClean="0">
                <a:solidFill>
                  <a:schemeClr val="tx1"/>
                </a:solidFill>
              </a:rPr>
              <a:t> </a:t>
            </a:r>
            <a:endParaRPr lang="en-US" dirty="0">
              <a:solidFill>
                <a:schemeClr val="tx1"/>
              </a:solidFill>
            </a:endParaRPr>
          </a:p>
          <a:p>
            <a:pPr lvl="1" algn="l"/>
            <a:endParaRPr lang="en-US" b="1" dirty="0">
              <a:solidFill>
                <a:schemeClr val="tx1"/>
              </a:solidFill>
            </a:endParaRPr>
          </a:p>
        </p:txBody>
      </p:sp>
      <p:sp>
        <p:nvSpPr>
          <p:cNvPr id="3" name="Slide Number Placeholder 2"/>
          <p:cNvSpPr>
            <a:spLocks noGrp="1"/>
          </p:cNvSpPr>
          <p:nvPr>
            <p:ph type="sldNum" sz="quarter" idx="11"/>
          </p:nvPr>
        </p:nvSpPr>
        <p:spPr/>
        <p:txBody>
          <a:bodyPr/>
          <a:lstStyle/>
          <a:p>
            <a:pPr>
              <a:defRPr/>
            </a:pPr>
            <a:fld id="{C9856EBA-760D-B34B-AF3B-AAEF720997D6}" type="slidenum">
              <a:rPr lang="en-US" smtClean="0"/>
              <a:pPr>
                <a:defRPr/>
              </a:pPr>
              <a:t>19</a:t>
            </a:fld>
            <a:endParaRPr lang="en-US" dirty="0"/>
          </a:p>
        </p:txBody>
      </p:sp>
      <p:sp>
        <p:nvSpPr>
          <p:cNvPr id="2" name="Footer Placeholder 1"/>
          <p:cNvSpPr>
            <a:spLocks noGrp="1"/>
          </p:cNvSpPr>
          <p:nvPr>
            <p:ph type="ftr" sz="quarter" idx="13"/>
          </p:nvPr>
        </p:nvSpPr>
        <p:spPr/>
        <p:txBody>
          <a:bodyPr/>
          <a:lstStyle/>
          <a:p>
            <a:pPr>
              <a:defRPr/>
            </a:pPr>
            <a:r>
              <a:rPr lang="en-US" smtClean="0"/>
              <a:t>5.1.3: Applying Lines of Symmetry</a:t>
            </a:r>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1961311349"/>
              </p:ext>
            </p:extLst>
          </p:nvPr>
        </p:nvGraphicFramePr>
        <p:xfrm>
          <a:off x="1165860" y="3653790"/>
          <a:ext cx="1181100" cy="419100"/>
        </p:xfrm>
        <a:graphic>
          <a:graphicData uri="http://schemas.openxmlformats.org/presentationml/2006/ole">
            <mc:AlternateContent xmlns:mc="http://schemas.openxmlformats.org/markup-compatibility/2006">
              <mc:Choice xmlns:v="urn:schemas-microsoft-com:vml" Requires="v">
                <p:oleObj spid="_x0000_s95259" name="Equation" r:id="rId3" imgW="1181100" imgH="419100" progId="Equation.DSMT4">
                  <p:embed/>
                </p:oleObj>
              </mc:Choice>
              <mc:Fallback>
                <p:oleObj name="Equation" r:id="rId3" imgW="1181100" imgH="419100" progId="Equation.DSMT4">
                  <p:embed/>
                  <p:pic>
                    <p:nvPicPr>
                      <p:cNvPr id="0" name=""/>
                      <p:cNvPicPr/>
                      <p:nvPr/>
                    </p:nvPicPr>
                    <p:blipFill>
                      <a:blip r:embed="rId4"/>
                      <a:stretch>
                        <a:fillRect/>
                      </a:stretch>
                    </p:blipFill>
                    <p:spPr>
                      <a:xfrm>
                        <a:off x="1165860" y="3653790"/>
                        <a:ext cx="1181100" cy="419100"/>
                      </a:xfrm>
                      <a:prstGeom prst="rect">
                        <a:avLst/>
                      </a:prstGeom>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2306117201"/>
              </p:ext>
            </p:extLst>
          </p:nvPr>
        </p:nvGraphicFramePr>
        <p:xfrm>
          <a:off x="3789045" y="4393566"/>
          <a:ext cx="1130300" cy="292100"/>
        </p:xfrm>
        <a:graphic>
          <a:graphicData uri="http://schemas.openxmlformats.org/presentationml/2006/ole">
            <mc:AlternateContent xmlns:mc="http://schemas.openxmlformats.org/markup-compatibility/2006">
              <mc:Choice xmlns:v="urn:schemas-microsoft-com:vml" Requires="v">
                <p:oleObj spid="_x0000_s95260" name="Equation" r:id="rId5" imgW="1130300" imgH="292100" progId="Equation.DSMT4">
                  <p:embed/>
                </p:oleObj>
              </mc:Choice>
              <mc:Fallback>
                <p:oleObj name="Equation" r:id="rId5" imgW="1130300" imgH="292100" progId="Equation.DSMT4">
                  <p:embed/>
                  <p:pic>
                    <p:nvPicPr>
                      <p:cNvPr id="0" name=""/>
                      <p:cNvPicPr/>
                      <p:nvPr/>
                    </p:nvPicPr>
                    <p:blipFill>
                      <a:blip r:embed="rId6"/>
                      <a:stretch>
                        <a:fillRect/>
                      </a:stretch>
                    </p:blipFill>
                    <p:spPr>
                      <a:xfrm>
                        <a:off x="3789045" y="4393566"/>
                        <a:ext cx="1130300" cy="292100"/>
                      </a:xfrm>
                      <a:prstGeom prst="rect">
                        <a:avLst/>
                      </a:prstGeom>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544579789"/>
              </p:ext>
            </p:extLst>
          </p:nvPr>
        </p:nvGraphicFramePr>
        <p:xfrm>
          <a:off x="2499360" y="5348923"/>
          <a:ext cx="1168400" cy="368300"/>
        </p:xfrm>
        <a:graphic>
          <a:graphicData uri="http://schemas.openxmlformats.org/presentationml/2006/ole">
            <mc:AlternateContent xmlns:mc="http://schemas.openxmlformats.org/markup-compatibility/2006">
              <mc:Choice xmlns:v="urn:schemas-microsoft-com:vml" Requires="v">
                <p:oleObj spid="_x0000_s95261" name="Equation" r:id="rId7" imgW="1168400" imgH="368300" progId="Equation.DSMT4">
                  <p:embed/>
                </p:oleObj>
              </mc:Choice>
              <mc:Fallback>
                <p:oleObj name="Equation" r:id="rId7" imgW="1168400" imgH="368300" progId="Equation.DSMT4">
                  <p:embed/>
                  <p:pic>
                    <p:nvPicPr>
                      <p:cNvPr id="0" name=""/>
                      <p:cNvPicPr/>
                      <p:nvPr/>
                    </p:nvPicPr>
                    <p:blipFill>
                      <a:blip r:embed="rId8"/>
                      <a:stretch>
                        <a:fillRect/>
                      </a:stretch>
                    </p:blipFill>
                    <p:spPr>
                      <a:xfrm>
                        <a:off x="2499360" y="5348923"/>
                        <a:ext cx="1168400" cy="368300"/>
                      </a:xfrm>
                      <a:prstGeom prst="rect">
                        <a:avLst/>
                      </a:prstGeom>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813503112"/>
              </p:ext>
            </p:extLst>
          </p:nvPr>
        </p:nvGraphicFramePr>
        <p:xfrm>
          <a:off x="2039620" y="4685666"/>
          <a:ext cx="469900" cy="355600"/>
        </p:xfrm>
        <a:graphic>
          <a:graphicData uri="http://schemas.openxmlformats.org/presentationml/2006/ole">
            <mc:AlternateContent xmlns:mc="http://schemas.openxmlformats.org/markup-compatibility/2006">
              <mc:Choice xmlns:v="urn:schemas-microsoft-com:vml" Requires="v">
                <p:oleObj spid="_x0000_s95262" name="Equation" r:id="rId9" imgW="469900" imgH="355600" progId="Equation.DSMT4">
                  <p:embed/>
                </p:oleObj>
              </mc:Choice>
              <mc:Fallback>
                <p:oleObj name="Equation" r:id="rId9" imgW="469900" imgH="355600" progId="Equation.DSMT4">
                  <p:embed/>
                  <p:pic>
                    <p:nvPicPr>
                      <p:cNvPr id="0" name=""/>
                      <p:cNvPicPr/>
                      <p:nvPr/>
                    </p:nvPicPr>
                    <p:blipFill>
                      <a:blip r:embed="rId10"/>
                      <a:stretch>
                        <a:fillRect/>
                      </a:stretch>
                    </p:blipFill>
                    <p:spPr>
                      <a:xfrm>
                        <a:off x="2039620" y="4685666"/>
                        <a:ext cx="469900" cy="355600"/>
                      </a:xfrm>
                      <a:prstGeom prst="rect">
                        <a:avLst/>
                      </a:prstGeom>
                    </p:spPr>
                  </p:pic>
                </p:oleObj>
              </mc:Fallback>
            </mc:AlternateContent>
          </a:graphicData>
        </a:graphic>
      </p:graphicFrame>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r>
              <a:rPr lang="en-US" sz="2800" b="1" dirty="0" smtClean="0"/>
              <a:t>Introduction, </a:t>
            </a:r>
            <a:r>
              <a:rPr lang="en-US" sz="2800" b="1" i="1" dirty="0" smtClean="0"/>
              <a:t>continued</a:t>
            </a:r>
            <a:endParaRPr lang="en-US" sz="2800" b="1" dirty="0"/>
          </a:p>
          <a:p>
            <a:r>
              <a:rPr lang="en-US" dirty="0"/>
              <a:t>From the diagram, we see that  </a:t>
            </a:r>
            <a:r>
              <a:rPr lang="en-US" dirty="0" smtClean="0"/>
              <a:t>  is </a:t>
            </a:r>
            <a:r>
              <a:rPr lang="en-US" dirty="0"/>
              <a:t>perpendicular </a:t>
            </a:r>
            <a:r>
              <a:rPr lang="en-US" dirty="0" smtClean="0"/>
              <a:t>to      </a:t>
            </a:r>
            <a:r>
              <a:rPr lang="en-US" dirty="0"/>
              <a:t>. The tick marks on the segment from </a:t>
            </a:r>
            <a:r>
              <a:rPr lang="en-US" i="1" dirty="0"/>
              <a:t>P</a:t>
            </a:r>
            <a:r>
              <a:rPr lang="en-US" dirty="0"/>
              <a:t> </a:t>
            </a:r>
            <a:r>
              <a:rPr lang="en-US" dirty="0" smtClean="0"/>
              <a:t>to </a:t>
            </a:r>
            <a:r>
              <a:rPr lang="en-US" i="1" dirty="0"/>
              <a:t>R</a:t>
            </a:r>
            <a:r>
              <a:rPr lang="en-US" dirty="0"/>
              <a:t> and from </a:t>
            </a:r>
            <a:r>
              <a:rPr lang="en-US" i="1" dirty="0"/>
              <a:t>R</a:t>
            </a:r>
            <a:r>
              <a:rPr lang="en-US" dirty="0"/>
              <a:t> to </a:t>
            </a:r>
            <a:r>
              <a:rPr lang="en-US" i="1" dirty="0"/>
              <a:t>Q</a:t>
            </a:r>
            <a:r>
              <a:rPr lang="en-US" dirty="0"/>
              <a:t> show us that the lengths are equal; therefore, </a:t>
            </a:r>
            <a:r>
              <a:rPr lang="en-US" i="1" dirty="0"/>
              <a:t>R</a:t>
            </a:r>
            <a:r>
              <a:rPr lang="en-US" dirty="0"/>
              <a:t> is the point that is halfway between </a:t>
            </a:r>
            <a:r>
              <a:rPr lang="en-US" dirty="0" smtClean="0"/>
              <a:t>     . </a:t>
            </a:r>
            <a:endParaRPr lang="en-US" dirty="0"/>
          </a:p>
          <a:p>
            <a:r>
              <a:rPr lang="en-US" dirty="0"/>
              <a:t>Depending on the characteristics of a figure, a figure may contain many lines of symmetry or none at all. In this lesson, we will discuss the rotations and reflections that can be applied to squares, rectangles, parallelograms, trapezoids, and other regular polygons that carry the figure onto itself. </a:t>
            </a:r>
            <a:r>
              <a:rPr lang="en-US" b="1" dirty="0"/>
              <a:t>Regular polygons</a:t>
            </a:r>
            <a:r>
              <a:rPr lang="en-US" dirty="0"/>
              <a:t> are two-dimensional figures with all sides and all angles congruent. </a:t>
            </a:r>
          </a:p>
          <a:p>
            <a:endParaRPr lang="en-US"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2</a:t>
            </a:fld>
            <a:endParaRPr lang="en-US" dirty="0"/>
          </a:p>
        </p:txBody>
      </p:sp>
      <p:sp>
        <p:nvSpPr>
          <p:cNvPr id="4" name="Footer Placeholder 3"/>
          <p:cNvSpPr>
            <a:spLocks noGrp="1"/>
          </p:cNvSpPr>
          <p:nvPr>
            <p:ph type="ftr" sz="quarter" idx="13"/>
          </p:nvPr>
        </p:nvSpPr>
        <p:spPr/>
        <p:txBody>
          <a:bodyPr/>
          <a:lstStyle/>
          <a:p>
            <a:pPr>
              <a:defRPr/>
            </a:pPr>
            <a:r>
              <a:rPr lang="en-US" smtClean="0"/>
              <a:t>5.1.3: Applying Lines of Symmetry</a:t>
            </a:r>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3761787608"/>
              </p:ext>
            </p:extLst>
          </p:nvPr>
        </p:nvGraphicFramePr>
        <p:xfrm>
          <a:off x="4935220" y="1233170"/>
          <a:ext cx="165100" cy="266700"/>
        </p:xfrm>
        <a:graphic>
          <a:graphicData uri="http://schemas.openxmlformats.org/presentationml/2006/ole">
            <mc:AlternateContent xmlns:mc="http://schemas.openxmlformats.org/markup-compatibility/2006">
              <mc:Choice xmlns:v="urn:schemas-microsoft-com:vml" Requires="v">
                <p:oleObj spid="_x0000_s93207" name="Equation" r:id="rId3" imgW="165100" imgH="266700" progId="Equation.DSMT4">
                  <p:embed/>
                </p:oleObj>
              </mc:Choice>
              <mc:Fallback>
                <p:oleObj name="Equation" r:id="rId3" imgW="165100" imgH="266700" progId="Equation.DSMT4">
                  <p:embed/>
                  <p:pic>
                    <p:nvPicPr>
                      <p:cNvPr id="0" name=""/>
                      <p:cNvPicPr/>
                      <p:nvPr/>
                    </p:nvPicPr>
                    <p:blipFill>
                      <a:blip r:embed="rId4"/>
                      <a:stretch>
                        <a:fillRect/>
                      </a:stretch>
                    </p:blipFill>
                    <p:spPr>
                      <a:xfrm>
                        <a:off x="4935220" y="1233170"/>
                        <a:ext cx="165100" cy="266700"/>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2513575012"/>
              </p:ext>
            </p:extLst>
          </p:nvPr>
        </p:nvGraphicFramePr>
        <p:xfrm>
          <a:off x="7749540" y="1153160"/>
          <a:ext cx="469900" cy="393700"/>
        </p:xfrm>
        <a:graphic>
          <a:graphicData uri="http://schemas.openxmlformats.org/presentationml/2006/ole">
            <mc:AlternateContent xmlns:mc="http://schemas.openxmlformats.org/markup-compatibility/2006">
              <mc:Choice xmlns:v="urn:schemas-microsoft-com:vml" Requires="v">
                <p:oleObj spid="_x0000_s93208" name="Equation" r:id="rId5" imgW="469900" imgH="393700" progId="Equation.DSMT4">
                  <p:embed/>
                </p:oleObj>
              </mc:Choice>
              <mc:Fallback>
                <p:oleObj name="Equation" r:id="rId5" imgW="469900" imgH="393700" progId="Equation.DSMT4">
                  <p:embed/>
                  <p:pic>
                    <p:nvPicPr>
                      <p:cNvPr id="0" name=""/>
                      <p:cNvPicPr/>
                      <p:nvPr/>
                    </p:nvPicPr>
                    <p:blipFill>
                      <a:blip r:embed="rId6"/>
                      <a:stretch>
                        <a:fillRect/>
                      </a:stretch>
                    </p:blipFill>
                    <p:spPr>
                      <a:xfrm>
                        <a:off x="7749540" y="1153160"/>
                        <a:ext cx="469900" cy="393700"/>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1276541364"/>
              </p:ext>
            </p:extLst>
          </p:nvPr>
        </p:nvGraphicFramePr>
        <p:xfrm>
          <a:off x="5219383" y="2273409"/>
          <a:ext cx="469770" cy="393591"/>
        </p:xfrm>
        <a:graphic>
          <a:graphicData uri="http://schemas.openxmlformats.org/presentationml/2006/ole">
            <mc:AlternateContent xmlns:mc="http://schemas.openxmlformats.org/markup-compatibility/2006">
              <mc:Choice xmlns:v="urn:schemas-microsoft-com:vml" Requires="v">
                <p:oleObj spid="_x0000_s93209" name="Equation" r:id="rId7" imgW="469900" imgH="393700" progId="Equation.DSMT4">
                  <p:embed/>
                </p:oleObj>
              </mc:Choice>
              <mc:Fallback>
                <p:oleObj name="Equation" r:id="rId7" imgW="469900" imgH="393700" progId="Equation.DSMT4">
                  <p:embed/>
                  <p:pic>
                    <p:nvPicPr>
                      <p:cNvPr id="0" name=""/>
                      <p:cNvPicPr/>
                      <p:nvPr/>
                    </p:nvPicPr>
                    <p:blipFill>
                      <a:blip r:embed="rId6"/>
                      <a:stretch>
                        <a:fillRect/>
                      </a:stretch>
                    </p:blipFill>
                    <p:spPr>
                      <a:xfrm>
                        <a:off x="5219383" y="2273409"/>
                        <a:ext cx="469770" cy="393591"/>
                      </a:xfrm>
                      <a:prstGeom prst="rect">
                        <a:avLst/>
                      </a:prstGeom>
                    </p:spPr>
                  </p:pic>
                </p:oleObj>
              </mc:Fallback>
            </mc:AlternateContent>
          </a:graphicData>
        </a:graphic>
      </p:graphicFrame>
    </p:spTree>
    <p:extLst>
      <p:ext uri="{BB962C8B-B14F-4D97-AF65-F5344CB8AC3E}">
        <p14:creationId xmlns:p14="http://schemas.microsoft.com/office/powerpoint/2010/main" val="3503522478"/>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ubtitle 1"/>
          <p:cNvSpPr>
            <a:spLocks noGrp="1"/>
          </p:cNvSpPr>
          <p:nvPr>
            <p:ph type="subTitle" idx="1"/>
          </p:nvPr>
        </p:nvSpPr>
        <p:spPr>
          <a:xfrm>
            <a:off x="641350" y="641350"/>
            <a:ext cx="7854950" cy="4997450"/>
          </a:xfrm>
        </p:spPr>
        <p:txBody>
          <a:bodyPr/>
          <a:lstStyle/>
          <a:p>
            <a:pPr eaLnBrk="1" hangingPunct="1">
              <a:defRPr/>
            </a:pPr>
            <a:r>
              <a:rPr lang="en-US" sz="2800" b="1" dirty="0" smtClean="0"/>
              <a:t>Guided Practice: </a:t>
            </a:r>
            <a:r>
              <a:rPr lang="en-US" sz="2800" b="1" dirty="0" smtClean="0">
                <a:solidFill>
                  <a:srgbClr val="000090"/>
                </a:solidFill>
              </a:rPr>
              <a:t>Example 3, </a:t>
            </a:r>
            <a:r>
              <a:rPr lang="en-US" sz="2800" b="1" i="1" dirty="0" smtClean="0">
                <a:solidFill>
                  <a:srgbClr val="000090"/>
                </a:solidFill>
              </a:rPr>
              <a:t>continued</a:t>
            </a:r>
            <a:endParaRPr lang="en-US" sz="1100" baseline="30000" dirty="0"/>
          </a:p>
          <a:p>
            <a:pPr marL="514350" indent="-514350">
              <a:buFont typeface="+mj-lt"/>
              <a:buAutoNum type="arabicPeriod" startAt="2"/>
            </a:pPr>
            <a:r>
              <a:rPr lang="en-US" sz="2800" b="1" dirty="0" smtClean="0">
                <a:solidFill>
                  <a:srgbClr val="660066"/>
                </a:solidFill>
              </a:rPr>
              <a:t>Since                and               ,       </a:t>
            </a:r>
            <a:r>
              <a:rPr lang="en-US" sz="2800" b="1" dirty="0">
                <a:solidFill>
                  <a:srgbClr val="660066"/>
                </a:solidFill>
              </a:rPr>
              <a:t>is a line of symmetry for </a:t>
            </a:r>
            <a:r>
              <a:rPr lang="en-US" sz="2800" b="1" dirty="0" smtClean="0">
                <a:solidFill>
                  <a:srgbClr val="660066"/>
                </a:solidFill>
              </a:rPr>
              <a:t>           where                        </a:t>
            </a:r>
            <a:r>
              <a:rPr lang="en-US" sz="2800" b="1" dirty="0">
                <a:solidFill>
                  <a:srgbClr val="660066"/>
                </a:solidFill>
              </a:rPr>
              <a:t>.</a:t>
            </a:r>
          </a:p>
          <a:p>
            <a:pPr lvl="2" algn="l"/>
            <a:endParaRPr lang="es-ES_tradnl" dirty="0">
              <a:solidFill>
                <a:srgbClr val="000000"/>
              </a:solidFill>
            </a:endParaRPr>
          </a:p>
          <a:p>
            <a:pPr lvl="2" algn="l"/>
            <a:endParaRPr lang="en-US" b="1" dirty="0">
              <a:solidFill>
                <a:srgbClr val="000000"/>
              </a:solidFill>
            </a:endParaRPr>
          </a:p>
          <a:p>
            <a:pPr eaLnBrk="1" hangingPunct="1">
              <a:defRPr/>
            </a:pPr>
            <a:r>
              <a:rPr lang="en-US" dirty="0" smtClean="0">
                <a:solidFill>
                  <a:schemeClr val="tx1"/>
                </a:solidFill>
              </a:rPr>
              <a:t> </a:t>
            </a:r>
            <a:endParaRPr lang="en-US" dirty="0">
              <a:solidFill>
                <a:schemeClr val="tx1"/>
              </a:solidFill>
            </a:endParaRPr>
          </a:p>
        </p:txBody>
      </p:sp>
      <p:sp>
        <p:nvSpPr>
          <p:cNvPr id="2" name="Slide Number Placeholder 1"/>
          <p:cNvSpPr>
            <a:spLocks noGrp="1"/>
          </p:cNvSpPr>
          <p:nvPr>
            <p:ph type="sldNum" sz="quarter" idx="11"/>
          </p:nvPr>
        </p:nvSpPr>
        <p:spPr/>
        <p:txBody>
          <a:bodyPr/>
          <a:lstStyle/>
          <a:p>
            <a:pPr>
              <a:defRPr/>
            </a:pPr>
            <a:fld id="{DD869DFF-1916-A94A-9BAF-6747184CDDD4}" type="slidenum">
              <a:rPr lang="en-US" smtClean="0"/>
              <a:pPr>
                <a:defRPr/>
              </a:pPr>
              <a:t>20</a:t>
            </a:fld>
            <a:endParaRPr lang="en-US" dirty="0"/>
          </a:p>
        </p:txBody>
      </p:sp>
      <p:sp>
        <p:nvSpPr>
          <p:cNvPr id="4" name="Footer Placeholder 3"/>
          <p:cNvSpPr>
            <a:spLocks noGrp="1"/>
          </p:cNvSpPr>
          <p:nvPr>
            <p:ph type="ftr" sz="quarter" idx="13"/>
          </p:nvPr>
        </p:nvSpPr>
        <p:spPr/>
        <p:txBody>
          <a:bodyPr/>
          <a:lstStyle/>
          <a:p>
            <a:pPr>
              <a:defRPr/>
            </a:pPr>
            <a:r>
              <a:rPr lang="en-US" smtClean="0"/>
              <a:t>5.1.3: Applying Lines of Symmetry</a:t>
            </a:r>
            <a:endParaRPr lang="en-US" dirty="0"/>
          </a:p>
        </p:txBody>
      </p:sp>
      <p:graphicFrame>
        <p:nvGraphicFramePr>
          <p:cNvPr id="3" name="Object 2"/>
          <p:cNvGraphicFramePr>
            <a:graphicFrameLocks noChangeAspect="1"/>
          </p:cNvGraphicFramePr>
          <p:nvPr>
            <p:extLst>
              <p:ext uri="{D42A27DB-BD31-4B8C-83A1-F6EECF244321}">
                <p14:modId xmlns:p14="http://schemas.microsoft.com/office/powerpoint/2010/main" val="2617281938"/>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90162" name="Equation" r:id="rId3" imgW="190500" imgH="330200" progId="Equation.DSMT4">
                  <p:embed/>
                </p:oleObj>
              </mc:Choice>
              <mc:Fallback>
                <p:oleObj name="Equation" r:id="rId3"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1687111927"/>
              </p:ext>
            </p:extLst>
          </p:nvPr>
        </p:nvGraphicFramePr>
        <p:xfrm>
          <a:off x="2260938" y="1170360"/>
          <a:ext cx="1415101" cy="476513"/>
        </p:xfrm>
        <a:graphic>
          <a:graphicData uri="http://schemas.openxmlformats.org/presentationml/2006/ole">
            <mc:AlternateContent xmlns:mc="http://schemas.openxmlformats.org/markup-compatibility/2006">
              <mc:Choice xmlns:v="urn:schemas-microsoft-com:vml" Requires="v">
                <p:oleObj spid="_x0000_s90163" name="Equation" r:id="rId5" imgW="1244600" imgH="419100" progId="Equation.DSMT4">
                  <p:embed/>
                </p:oleObj>
              </mc:Choice>
              <mc:Fallback>
                <p:oleObj name="Equation" r:id="rId5" imgW="1244600" imgH="419100" progId="Equation.DSMT4">
                  <p:embed/>
                  <p:pic>
                    <p:nvPicPr>
                      <p:cNvPr id="0" name=""/>
                      <p:cNvPicPr/>
                      <p:nvPr/>
                    </p:nvPicPr>
                    <p:blipFill>
                      <a:blip r:embed="rId6"/>
                      <a:stretch>
                        <a:fillRect/>
                      </a:stretch>
                    </p:blipFill>
                    <p:spPr>
                      <a:xfrm>
                        <a:off x="2260938" y="1170360"/>
                        <a:ext cx="1415101" cy="476513"/>
                      </a:xfrm>
                      <a:prstGeom prst="rect">
                        <a:avLst/>
                      </a:prstGeom>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2257200659"/>
              </p:ext>
            </p:extLst>
          </p:nvPr>
        </p:nvGraphicFramePr>
        <p:xfrm>
          <a:off x="4461828" y="1170360"/>
          <a:ext cx="1357345" cy="418755"/>
        </p:xfrm>
        <a:graphic>
          <a:graphicData uri="http://schemas.openxmlformats.org/presentationml/2006/ole">
            <mc:AlternateContent xmlns:mc="http://schemas.openxmlformats.org/markup-compatibility/2006">
              <mc:Choice xmlns:v="urn:schemas-microsoft-com:vml" Requires="v">
                <p:oleObj spid="_x0000_s90164" name="Equation" r:id="rId7" imgW="1193800" imgH="368300" progId="Equation.DSMT4">
                  <p:embed/>
                </p:oleObj>
              </mc:Choice>
              <mc:Fallback>
                <p:oleObj name="Equation" r:id="rId7" imgW="1193800" imgH="368300" progId="Equation.DSMT4">
                  <p:embed/>
                  <p:pic>
                    <p:nvPicPr>
                      <p:cNvPr id="0" name=""/>
                      <p:cNvPicPr/>
                      <p:nvPr/>
                    </p:nvPicPr>
                    <p:blipFill>
                      <a:blip r:embed="rId8"/>
                      <a:stretch>
                        <a:fillRect/>
                      </a:stretch>
                    </p:blipFill>
                    <p:spPr>
                      <a:xfrm>
                        <a:off x="4461828" y="1170360"/>
                        <a:ext cx="1357345" cy="418755"/>
                      </a:xfrm>
                      <a:prstGeom prst="rect">
                        <a:avLst/>
                      </a:prstGeom>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1438232871"/>
              </p:ext>
            </p:extLst>
          </p:nvPr>
        </p:nvGraphicFramePr>
        <p:xfrm>
          <a:off x="6063287" y="1170360"/>
          <a:ext cx="519833" cy="404314"/>
        </p:xfrm>
        <a:graphic>
          <a:graphicData uri="http://schemas.openxmlformats.org/presentationml/2006/ole">
            <mc:AlternateContent xmlns:mc="http://schemas.openxmlformats.org/markup-compatibility/2006">
              <mc:Choice xmlns:v="urn:schemas-microsoft-com:vml" Requires="v">
                <p:oleObj spid="_x0000_s90165" name="Equation" r:id="rId9" imgW="457200" imgH="355600" progId="Equation.DSMT4">
                  <p:embed/>
                </p:oleObj>
              </mc:Choice>
              <mc:Fallback>
                <p:oleObj name="Equation" r:id="rId9" imgW="457200" imgH="355600" progId="Equation.DSMT4">
                  <p:embed/>
                  <p:pic>
                    <p:nvPicPr>
                      <p:cNvPr id="0" name=""/>
                      <p:cNvPicPr/>
                      <p:nvPr/>
                    </p:nvPicPr>
                    <p:blipFill>
                      <a:blip r:embed="rId10"/>
                      <a:stretch>
                        <a:fillRect/>
                      </a:stretch>
                    </p:blipFill>
                    <p:spPr>
                      <a:xfrm>
                        <a:off x="6063287" y="1170360"/>
                        <a:ext cx="519833" cy="404314"/>
                      </a:xfrm>
                      <a:prstGeom prst="rect">
                        <a:avLst/>
                      </a:prstGeom>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2464814192"/>
              </p:ext>
            </p:extLst>
          </p:nvPr>
        </p:nvGraphicFramePr>
        <p:xfrm>
          <a:off x="3564403" y="1670605"/>
          <a:ext cx="1039665" cy="332114"/>
        </p:xfrm>
        <a:graphic>
          <a:graphicData uri="http://schemas.openxmlformats.org/presentationml/2006/ole">
            <mc:AlternateContent xmlns:mc="http://schemas.openxmlformats.org/markup-compatibility/2006">
              <mc:Choice xmlns:v="urn:schemas-microsoft-com:vml" Requires="v">
                <p:oleObj spid="_x0000_s90166" name="Equation" r:id="rId11" imgW="914400" imgH="292100" progId="Equation.DSMT4">
                  <p:embed/>
                </p:oleObj>
              </mc:Choice>
              <mc:Fallback>
                <p:oleObj name="Equation" r:id="rId11" imgW="914400" imgH="292100" progId="Equation.DSMT4">
                  <p:embed/>
                  <p:pic>
                    <p:nvPicPr>
                      <p:cNvPr id="0" name=""/>
                      <p:cNvPicPr/>
                      <p:nvPr/>
                    </p:nvPicPr>
                    <p:blipFill>
                      <a:blip r:embed="rId12"/>
                      <a:stretch>
                        <a:fillRect/>
                      </a:stretch>
                    </p:blipFill>
                    <p:spPr>
                      <a:xfrm>
                        <a:off x="3564403" y="1670605"/>
                        <a:ext cx="1039665" cy="332114"/>
                      </a:xfrm>
                      <a:prstGeom prst="rect">
                        <a:avLst/>
                      </a:prstGeom>
                    </p:spPr>
                  </p:pic>
                </p:oleObj>
              </mc:Fallback>
            </mc:AlternateContent>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val="1822329342"/>
              </p:ext>
            </p:extLst>
          </p:nvPr>
        </p:nvGraphicFramePr>
        <p:xfrm>
          <a:off x="5802027" y="1677353"/>
          <a:ext cx="2281491" cy="389874"/>
        </p:xfrm>
        <a:graphic>
          <a:graphicData uri="http://schemas.openxmlformats.org/presentationml/2006/ole">
            <mc:AlternateContent xmlns:mc="http://schemas.openxmlformats.org/markup-compatibility/2006">
              <mc:Choice xmlns:v="urn:schemas-microsoft-com:vml" Requires="v">
                <p:oleObj spid="_x0000_s90167" name="Equation" r:id="rId13" imgW="2006600" imgH="342900" progId="Equation.DSMT4">
                  <p:embed/>
                </p:oleObj>
              </mc:Choice>
              <mc:Fallback>
                <p:oleObj name="Equation" r:id="rId13" imgW="2006600" imgH="342900" progId="Equation.DSMT4">
                  <p:embed/>
                  <p:pic>
                    <p:nvPicPr>
                      <p:cNvPr id="0" name=""/>
                      <p:cNvPicPr/>
                      <p:nvPr/>
                    </p:nvPicPr>
                    <p:blipFill>
                      <a:blip r:embed="rId14"/>
                      <a:stretch>
                        <a:fillRect/>
                      </a:stretch>
                    </p:blipFill>
                    <p:spPr>
                      <a:xfrm>
                        <a:off x="5802027" y="1677353"/>
                        <a:ext cx="2281491" cy="389874"/>
                      </a:xfrm>
                      <a:prstGeom prst="rect">
                        <a:avLst/>
                      </a:prstGeom>
                    </p:spPr>
                  </p:pic>
                </p:oleObj>
              </mc:Fallback>
            </mc:AlternateContent>
          </a:graphicData>
        </a:graphic>
      </p:graphicFrame>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pPr eaLnBrk="1" hangingPunct="1">
              <a:defRPr/>
            </a:pPr>
            <a:r>
              <a:rPr lang="en-US" sz="2800" b="1" dirty="0"/>
              <a:t>Guided Practice: </a:t>
            </a:r>
            <a:r>
              <a:rPr lang="en-US" sz="2800" b="1" dirty="0">
                <a:solidFill>
                  <a:srgbClr val="000090"/>
                </a:solidFill>
              </a:rPr>
              <a:t>Example 3, </a:t>
            </a:r>
            <a:r>
              <a:rPr lang="en-US" sz="2800" b="1" i="1" dirty="0">
                <a:solidFill>
                  <a:srgbClr val="000090"/>
                </a:solidFill>
              </a:rPr>
              <a:t>continued</a:t>
            </a:r>
            <a:endParaRPr lang="en-US" sz="2800" baseline="30000" dirty="0"/>
          </a:p>
          <a:p>
            <a:pPr marL="514350" indent="-514350">
              <a:buFont typeface="+mj-lt"/>
              <a:buAutoNum type="arabicPeriod" startAt="3"/>
            </a:pPr>
            <a:r>
              <a:rPr lang="en-US" sz="2800" b="1" dirty="0" smtClean="0">
                <a:solidFill>
                  <a:srgbClr val="660066"/>
                </a:solidFill>
              </a:rPr>
              <a:t>           has </a:t>
            </a:r>
            <a:r>
              <a:rPr lang="en-US" sz="2800" b="1" dirty="0">
                <a:solidFill>
                  <a:srgbClr val="660066"/>
                </a:solidFill>
              </a:rPr>
              <a:t>the same area as </a:t>
            </a:r>
            <a:r>
              <a:rPr lang="en-US" sz="2800" b="1" dirty="0" smtClean="0">
                <a:solidFill>
                  <a:srgbClr val="660066"/>
                </a:solidFill>
              </a:rPr>
              <a:t>           because </a:t>
            </a:r>
            <a:r>
              <a:rPr lang="en-US" sz="2800" b="1" dirty="0">
                <a:solidFill>
                  <a:srgbClr val="660066"/>
                </a:solidFill>
              </a:rPr>
              <a:t>they share a base and have equal height</a:t>
            </a:r>
            <a:r>
              <a:rPr lang="en-US" sz="2800" b="1" dirty="0" smtClean="0">
                <a:solidFill>
                  <a:srgbClr val="660066"/>
                </a:solidFill>
              </a:rPr>
              <a:t>.</a:t>
            </a:r>
          </a:p>
          <a:p>
            <a:pPr lvl="1" algn="l"/>
            <a:r>
              <a:rPr lang="en-US" dirty="0" smtClean="0">
                <a:solidFill>
                  <a:schemeClr val="tx1"/>
                </a:solidFill>
              </a:rPr>
              <a:t>               , so                          .</a:t>
            </a:r>
            <a:endParaRPr lang="en-US" dirty="0">
              <a:solidFill>
                <a:schemeClr val="tx1"/>
              </a:solidFill>
            </a:endParaRPr>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21</a:t>
            </a:fld>
            <a:endParaRPr lang="en-US" dirty="0"/>
          </a:p>
        </p:txBody>
      </p:sp>
      <p:sp>
        <p:nvSpPr>
          <p:cNvPr id="4" name="Footer Placeholder 3"/>
          <p:cNvSpPr>
            <a:spLocks noGrp="1"/>
          </p:cNvSpPr>
          <p:nvPr>
            <p:ph type="ftr" sz="quarter" idx="13"/>
          </p:nvPr>
        </p:nvSpPr>
        <p:spPr/>
        <p:txBody>
          <a:bodyPr/>
          <a:lstStyle/>
          <a:p>
            <a:pPr>
              <a:defRPr/>
            </a:pPr>
            <a:r>
              <a:rPr lang="en-US" smtClean="0"/>
              <a:t>5.1.3: Applying Lines of Symmetry</a:t>
            </a:r>
            <a:endParaRPr lang="en-US" dirty="0"/>
          </a:p>
        </p:txBody>
      </p:sp>
      <p:graphicFrame>
        <p:nvGraphicFramePr>
          <p:cNvPr id="6" name="Object 5"/>
          <p:cNvGraphicFramePr>
            <a:graphicFrameLocks noChangeAspect="1"/>
          </p:cNvGraphicFramePr>
          <p:nvPr>
            <p:extLst>
              <p:ext uri="{D42A27DB-BD31-4B8C-83A1-F6EECF244321}">
                <p14:modId xmlns:p14="http://schemas.microsoft.com/office/powerpoint/2010/main" val="108697249"/>
              </p:ext>
            </p:extLst>
          </p:nvPr>
        </p:nvGraphicFramePr>
        <p:xfrm>
          <a:off x="1214585" y="2491105"/>
          <a:ext cx="1272244" cy="401761"/>
        </p:xfrm>
        <a:graphic>
          <a:graphicData uri="http://schemas.openxmlformats.org/presentationml/2006/ole">
            <mc:AlternateContent xmlns:mc="http://schemas.openxmlformats.org/markup-compatibility/2006">
              <mc:Choice xmlns:v="urn:schemas-microsoft-com:vml" Requires="v">
                <p:oleObj spid="_x0000_s96279" name="Equation" r:id="rId3" imgW="1168400" imgH="368300" progId="Equation.DSMT4">
                  <p:embed/>
                </p:oleObj>
              </mc:Choice>
              <mc:Fallback>
                <p:oleObj name="Equation" r:id="rId3" imgW="1168400" imgH="368300" progId="Equation.DSMT4">
                  <p:embed/>
                  <p:pic>
                    <p:nvPicPr>
                      <p:cNvPr id="0" name=""/>
                      <p:cNvPicPr/>
                      <p:nvPr/>
                    </p:nvPicPr>
                    <p:blipFill>
                      <a:blip r:embed="rId4"/>
                      <a:stretch>
                        <a:fillRect/>
                      </a:stretch>
                    </p:blipFill>
                    <p:spPr>
                      <a:xfrm>
                        <a:off x="1214585" y="2491105"/>
                        <a:ext cx="1272244" cy="401761"/>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2701853881"/>
              </p:ext>
            </p:extLst>
          </p:nvPr>
        </p:nvGraphicFramePr>
        <p:xfrm>
          <a:off x="1214585" y="1247458"/>
          <a:ext cx="981075" cy="317500"/>
        </p:xfrm>
        <a:graphic>
          <a:graphicData uri="http://schemas.openxmlformats.org/presentationml/2006/ole">
            <mc:AlternateContent xmlns:mc="http://schemas.openxmlformats.org/markup-compatibility/2006">
              <mc:Choice xmlns:v="urn:schemas-microsoft-com:vml" Requires="v">
                <p:oleObj spid="_x0000_s96280" name="Equation" r:id="rId5" imgW="863600" imgH="279400" progId="Equation.DSMT4">
                  <p:embed/>
                </p:oleObj>
              </mc:Choice>
              <mc:Fallback>
                <p:oleObj name="Equation" r:id="rId5" imgW="863600" imgH="279400" progId="Equation.DSMT4">
                  <p:embed/>
                  <p:pic>
                    <p:nvPicPr>
                      <p:cNvPr id="0" name=""/>
                      <p:cNvPicPr/>
                      <p:nvPr/>
                    </p:nvPicPr>
                    <p:blipFill>
                      <a:blip r:embed="rId6"/>
                      <a:stretch>
                        <a:fillRect/>
                      </a:stretch>
                    </p:blipFill>
                    <p:spPr>
                      <a:xfrm>
                        <a:off x="1214585" y="1247458"/>
                        <a:ext cx="981075" cy="317500"/>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1926697969"/>
              </p:ext>
            </p:extLst>
          </p:nvPr>
        </p:nvGraphicFramePr>
        <p:xfrm>
          <a:off x="3053081" y="2562225"/>
          <a:ext cx="2133599" cy="374369"/>
        </p:xfrm>
        <a:graphic>
          <a:graphicData uri="http://schemas.openxmlformats.org/presentationml/2006/ole">
            <mc:AlternateContent xmlns:mc="http://schemas.openxmlformats.org/markup-compatibility/2006">
              <mc:Choice xmlns:v="urn:schemas-microsoft-com:vml" Requires="v">
                <p:oleObj spid="_x0000_s96281" name="Equation" r:id="rId7" imgW="1955800" imgH="342900" progId="Equation.DSMT4">
                  <p:embed/>
                </p:oleObj>
              </mc:Choice>
              <mc:Fallback>
                <p:oleObj name="Equation" r:id="rId7" imgW="1955800" imgH="342900" progId="Equation.DSMT4">
                  <p:embed/>
                  <p:pic>
                    <p:nvPicPr>
                      <p:cNvPr id="0" name=""/>
                      <p:cNvPicPr/>
                      <p:nvPr/>
                    </p:nvPicPr>
                    <p:blipFill>
                      <a:blip r:embed="rId8"/>
                      <a:stretch>
                        <a:fillRect/>
                      </a:stretch>
                    </p:blipFill>
                    <p:spPr>
                      <a:xfrm>
                        <a:off x="3053081" y="2562225"/>
                        <a:ext cx="2133599" cy="374369"/>
                      </a:xfrm>
                      <a:prstGeom prst="rect">
                        <a:avLst/>
                      </a:prstGeom>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1104988900"/>
              </p:ext>
            </p:extLst>
          </p:nvPr>
        </p:nvGraphicFramePr>
        <p:xfrm>
          <a:off x="5969000" y="1247458"/>
          <a:ext cx="952500" cy="331788"/>
        </p:xfrm>
        <a:graphic>
          <a:graphicData uri="http://schemas.openxmlformats.org/presentationml/2006/ole">
            <mc:AlternateContent xmlns:mc="http://schemas.openxmlformats.org/markup-compatibility/2006">
              <mc:Choice xmlns:v="urn:schemas-microsoft-com:vml" Requires="v">
                <p:oleObj spid="_x0000_s96282" name="Equation" r:id="rId9" imgW="838200" imgH="292100" progId="Equation.DSMT4">
                  <p:embed/>
                </p:oleObj>
              </mc:Choice>
              <mc:Fallback>
                <p:oleObj name="Equation" r:id="rId9" imgW="838200" imgH="292100" progId="Equation.DSMT4">
                  <p:embed/>
                  <p:pic>
                    <p:nvPicPr>
                      <p:cNvPr id="0" name=""/>
                      <p:cNvPicPr/>
                      <p:nvPr/>
                    </p:nvPicPr>
                    <p:blipFill>
                      <a:blip r:embed="rId10"/>
                      <a:stretch>
                        <a:fillRect/>
                      </a:stretch>
                    </p:blipFill>
                    <p:spPr>
                      <a:xfrm>
                        <a:off x="5969000" y="1247458"/>
                        <a:ext cx="952500" cy="331788"/>
                      </a:xfrm>
                      <a:prstGeom prst="rect">
                        <a:avLst/>
                      </a:prstGeom>
                    </p:spPr>
                  </p:pic>
                </p:oleObj>
              </mc:Fallback>
            </mc:AlternateContent>
          </a:graphicData>
        </a:graphic>
      </p:graphicFrame>
    </p:spTree>
    <p:extLst>
      <p:ext uri="{BB962C8B-B14F-4D97-AF65-F5344CB8AC3E}">
        <p14:creationId xmlns:p14="http://schemas.microsoft.com/office/powerpoint/2010/main" val="3889980386"/>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0600" y="640567"/>
            <a:ext cx="7771880" cy="4998233"/>
          </a:xfrm>
        </p:spPr>
        <p:txBody>
          <a:bodyPr>
            <a:normAutofit/>
          </a:bodyPr>
          <a:lstStyle/>
          <a:p>
            <a:pPr eaLnBrk="1" hangingPunct="1">
              <a:defRPr/>
            </a:pPr>
            <a:r>
              <a:rPr lang="en-US" sz="2800" b="1" dirty="0" smtClean="0"/>
              <a:t>Guided </a:t>
            </a:r>
            <a:r>
              <a:rPr lang="en-US" sz="2800" b="1" dirty="0"/>
              <a:t>Practice: </a:t>
            </a:r>
            <a:r>
              <a:rPr lang="en-US" sz="2800" b="1" dirty="0">
                <a:solidFill>
                  <a:srgbClr val="000090"/>
                </a:solidFill>
              </a:rPr>
              <a:t>Example 3, </a:t>
            </a:r>
            <a:r>
              <a:rPr lang="en-US" sz="2800" b="1" i="1" dirty="0">
                <a:solidFill>
                  <a:srgbClr val="000090"/>
                </a:solidFill>
              </a:rPr>
              <a:t>continued</a:t>
            </a:r>
            <a:endParaRPr lang="en-US" sz="2800" baseline="30000" dirty="0"/>
          </a:p>
          <a:p>
            <a:pPr marL="514350" indent="-514350">
              <a:lnSpc>
                <a:spcPct val="120000"/>
              </a:lnSpc>
              <a:buFont typeface="+mj-lt"/>
              <a:buAutoNum type="arabicPeriod" startAt="4"/>
            </a:pPr>
            <a:r>
              <a:rPr lang="en-US" sz="2800" b="1" dirty="0" smtClean="0">
                <a:solidFill>
                  <a:srgbClr val="660066"/>
                </a:solidFill>
              </a:rPr>
              <a:t>We </a:t>
            </a:r>
            <a:r>
              <a:rPr lang="en-US" sz="2800" b="1" dirty="0">
                <a:solidFill>
                  <a:srgbClr val="660066"/>
                </a:solidFill>
              </a:rPr>
              <a:t>now know  </a:t>
            </a:r>
            <a:r>
              <a:rPr lang="en-US" sz="2800" b="1" dirty="0" smtClean="0">
                <a:solidFill>
                  <a:srgbClr val="660066"/>
                </a:solidFill>
              </a:rPr>
              <a:t>     is </a:t>
            </a:r>
            <a:r>
              <a:rPr lang="en-US" sz="2800" b="1" dirty="0">
                <a:solidFill>
                  <a:srgbClr val="660066"/>
                </a:solidFill>
              </a:rPr>
              <a:t>a </a:t>
            </a:r>
            <a:r>
              <a:rPr lang="en-US" sz="2800" b="1" dirty="0" smtClean="0">
                <a:solidFill>
                  <a:srgbClr val="660066"/>
                </a:solidFill>
              </a:rPr>
              <a:t>line </a:t>
            </a:r>
            <a:r>
              <a:rPr lang="en-US" sz="2800" b="1" dirty="0">
                <a:solidFill>
                  <a:srgbClr val="660066"/>
                </a:solidFill>
              </a:rPr>
              <a:t>of symmetry for  </a:t>
            </a:r>
            <a:r>
              <a:rPr lang="en-US" sz="2800" b="1" dirty="0" smtClean="0">
                <a:solidFill>
                  <a:srgbClr val="660066"/>
                </a:solidFill>
              </a:rPr>
              <a:t>    </a:t>
            </a:r>
            <a:br>
              <a:rPr lang="en-US" sz="2800" b="1" dirty="0" smtClean="0">
                <a:solidFill>
                  <a:srgbClr val="660066"/>
                </a:solidFill>
              </a:rPr>
            </a:br>
            <a:r>
              <a:rPr lang="en-US" sz="2800" b="1" dirty="0" smtClean="0">
                <a:solidFill>
                  <a:srgbClr val="660066"/>
                </a:solidFill>
              </a:rPr>
              <a:t>           and       </a:t>
            </a:r>
            <a:r>
              <a:rPr lang="en-US" sz="2800" b="1" dirty="0">
                <a:solidFill>
                  <a:srgbClr val="660066"/>
                </a:solidFill>
              </a:rPr>
              <a:t>is </a:t>
            </a:r>
            <a:r>
              <a:rPr lang="en-US" sz="2800" b="1" dirty="0" smtClean="0">
                <a:solidFill>
                  <a:srgbClr val="660066"/>
                </a:solidFill>
              </a:rPr>
              <a:t>a line </a:t>
            </a:r>
            <a:r>
              <a:rPr lang="en-US" sz="2800" b="1" dirty="0">
                <a:solidFill>
                  <a:srgbClr val="660066"/>
                </a:solidFill>
              </a:rPr>
              <a:t>of symmetry for </a:t>
            </a:r>
            <a:r>
              <a:rPr lang="en-US" sz="2800" b="1" dirty="0" smtClean="0">
                <a:solidFill>
                  <a:srgbClr val="660066"/>
                </a:solidFill>
              </a:rPr>
              <a:t/>
            </a:r>
            <a:br>
              <a:rPr lang="en-US" sz="2800" b="1" dirty="0" smtClean="0">
                <a:solidFill>
                  <a:srgbClr val="660066"/>
                </a:solidFill>
              </a:rPr>
            </a:br>
            <a:r>
              <a:rPr lang="en-US" sz="2800" b="1" dirty="0" smtClean="0">
                <a:solidFill>
                  <a:srgbClr val="660066"/>
                </a:solidFill>
              </a:rPr>
              <a:t>          , so                         </a:t>
            </a:r>
            <a:r>
              <a:rPr lang="en-US" sz="2800" b="1" dirty="0">
                <a:solidFill>
                  <a:srgbClr val="660066"/>
                </a:solidFill>
              </a:rPr>
              <a:t>and </a:t>
            </a:r>
            <a:br>
              <a:rPr lang="en-US" sz="2800" b="1" dirty="0">
                <a:solidFill>
                  <a:srgbClr val="660066"/>
                </a:solidFill>
              </a:rPr>
            </a:br>
            <a:r>
              <a:rPr lang="en-US" sz="2800" b="1" dirty="0">
                <a:solidFill>
                  <a:srgbClr val="660066"/>
                </a:solidFill>
              </a:rPr>
              <a:t>quadrilateral </a:t>
            </a:r>
            <a:r>
              <a:rPr lang="en-US" sz="2800" b="1" i="1" dirty="0">
                <a:solidFill>
                  <a:srgbClr val="660066"/>
                </a:solidFill>
              </a:rPr>
              <a:t>ABCE</a:t>
            </a:r>
            <a:r>
              <a:rPr lang="en-US" sz="2800" b="1" dirty="0">
                <a:solidFill>
                  <a:srgbClr val="660066"/>
                </a:solidFill>
              </a:rPr>
              <a:t> is symmetrical along </a:t>
            </a:r>
            <a:r>
              <a:rPr lang="en-US" sz="2800" b="1" dirty="0" smtClean="0">
                <a:solidFill>
                  <a:srgbClr val="660066"/>
                </a:solidFill>
              </a:rPr>
              <a:t/>
            </a:r>
            <a:br>
              <a:rPr lang="en-US" sz="2800" b="1" dirty="0" smtClean="0">
                <a:solidFill>
                  <a:srgbClr val="660066"/>
                </a:solidFill>
              </a:rPr>
            </a:br>
            <a:r>
              <a:rPr lang="en-US" sz="2800" b="1" dirty="0" smtClean="0">
                <a:solidFill>
                  <a:srgbClr val="660066"/>
                </a:solidFill>
              </a:rPr>
              <a:t>     .</a:t>
            </a:r>
          </a:p>
          <a:p>
            <a:endParaRPr lang="en-US" sz="2800" b="1" dirty="0">
              <a:solidFill>
                <a:srgbClr val="660066"/>
              </a:solidFill>
            </a:endParaRPr>
          </a:p>
          <a:p>
            <a:pPr marL="514350" indent="-514350">
              <a:buFont typeface="+mj-lt"/>
              <a:buAutoNum type="arabicPeriod" startAt="4"/>
            </a:pPr>
            <a:endParaRPr lang="en-US" sz="2800" dirty="0"/>
          </a:p>
          <a:p>
            <a:endParaRPr lang="en-US" sz="2800" baseline="30000" dirty="0"/>
          </a:p>
          <a:p>
            <a:endParaRPr lang="en-US" sz="2800"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22</a:t>
            </a:fld>
            <a:endParaRPr lang="en-US" dirty="0"/>
          </a:p>
        </p:txBody>
      </p:sp>
      <p:sp>
        <p:nvSpPr>
          <p:cNvPr id="4" name="Footer Placeholder 3"/>
          <p:cNvSpPr>
            <a:spLocks noGrp="1"/>
          </p:cNvSpPr>
          <p:nvPr>
            <p:ph type="ftr" sz="quarter" idx="13"/>
          </p:nvPr>
        </p:nvSpPr>
        <p:spPr/>
        <p:txBody>
          <a:bodyPr/>
          <a:lstStyle/>
          <a:p>
            <a:pPr>
              <a:defRPr/>
            </a:pPr>
            <a:r>
              <a:rPr lang="en-US" smtClean="0"/>
              <a:t>5.1.3: Applying Lines of Symmetry</a:t>
            </a:r>
            <a:endParaRPr lang="en-US" dirty="0"/>
          </a:p>
        </p:txBody>
      </p:sp>
      <p:sp>
        <p:nvSpPr>
          <p:cNvPr id="6" name="TextBox 5"/>
          <p:cNvSpPr txBox="1">
            <a:spLocks noChangeArrowheads="1"/>
          </p:cNvSpPr>
          <p:nvPr/>
        </p:nvSpPr>
        <p:spPr bwMode="auto">
          <a:xfrm>
            <a:off x="6881813" y="3973513"/>
            <a:ext cx="1614487"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r" eaLnBrk="1" hangingPunct="1"/>
            <a:r>
              <a:rPr lang="en-US" sz="9600" dirty="0">
                <a:solidFill>
                  <a:srgbClr val="000090"/>
                </a:solidFill>
                <a:latin typeface="Zapf Dingbats" charset="0"/>
                <a:ea typeface="MS PGothic" charset="0"/>
                <a:cs typeface="MS PGothic" charset="0"/>
                <a:sym typeface="Zapf Dingbats" charset="0"/>
              </a:rPr>
              <a:t>✔</a:t>
            </a:r>
            <a:endParaRPr lang="en-US" sz="9600" dirty="0">
              <a:solidFill>
                <a:srgbClr val="000090"/>
              </a:solidFill>
              <a:latin typeface="Arial"/>
              <a:ea typeface="MS PGothic" charset="0"/>
              <a:cs typeface="MS PGothic" charset="0"/>
            </a:endParaRPr>
          </a:p>
        </p:txBody>
      </p:sp>
      <p:graphicFrame>
        <p:nvGraphicFramePr>
          <p:cNvPr id="7" name="Object 6"/>
          <p:cNvGraphicFramePr>
            <a:graphicFrameLocks noChangeAspect="1"/>
          </p:cNvGraphicFramePr>
          <p:nvPr>
            <p:extLst>
              <p:ext uri="{D42A27DB-BD31-4B8C-83A1-F6EECF244321}">
                <p14:modId xmlns:p14="http://schemas.microsoft.com/office/powerpoint/2010/main" val="631519643"/>
              </p:ext>
            </p:extLst>
          </p:nvPr>
        </p:nvGraphicFramePr>
        <p:xfrm>
          <a:off x="3074332" y="1743007"/>
          <a:ext cx="519833" cy="404314"/>
        </p:xfrm>
        <a:graphic>
          <a:graphicData uri="http://schemas.openxmlformats.org/presentationml/2006/ole">
            <mc:AlternateContent xmlns:mc="http://schemas.openxmlformats.org/markup-compatibility/2006">
              <mc:Choice xmlns:v="urn:schemas-microsoft-com:vml" Requires="v">
                <p:oleObj spid="_x0000_s91174" name="Equation" r:id="rId3" imgW="457200" imgH="355600" progId="Equation.DSMT4">
                  <p:embed/>
                </p:oleObj>
              </mc:Choice>
              <mc:Fallback>
                <p:oleObj name="Equation" r:id="rId3" imgW="457200" imgH="355600" progId="Equation.DSMT4">
                  <p:embed/>
                  <p:pic>
                    <p:nvPicPr>
                      <p:cNvPr id="0" name=""/>
                      <p:cNvPicPr/>
                      <p:nvPr/>
                    </p:nvPicPr>
                    <p:blipFill>
                      <a:blip r:embed="rId4"/>
                      <a:stretch>
                        <a:fillRect/>
                      </a:stretch>
                    </p:blipFill>
                    <p:spPr>
                      <a:xfrm>
                        <a:off x="3074332" y="1743007"/>
                        <a:ext cx="519833" cy="404314"/>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1812227210"/>
              </p:ext>
            </p:extLst>
          </p:nvPr>
        </p:nvGraphicFramePr>
        <p:xfrm>
          <a:off x="1193948" y="2322503"/>
          <a:ext cx="1039665" cy="332114"/>
        </p:xfrm>
        <a:graphic>
          <a:graphicData uri="http://schemas.openxmlformats.org/presentationml/2006/ole">
            <mc:AlternateContent xmlns:mc="http://schemas.openxmlformats.org/markup-compatibility/2006">
              <mc:Choice xmlns:v="urn:schemas-microsoft-com:vml" Requires="v">
                <p:oleObj spid="_x0000_s91175" name="Equation" r:id="rId5" imgW="914400" imgH="292100" progId="Equation.DSMT4">
                  <p:embed/>
                </p:oleObj>
              </mc:Choice>
              <mc:Fallback>
                <p:oleObj name="Equation" r:id="rId5" imgW="914400" imgH="292100" progId="Equation.DSMT4">
                  <p:embed/>
                  <p:pic>
                    <p:nvPicPr>
                      <p:cNvPr id="0" name=""/>
                      <p:cNvPicPr/>
                      <p:nvPr/>
                    </p:nvPicPr>
                    <p:blipFill>
                      <a:blip r:embed="rId6"/>
                      <a:stretch>
                        <a:fillRect/>
                      </a:stretch>
                    </p:blipFill>
                    <p:spPr>
                      <a:xfrm>
                        <a:off x="1193948" y="2322503"/>
                        <a:ext cx="1039665" cy="332114"/>
                      </a:xfrm>
                      <a:prstGeom prst="rect">
                        <a:avLst/>
                      </a:prstGeom>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765234792"/>
              </p:ext>
            </p:extLst>
          </p:nvPr>
        </p:nvGraphicFramePr>
        <p:xfrm>
          <a:off x="2907348" y="2322503"/>
          <a:ext cx="2309812" cy="390525"/>
        </p:xfrm>
        <a:graphic>
          <a:graphicData uri="http://schemas.openxmlformats.org/presentationml/2006/ole">
            <mc:AlternateContent xmlns:mc="http://schemas.openxmlformats.org/markup-compatibility/2006">
              <mc:Choice xmlns:v="urn:schemas-microsoft-com:vml" Requires="v">
                <p:oleObj spid="_x0000_s91176" name="Equation" r:id="rId7" imgW="2032000" imgH="342900" progId="Equation.DSMT4">
                  <p:embed/>
                </p:oleObj>
              </mc:Choice>
              <mc:Fallback>
                <p:oleObj name="Equation" r:id="rId7" imgW="2032000" imgH="342900" progId="Equation.DSMT4">
                  <p:embed/>
                  <p:pic>
                    <p:nvPicPr>
                      <p:cNvPr id="0" name=""/>
                      <p:cNvPicPr/>
                      <p:nvPr/>
                    </p:nvPicPr>
                    <p:blipFill>
                      <a:blip r:embed="rId8"/>
                      <a:stretch>
                        <a:fillRect/>
                      </a:stretch>
                    </p:blipFill>
                    <p:spPr>
                      <a:xfrm>
                        <a:off x="2907348" y="2322503"/>
                        <a:ext cx="2309812" cy="390525"/>
                      </a:xfrm>
                      <a:prstGeom prst="rect">
                        <a:avLst/>
                      </a:prstGeom>
                    </p:spPr>
                  </p:pic>
                </p:oleObj>
              </mc:Fallback>
            </mc:AlternateContent>
          </a:graphicData>
        </a:graphic>
      </p:graphicFrame>
      <p:graphicFrame>
        <p:nvGraphicFramePr>
          <p:cNvPr id="13" name="Object 12"/>
          <p:cNvGraphicFramePr>
            <a:graphicFrameLocks noChangeAspect="1"/>
          </p:cNvGraphicFramePr>
          <p:nvPr>
            <p:extLst>
              <p:ext uri="{D42A27DB-BD31-4B8C-83A1-F6EECF244321}">
                <p14:modId xmlns:p14="http://schemas.microsoft.com/office/powerpoint/2010/main" val="1581098518"/>
              </p:ext>
            </p:extLst>
          </p:nvPr>
        </p:nvGraphicFramePr>
        <p:xfrm>
          <a:off x="3649028" y="1236800"/>
          <a:ext cx="504825" cy="404813"/>
        </p:xfrm>
        <a:graphic>
          <a:graphicData uri="http://schemas.openxmlformats.org/presentationml/2006/ole">
            <mc:AlternateContent xmlns:mc="http://schemas.openxmlformats.org/markup-compatibility/2006">
              <mc:Choice xmlns:v="urn:schemas-microsoft-com:vml" Requires="v">
                <p:oleObj spid="_x0000_s91177" name="Equation" r:id="rId9" imgW="444500" imgH="355600" progId="Equation.DSMT4">
                  <p:embed/>
                </p:oleObj>
              </mc:Choice>
              <mc:Fallback>
                <p:oleObj name="Equation" r:id="rId9" imgW="444500" imgH="355600" progId="Equation.DSMT4">
                  <p:embed/>
                  <p:pic>
                    <p:nvPicPr>
                      <p:cNvPr id="0" name=""/>
                      <p:cNvPicPr/>
                      <p:nvPr/>
                    </p:nvPicPr>
                    <p:blipFill>
                      <a:blip r:embed="rId10"/>
                      <a:stretch>
                        <a:fillRect/>
                      </a:stretch>
                    </p:blipFill>
                    <p:spPr>
                      <a:xfrm>
                        <a:off x="3649028" y="1236800"/>
                        <a:ext cx="504825" cy="404813"/>
                      </a:xfrm>
                      <a:prstGeom prst="rect">
                        <a:avLst/>
                      </a:prstGeom>
                    </p:spPr>
                  </p:pic>
                </p:oleObj>
              </mc:Fallback>
            </mc:AlternateContent>
          </a:graphicData>
        </a:graphic>
      </p:graphicFrame>
      <p:graphicFrame>
        <p:nvGraphicFramePr>
          <p:cNvPr id="14" name="Object 13"/>
          <p:cNvGraphicFramePr>
            <a:graphicFrameLocks noChangeAspect="1"/>
          </p:cNvGraphicFramePr>
          <p:nvPr>
            <p:extLst>
              <p:ext uri="{D42A27DB-BD31-4B8C-83A1-F6EECF244321}">
                <p14:modId xmlns:p14="http://schemas.microsoft.com/office/powerpoint/2010/main" val="2532537215"/>
              </p:ext>
            </p:extLst>
          </p:nvPr>
        </p:nvGraphicFramePr>
        <p:xfrm>
          <a:off x="1208088" y="1834900"/>
          <a:ext cx="1025525" cy="331788"/>
        </p:xfrm>
        <a:graphic>
          <a:graphicData uri="http://schemas.openxmlformats.org/presentationml/2006/ole">
            <mc:AlternateContent xmlns:mc="http://schemas.openxmlformats.org/markup-compatibility/2006">
              <mc:Choice xmlns:v="urn:schemas-microsoft-com:vml" Requires="v">
                <p:oleObj spid="_x0000_s91178" name="Equation" r:id="rId11" imgW="901700" imgH="292100" progId="Equation.DSMT4">
                  <p:embed/>
                </p:oleObj>
              </mc:Choice>
              <mc:Fallback>
                <p:oleObj name="Equation" r:id="rId11" imgW="901700" imgH="292100" progId="Equation.DSMT4">
                  <p:embed/>
                  <p:pic>
                    <p:nvPicPr>
                      <p:cNvPr id="0" name=""/>
                      <p:cNvPicPr/>
                      <p:nvPr/>
                    </p:nvPicPr>
                    <p:blipFill>
                      <a:blip r:embed="rId12"/>
                      <a:stretch>
                        <a:fillRect/>
                      </a:stretch>
                    </p:blipFill>
                    <p:spPr>
                      <a:xfrm>
                        <a:off x="1208088" y="1834900"/>
                        <a:ext cx="1025525" cy="331788"/>
                      </a:xfrm>
                      <a:prstGeom prst="rect">
                        <a:avLst/>
                      </a:prstGeom>
                    </p:spPr>
                  </p:pic>
                </p:oleObj>
              </mc:Fallback>
            </mc:AlternateContent>
          </a:graphicData>
        </a:graphic>
      </p:graphicFrame>
      <p:graphicFrame>
        <p:nvGraphicFramePr>
          <p:cNvPr id="15" name="Object 14"/>
          <p:cNvGraphicFramePr>
            <a:graphicFrameLocks noChangeAspect="1"/>
          </p:cNvGraphicFramePr>
          <p:nvPr>
            <p:extLst>
              <p:ext uri="{D42A27DB-BD31-4B8C-83A1-F6EECF244321}">
                <p14:modId xmlns:p14="http://schemas.microsoft.com/office/powerpoint/2010/main" val="855846091"/>
              </p:ext>
            </p:extLst>
          </p:nvPr>
        </p:nvGraphicFramePr>
        <p:xfrm>
          <a:off x="1193800" y="3278860"/>
          <a:ext cx="534988" cy="404813"/>
        </p:xfrm>
        <a:graphic>
          <a:graphicData uri="http://schemas.openxmlformats.org/presentationml/2006/ole">
            <mc:AlternateContent xmlns:mc="http://schemas.openxmlformats.org/markup-compatibility/2006">
              <mc:Choice xmlns:v="urn:schemas-microsoft-com:vml" Requires="v">
                <p:oleObj spid="_x0000_s91179" name="Equation" r:id="rId13" imgW="469900" imgH="355600" progId="Equation.DSMT4">
                  <p:embed/>
                </p:oleObj>
              </mc:Choice>
              <mc:Fallback>
                <p:oleObj name="Equation" r:id="rId13" imgW="469900" imgH="355600" progId="Equation.DSMT4">
                  <p:embed/>
                  <p:pic>
                    <p:nvPicPr>
                      <p:cNvPr id="0" name=""/>
                      <p:cNvPicPr/>
                      <p:nvPr/>
                    </p:nvPicPr>
                    <p:blipFill>
                      <a:blip r:embed="rId14"/>
                      <a:stretch>
                        <a:fillRect/>
                      </a:stretch>
                    </p:blipFill>
                    <p:spPr>
                      <a:xfrm>
                        <a:off x="1193800" y="3278860"/>
                        <a:ext cx="534988" cy="404813"/>
                      </a:xfrm>
                      <a:prstGeom prst="rect">
                        <a:avLst/>
                      </a:prstGeom>
                    </p:spPr>
                  </p:pic>
                </p:oleObj>
              </mc:Fallback>
            </mc:AlternateContent>
          </a:graphicData>
        </a:graphic>
      </p:graphicFrame>
    </p:spTree>
    <p:extLst>
      <p:ext uri="{BB962C8B-B14F-4D97-AF65-F5344CB8AC3E}">
        <p14:creationId xmlns:p14="http://schemas.microsoft.com/office/powerpoint/2010/main" val="110068400"/>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ubtitle 1"/>
          <p:cNvSpPr>
            <a:spLocks noGrp="1"/>
          </p:cNvSpPr>
          <p:nvPr>
            <p:ph type="subTitle" idx="1"/>
          </p:nvPr>
        </p:nvSpPr>
        <p:spPr>
          <a:xfrm>
            <a:off x="641350" y="641350"/>
            <a:ext cx="7854950" cy="4997450"/>
          </a:xfrm>
        </p:spPr>
        <p:txBody>
          <a:bodyPr/>
          <a:lstStyle/>
          <a:p>
            <a:r>
              <a:rPr lang="en-US" sz="2800" b="1" dirty="0">
                <a:ea typeface="MS PGothic" charset="0"/>
                <a:cs typeface="MS PGothic" charset="0"/>
              </a:rPr>
              <a:t>Guided Practice: </a:t>
            </a:r>
            <a:r>
              <a:rPr lang="en-US" sz="2800" b="1" dirty="0">
                <a:solidFill>
                  <a:srgbClr val="000090"/>
                </a:solidFill>
                <a:ea typeface="MS PGothic" charset="0"/>
                <a:cs typeface="MS PGothic" charset="0"/>
              </a:rPr>
              <a:t>Example </a:t>
            </a:r>
            <a:r>
              <a:rPr lang="en-US" sz="2800" b="1" dirty="0" smtClean="0">
                <a:solidFill>
                  <a:srgbClr val="000090"/>
                </a:solidFill>
                <a:ea typeface="MS PGothic" charset="0"/>
                <a:cs typeface="MS PGothic" charset="0"/>
              </a:rPr>
              <a:t>3</a:t>
            </a:r>
            <a:r>
              <a:rPr lang="en-US" sz="2800" b="1" dirty="0" smtClean="0">
                <a:solidFill>
                  <a:srgbClr val="000090"/>
                </a:solidFill>
                <a:ea typeface="MS PGothic" charset="0"/>
                <a:cs typeface="MS PGothic" charset="0"/>
              </a:rPr>
              <a:t>, </a:t>
            </a:r>
            <a:r>
              <a:rPr lang="en-US" sz="2800" b="1" i="1" dirty="0">
                <a:solidFill>
                  <a:srgbClr val="000090"/>
                </a:solidFill>
                <a:ea typeface="MS PGothic" charset="0"/>
                <a:cs typeface="MS PGothic" charset="0"/>
              </a:rPr>
              <a:t>continued</a:t>
            </a:r>
            <a:endParaRPr lang="en-US" sz="2800" b="1" dirty="0">
              <a:solidFill>
                <a:srgbClr val="000090"/>
              </a:solidFill>
              <a:ea typeface="MS PGothic" charset="0"/>
              <a:cs typeface="MS PGothic" charset="0"/>
            </a:endParaRPr>
          </a:p>
          <a:p>
            <a:endParaRPr lang="en-US" dirty="0">
              <a:ea typeface="MS PGothic" charset="0"/>
              <a:cs typeface="MS PGothic" charset="0"/>
            </a:endParaRPr>
          </a:p>
          <a:p>
            <a:endParaRPr lang="en-US" dirty="0">
              <a:ea typeface="MS PGothic" charset="0"/>
              <a:cs typeface="MS PGothic" charset="0"/>
            </a:endParaRPr>
          </a:p>
        </p:txBody>
      </p:sp>
      <p:pic>
        <p:nvPicPr>
          <p:cNvPr id="31747" name="Picture 4" descr="play-button-lg.png">
            <a:hlinkClick r:id="rId3"/>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238500" y="2095500"/>
            <a:ext cx="2654300" cy="265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1"/>
          </p:nvPr>
        </p:nvSpPr>
        <p:spPr/>
        <p:txBody>
          <a:bodyPr/>
          <a:lstStyle/>
          <a:p>
            <a:pPr>
              <a:defRPr/>
            </a:pPr>
            <a:fld id="{6083B6D6-545E-0746-921E-4688BEC884F2}" type="slidenum">
              <a:rPr lang="en-US" smtClean="0"/>
              <a:pPr>
                <a:defRPr/>
              </a:pPr>
              <a:t>23</a:t>
            </a:fld>
            <a:endParaRPr lang="en-US" dirty="0"/>
          </a:p>
        </p:txBody>
      </p:sp>
      <p:sp>
        <p:nvSpPr>
          <p:cNvPr id="3" name="Text Placeholder 2"/>
          <p:cNvSpPr>
            <a:spLocks noGrp="1"/>
          </p:cNvSpPr>
          <p:nvPr>
            <p:ph type="body" sz="quarter" idx="10"/>
          </p:nvPr>
        </p:nvSpPr>
        <p:spPr>
          <a:xfrm>
            <a:off x="1003524" y="6221014"/>
            <a:ext cx="5530850" cy="264966"/>
          </a:xfrm>
        </p:spPr>
        <p:txBody>
          <a:bodyPr/>
          <a:lstStyle/>
          <a:p>
            <a:pPr>
              <a:defRPr/>
            </a:pPr>
            <a:r>
              <a:rPr lang="en-US" dirty="0"/>
              <a:t>5.1.3: Applying Lines of </a:t>
            </a:r>
            <a:r>
              <a:rPr lang="en-US" dirty="0" smtClean="0"/>
              <a:t>Symmetry</a:t>
            </a:r>
            <a:endParaRPr lang="en-US" dirty="0"/>
          </a:p>
        </p:txBody>
      </p:sp>
    </p:spTree>
    <p:extLst>
      <p:ext uri="{BB962C8B-B14F-4D97-AF65-F5344CB8AC3E}">
        <p14:creationId xmlns:p14="http://schemas.microsoft.com/office/powerpoint/2010/main" val="3700727611"/>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0600" y="640567"/>
            <a:ext cx="7924280" cy="4998233"/>
          </a:xfrm>
        </p:spPr>
        <p:txBody>
          <a:bodyPr>
            <a:normAutofit/>
          </a:bodyPr>
          <a:lstStyle/>
          <a:p>
            <a:r>
              <a:rPr lang="en-US" sz="2800" b="1" dirty="0"/>
              <a:t>Introduction, </a:t>
            </a:r>
            <a:r>
              <a:rPr lang="en-US" sz="2800" b="1" i="1" dirty="0"/>
              <a:t>continued</a:t>
            </a:r>
            <a:endParaRPr lang="en-US" sz="2800" b="1" dirty="0"/>
          </a:p>
          <a:p>
            <a:r>
              <a:rPr lang="en-US" b="1" dirty="0"/>
              <a:t>Squares</a:t>
            </a:r>
          </a:p>
          <a:p>
            <a:r>
              <a:rPr lang="en-US" dirty="0"/>
              <a:t>Because squares have four equal sides and four equal angles, squares have four lines of symmetry. If we rotate a square about its center 90˚, we find that though the points have moved, the square </a:t>
            </a:r>
            <a:r>
              <a:rPr lang="en-US" dirty="0" smtClean="0"/>
              <a:t>is still covering </a:t>
            </a:r>
            <a:r>
              <a:rPr lang="en-US" dirty="0"/>
              <a:t>the same space</a:t>
            </a:r>
            <a:r>
              <a:rPr lang="en-US" dirty="0" smtClean="0"/>
              <a:t>.</a:t>
            </a:r>
          </a:p>
          <a:p>
            <a:r>
              <a:rPr lang="en-US" dirty="0"/>
              <a:t>Similarly, we can rotate a square 180˚, 270˚, or any other multiple of 90˚ with the same result. </a:t>
            </a:r>
          </a:p>
          <a:p>
            <a:endParaRPr lang="en-US" dirty="0"/>
          </a:p>
          <a:p>
            <a:endParaRPr lang="en-US" sz="2800" dirty="0" smtClean="0"/>
          </a:p>
          <a:p>
            <a:endParaRPr lang="en-US" sz="2800" dirty="0" smtClean="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3</a:t>
            </a:fld>
            <a:endParaRPr lang="en-US" dirty="0"/>
          </a:p>
        </p:txBody>
      </p:sp>
      <p:sp>
        <p:nvSpPr>
          <p:cNvPr id="4" name="Footer Placeholder 3"/>
          <p:cNvSpPr>
            <a:spLocks noGrp="1"/>
          </p:cNvSpPr>
          <p:nvPr>
            <p:ph type="ftr" sz="quarter" idx="13"/>
          </p:nvPr>
        </p:nvSpPr>
        <p:spPr/>
        <p:txBody>
          <a:bodyPr/>
          <a:lstStyle/>
          <a:p>
            <a:pPr>
              <a:defRPr/>
            </a:pPr>
            <a:r>
              <a:rPr lang="en-US" smtClean="0"/>
              <a:t>5.1.3: Applying Lines of Symmetry</a:t>
            </a:r>
            <a:endParaRPr lang="en-US" dirty="0"/>
          </a:p>
        </p:txBody>
      </p:sp>
      <p:pic>
        <p:nvPicPr>
          <p:cNvPr id="5" name="Picture 4" descr="Image69103.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23610" y="4295140"/>
            <a:ext cx="1332850" cy="1562100"/>
          </a:xfrm>
          <a:prstGeom prst="rect">
            <a:avLst/>
          </a:prstGeom>
        </p:spPr>
      </p:pic>
      <p:pic>
        <p:nvPicPr>
          <p:cNvPr id="6" name="Picture 5" descr="Image69110.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17420" y="4295140"/>
            <a:ext cx="1332850" cy="1562100"/>
          </a:xfrm>
          <a:prstGeom prst="rect">
            <a:avLst/>
          </a:prstGeom>
        </p:spPr>
      </p:pic>
      <p:pic>
        <p:nvPicPr>
          <p:cNvPr id="7" name="Picture 6" descr="Image69118.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50270" y="4295140"/>
            <a:ext cx="1332850" cy="1562100"/>
          </a:xfrm>
          <a:prstGeom prst="rect">
            <a:avLst/>
          </a:prstGeom>
        </p:spPr>
      </p:pic>
    </p:spTree>
    <p:extLst>
      <p:ext uri="{BB962C8B-B14F-4D97-AF65-F5344CB8AC3E}">
        <p14:creationId xmlns:p14="http://schemas.microsoft.com/office/powerpoint/2010/main" val="1320486257"/>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Introduction, </a:t>
            </a:r>
            <a:r>
              <a:rPr lang="en-US" sz="2800" b="1" i="1" dirty="0"/>
              <a:t>continued</a:t>
            </a:r>
            <a:endParaRPr lang="en-US" sz="2800" b="1" dirty="0"/>
          </a:p>
          <a:p>
            <a:r>
              <a:rPr lang="en-US" dirty="0"/>
              <a:t>We can also reflect the square through any of the four lines of symmetry and the image will project onto its preimage.</a:t>
            </a:r>
          </a:p>
          <a:p>
            <a:endParaRPr lang="en-US" dirty="0" smtClean="0"/>
          </a:p>
          <a:p>
            <a:r>
              <a:rPr lang="en-US" b="1" dirty="0"/>
              <a:t>Rectangles</a:t>
            </a:r>
          </a:p>
          <a:p>
            <a:r>
              <a:rPr lang="en-US" dirty="0"/>
              <a:t>A rectangle has two lines of symmetry: one vertical and one horizontal. Unlike a square, a rectangle does not have diagonal lines of symmetry. If a rectangle is rotated 90˚, will the image be projected onto its preimage? What if it is rotated 180˚?</a:t>
            </a:r>
          </a:p>
          <a:p>
            <a:endParaRPr lang="en-US" dirty="0"/>
          </a:p>
          <a:p>
            <a:endParaRPr lang="en-US" sz="2800"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4</a:t>
            </a:fld>
            <a:endParaRPr lang="en-US" dirty="0"/>
          </a:p>
        </p:txBody>
      </p:sp>
      <p:sp>
        <p:nvSpPr>
          <p:cNvPr id="4" name="Footer Placeholder 3"/>
          <p:cNvSpPr>
            <a:spLocks noGrp="1"/>
          </p:cNvSpPr>
          <p:nvPr>
            <p:ph type="ftr" sz="quarter" idx="13"/>
          </p:nvPr>
        </p:nvSpPr>
        <p:spPr/>
        <p:txBody>
          <a:bodyPr/>
          <a:lstStyle/>
          <a:p>
            <a:pPr>
              <a:defRPr/>
            </a:pPr>
            <a:r>
              <a:rPr lang="en-US" smtClean="0"/>
              <a:t>5.1.3: Applying Lines of Symmetry</a:t>
            </a:r>
            <a:endParaRPr lang="en-US" dirty="0"/>
          </a:p>
        </p:txBody>
      </p:sp>
    </p:spTree>
    <p:extLst>
      <p:ext uri="{BB962C8B-B14F-4D97-AF65-F5344CB8AC3E}">
        <p14:creationId xmlns:p14="http://schemas.microsoft.com/office/powerpoint/2010/main" val="122295368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Introduction, </a:t>
            </a:r>
            <a:r>
              <a:rPr lang="en-US" sz="2800" b="1" i="1" dirty="0"/>
              <a:t>continued</a:t>
            </a:r>
            <a:endParaRPr lang="en-US" sz="2800" b="1" dirty="0"/>
          </a:p>
          <a:p>
            <a:endParaRPr lang="en-US" dirty="0"/>
          </a:p>
          <a:p>
            <a:endParaRPr lang="en-US" dirty="0" smtClean="0"/>
          </a:p>
          <a:p>
            <a:endParaRPr lang="en-US" dirty="0"/>
          </a:p>
          <a:p>
            <a:endParaRPr lang="en-US" dirty="0" smtClean="0"/>
          </a:p>
          <a:p>
            <a:endParaRPr lang="en-US" dirty="0"/>
          </a:p>
          <a:p>
            <a:endParaRPr lang="en-US" dirty="0"/>
          </a:p>
          <a:p>
            <a:endParaRPr lang="en-US"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5</a:t>
            </a:fld>
            <a:endParaRPr lang="en-US" dirty="0"/>
          </a:p>
        </p:txBody>
      </p:sp>
      <p:sp>
        <p:nvSpPr>
          <p:cNvPr id="4" name="Footer Placeholder 3"/>
          <p:cNvSpPr>
            <a:spLocks noGrp="1"/>
          </p:cNvSpPr>
          <p:nvPr>
            <p:ph type="ftr" sz="quarter" idx="13"/>
          </p:nvPr>
        </p:nvSpPr>
        <p:spPr/>
        <p:txBody>
          <a:bodyPr/>
          <a:lstStyle/>
          <a:p>
            <a:pPr>
              <a:defRPr/>
            </a:pPr>
            <a:r>
              <a:rPr lang="en-US" smtClean="0"/>
              <a:t>5.1.3: Applying Lines of Symmetry</a:t>
            </a:r>
            <a:endParaRPr lang="en-US" dirty="0"/>
          </a:p>
        </p:txBody>
      </p:sp>
      <p:pic>
        <p:nvPicPr>
          <p:cNvPr id="5" name="Picture 4" descr="Image69125.JPG"/>
          <p:cNvPicPr>
            <a:picLocks noChangeAspect="1"/>
          </p:cNvPicPr>
          <p:nvPr/>
        </p:nvPicPr>
        <p:blipFill rotWithShape="1">
          <a:blip r:embed="rId2">
            <a:extLst>
              <a:ext uri="{28A0092B-C50C-407E-A947-70E740481C1C}">
                <a14:useLocalDpi xmlns:a14="http://schemas.microsoft.com/office/drawing/2010/main" val="0"/>
              </a:ext>
            </a:extLst>
          </a:blip>
          <a:srcRect l="16000" t="17900" r="21200" b="30100"/>
          <a:stretch/>
        </p:blipFill>
        <p:spPr>
          <a:xfrm>
            <a:off x="701883" y="1551295"/>
            <a:ext cx="2503947" cy="2073332"/>
          </a:xfrm>
          <a:prstGeom prst="rect">
            <a:avLst/>
          </a:prstGeom>
        </p:spPr>
      </p:pic>
      <p:pic>
        <p:nvPicPr>
          <p:cNvPr id="6" name="Picture 5" descr="Image69133.JPG"/>
          <p:cNvPicPr>
            <a:picLocks noChangeAspect="1"/>
          </p:cNvPicPr>
          <p:nvPr/>
        </p:nvPicPr>
        <p:blipFill rotWithShape="1">
          <a:blip r:embed="rId3">
            <a:extLst>
              <a:ext uri="{28A0092B-C50C-407E-A947-70E740481C1C}">
                <a14:useLocalDpi xmlns:a14="http://schemas.microsoft.com/office/drawing/2010/main" val="0"/>
              </a:ext>
            </a:extLst>
          </a:blip>
          <a:srcRect l="16000" t="10900" r="21200" b="18100"/>
          <a:stretch/>
        </p:blipFill>
        <p:spPr>
          <a:xfrm>
            <a:off x="3320026" y="1551295"/>
            <a:ext cx="2503947" cy="2830896"/>
          </a:xfrm>
          <a:prstGeom prst="rect">
            <a:avLst/>
          </a:prstGeom>
        </p:spPr>
      </p:pic>
      <p:pic>
        <p:nvPicPr>
          <p:cNvPr id="7" name="Picture 6" descr="Image69140.JPG"/>
          <p:cNvPicPr>
            <a:picLocks noChangeAspect="1"/>
          </p:cNvPicPr>
          <p:nvPr/>
        </p:nvPicPr>
        <p:blipFill rotWithShape="1">
          <a:blip r:embed="rId4">
            <a:extLst>
              <a:ext uri="{28A0092B-C50C-407E-A947-70E740481C1C}">
                <a14:useLocalDpi xmlns:a14="http://schemas.microsoft.com/office/drawing/2010/main" val="0"/>
              </a:ext>
            </a:extLst>
          </a:blip>
          <a:srcRect l="14200" t="17900" r="18600" b="27100"/>
          <a:stretch/>
        </p:blipFill>
        <p:spPr>
          <a:xfrm>
            <a:off x="5940990" y="1551294"/>
            <a:ext cx="2679383" cy="2192947"/>
          </a:xfrm>
          <a:prstGeom prst="rect">
            <a:avLst/>
          </a:prstGeom>
        </p:spPr>
      </p:pic>
    </p:spTree>
    <p:extLst>
      <p:ext uri="{BB962C8B-B14F-4D97-AF65-F5344CB8AC3E}">
        <p14:creationId xmlns:p14="http://schemas.microsoft.com/office/powerpoint/2010/main" val="3730942082"/>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Introduction, </a:t>
            </a:r>
            <a:r>
              <a:rPr lang="en-US" sz="2800" b="1" i="1" dirty="0"/>
              <a:t>continued</a:t>
            </a:r>
            <a:endParaRPr lang="en-US" sz="2800" b="1" dirty="0"/>
          </a:p>
          <a:p>
            <a:r>
              <a:rPr lang="en-US" spc="-30" dirty="0"/>
              <a:t>If a rectangle is reflected through its horizontal or vertical lines of symmetry, the image is projected onto its </a:t>
            </a:r>
            <a:r>
              <a:rPr lang="en-US" spc="-30" dirty="0" err="1"/>
              <a:t>preimage</a:t>
            </a:r>
            <a:r>
              <a:rPr lang="en-US" spc="-30" dirty="0"/>
              <a:t>.</a:t>
            </a:r>
          </a:p>
          <a:p>
            <a:endParaRPr lang="en-US"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6</a:t>
            </a:fld>
            <a:endParaRPr lang="en-US" dirty="0"/>
          </a:p>
        </p:txBody>
      </p:sp>
      <p:sp>
        <p:nvSpPr>
          <p:cNvPr id="4" name="Footer Placeholder 3"/>
          <p:cNvSpPr>
            <a:spLocks noGrp="1"/>
          </p:cNvSpPr>
          <p:nvPr>
            <p:ph type="ftr" sz="quarter" idx="13"/>
          </p:nvPr>
        </p:nvSpPr>
        <p:spPr/>
        <p:txBody>
          <a:bodyPr/>
          <a:lstStyle/>
          <a:p>
            <a:pPr>
              <a:defRPr/>
            </a:pPr>
            <a:r>
              <a:rPr lang="en-US" smtClean="0"/>
              <a:t>5.1.3: Applying Lines of Symmetry</a:t>
            </a:r>
            <a:endParaRPr lang="en-US" dirty="0"/>
          </a:p>
        </p:txBody>
      </p:sp>
      <p:sp>
        <p:nvSpPr>
          <p:cNvPr id="5" name="Rectangle 4"/>
          <p:cNvSpPr/>
          <p:nvPr/>
        </p:nvSpPr>
        <p:spPr>
          <a:xfrm>
            <a:off x="1582026" y="3431089"/>
            <a:ext cx="2584719" cy="1648705"/>
          </a:xfrm>
          <a:prstGeom prst="rect">
            <a:avLst/>
          </a:prstGeom>
          <a:solidFill>
            <a:schemeClr val="bg1"/>
          </a:solidFill>
          <a:ln w="127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a:solidFill>
                  <a:schemeClr val="tx1"/>
                </a:solidFill>
              </a:ln>
            </a:endParaRPr>
          </a:p>
        </p:txBody>
      </p:sp>
      <p:cxnSp>
        <p:nvCxnSpPr>
          <p:cNvPr id="12" name="Straight Connector 11"/>
          <p:cNvCxnSpPr/>
          <p:nvPr/>
        </p:nvCxnSpPr>
        <p:spPr>
          <a:xfrm>
            <a:off x="2874385" y="3431089"/>
            <a:ext cx="0" cy="1648705"/>
          </a:xfrm>
          <a:prstGeom prst="line">
            <a:avLst/>
          </a:prstGeom>
          <a:ln>
            <a:solidFill>
              <a:schemeClr val="bg1">
                <a:lumMod val="65000"/>
              </a:schemeClr>
            </a:solidFill>
            <a:prstDash val="sysDash"/>
          </a:ln>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1582026" y="2662435"/>
            <a:ext cx="2584718" cy="400110"/>
          </a:xfrm>
          <a:prstGeom prst="rect">
            <a:avLst/>
          </a:prstGeom>
          <a:noFill/>
        </p:spPr>
        <p:txBody>
          <a:bodyPr wrap="square" rtlCol="0">
            <a:spAutoFit/>
          </a:bodyPr>
          <a:lstStyle/>
          <a:p>
            <a:pPr algn="ctr"/>
            <a:r>
              <a:rPr lang="en-US" sz="2000" dirty="0" smtClean="0">
                <a:latin typeface="Arial"/>
                <a:cs typeface="Arial"/>
              </a:rPr>
              <a:t>Horizontal reflection</a:t>
            </a:r>
            <a:endParaRPr lang="en-US" sz="2000" dirty="0">
              <a:latin typeface="Arial"/>
              <a:cs typeface="Arial"/>
            </a:endParaRPr>
          </a:p>
        </p:txBody>
      </p:sp>
      <p:sp>
        <p:nvSpPr>
          <p:cNvPr id="16" name="TextBox 15"/>
          <p:cNvSpPr txBox="1"/>
          <p:nvPr/>
        </p:nvSpPr>
        <p:spPr>
          <a:xfrm>
            <a:off x="1261350" y="3030979"/>
            <a:ext cx="641352" cy="400110"/>
          </a:xfrm>
          <a:prstGeom prst="rect">
            <a:avLst/>
          </a:prstGeom>
          <a:noFill/>
        </p:spPr>
        <p:txBody>
          <a:bodyPr wrap="square" rtlCol="0">
            <a:spAutoFit/>
          </a:bodyPr>
          <a:lstStyle/>
          <a:p>
            <a:pPr algn="ctr"/>
            <a:r>
              <a:rPr lang="en-US" sz="2000" dirty="0" smtClean="0"/>
              <a:t>A, B</a:t>
            </a:r>
            <a:r>
              <a:rPr lang="en-US" sz="2000" i="1" dirty="0" smtClean="0"/>
              <a:t>'</a:t>
            </a:r>
            <a:endParaRPr lang="en-US" sz="2000" i="1" dirty="0"/>
          </a:p>
        </p:txBody>
      </p:sp>
      <p:sp>
        <p:nvSpPr>
          <p:cNvPr id="17" name="TextBox 16"/>
          <p:cNvSpPr txBox="1"/>
          <p:nvPr/>
        </p:nvSpPr>
        <p:spPr>
          <a:xfrm>
            <a:off x="3846068" y="3030979"/>
            <a:ext cx="641352" cy="400110"/>
          </a:xfrm>
          <a:prstGeom prst="rect">
            <a:avLst/>
          </a:prstGeom>
          <a:noFill/>
        </p:spPr>
        <p:txBody>
          <a:bodyPr wrap="square" rtlCol="0">
            <a:spAutoFit/>
          </a:bodyPr>
          <a:lstStyle/>
          <a:p>
            <a:pPr algn="ctr"/>
            <a:r>
              <a:rPr lang="en-US" sz="2000" dirty="0" smtClean="0"/>
              <a:t>B, A</a:t>
            </a:r>
            <a:r>
              <a:rPr lang="en-US" sz="2000" i="1" dirty="0" smtClean="0"/>
              <a:t>'</a:t>
            </a:r>
            <a:endParaRPr lang="en-US" sz="2000" i="1" dirty="0"/>
          </a:p>
        </p:txBody>
      </p:sp>
      <p:sp>
        <p:nvSpPr>
          <p:cNvPr id="18" name="TextBox 17"/>
          <p:cNvSpPr txBox="1"/>
          <p:nvPr/>
        </p:nvSpPr>
        <p:spPr>
          <a:xfrm>
            <a:off x="1236030" y="5079794"/>
            <a:ext cx="735932" cy="400110"/>
          </a:xfrm>
          <a:prstGeom prst="rect">
            <a:avLst/>
          </a:prstGeom>
          <a:noFill/>
        </p:spPr>
        <p:txBody>
          <a:bodyPr wrap="square" rtlCol="0">
            <a:spAutoFit/>
          </a:bodyPr>
          <a:lstStyle/>
          <a:p>
            <a:pPr algn="ctr"/>
            <a:r>
              <a:rPr lang="en-US" sz="2000" dirty="0"/>
              <a:t>D</a:t>
            </a:r>
            <a:r>
              <a:rPr lang="en-US" sz="2000" dirty="0" smtClean="0"/>
              <a:t>, C</a:t>
            </a:r>
            <a:r>
              <a:rPr lang="en-US" sz="2000" i="1" dirty="0" smtClean="0"/>
              <a:t>'</a:t>
            </a:r>
            <a:endParaRPr lang="en-US" sz="2000" i="1" dirty="0"/>
          </a:p>
        </p:txBody>
      </p:sp>
      <p:sp>
        <p:nvSpPr>
          <p:cNvPr id="19" name="TextBox 18"/>
          <p:cNvSpPr txBox="1"/>
          <p:nvPr/>
        </p:nvSpPr>
        <p:spPr>
          <a:xfrm>
            <a:off x="3843030" y="5079794"/>
            <a:ext cx="666048" cy="400110"/>
          </a:xfrm>
          <a:prstGeom prst="rect">
            <a:avLst/>
          </a:prstGeom>
          <a:noFill/>
        </p:spPr>
        <p:txBody>
          <a:bodyPr wrap="square" rtlCol="0">
            <a:spAutoFit/>
          </a:bodyPr>
          <a:lstStyle/>
          <a:p>
            <a:pPr algn="ctr"/>
            <a:r>
              <a:rPr lang="en-US" sz="2000" dirty="0" smtClean="0"/>
              <a:t>C, D</a:t>
            </a:r>
            <a:r>
              <a:rPr lang="en-US" sz="2000" i="1" dirty="0" smtClean="0"/>
              <a:t>'</a:t>
            </a:r>
            <a:endParaRPr lang="en-US" sz="2000" i="1" dirty="0"/>
          </a:p>
        </p:txBody>
      </p:sp>
      <p:sp>
        <p:nvSpPr>
          <p:cNvPr id="20" name="Rectangle 19"/>
          <p:cNvSpPr/>
          <p:nvPr/>
        </p:nvSpPr>
        <p:spPr>
          <a:xfrm>
            <a:off x="5009887" y="3427529"/>
            <a:ext cx="2584719" cy="1648705"/>
          </a:xfrm>
          <a:prstGeom prst="rect">
            <a:avLst/>
          </a:prstGeom>
          <a:solidFill>
            <a:srgbClr val="FFFFFF"/>
          </a:solidFill>
          <a:ln w="127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a:solidFill>
                  <a:schemeClr val="tx1"/>
                </a:solidFill>
              </a:ln>
            </a:endParaRPr>
          </a:p>
        </p:txBody>
      </p:sp>
      <p:sp>
        <p:nvSpPr>
          <p:cNvPr id="21" name="TextBox 20"/>
          <p:cNvSpPr txBox="1"/>
          <p:nvPr/>
        </p:nvSpPr>
        <p:spPr>
          <a:xfrm>
            <a:off x="5009887" y="2658875"/>
            <a:ext cx="2584718" cy="400110"/>
          </a:xfrm>
          <a:prstGeom prst="rect">
            <a:avLst/>
          </a:prstGeom>
          <a:noFill/>
        </p:spPr>
        <p:txBody>
          <a:bodyPr wrap="square" rtlCol="0">
            <a:spAutoFit/>
          </a:bodyPr>
          <a:lstStyle/>
          <a:p>
            <a:pPr algn="ctr"/>
            <a:r>
              <a:rPr lang="en-US" sz="2000" dirty="0" smtClean="0">
                <a:latin typeface="Arial"/>
                <a:cs typeface="Arial"/>
              </a:rPr>
              <a:t>Vertical reflection</a:t>
            </a:r>
            <a:endParaRPr lang="en-US" sz="2000" dirty="0">
              <a:latin typeface="Arial"/>
              <a:cs typeface="Arial"/>
            </a:endParaRPr>
          </a:p>
        </p:txBody>
      </p:sp>
      <p:sp>
        <p:nvSpPr>
          <p:cNvPr id="22" name="TextBox 21"/>
          <p:cNvSpPr txBox="1"/>
          <p:nvPr/>
        </p:nvSpPr>
        <p:spPr>
          <a:xfrm>
            <a:off x="4689211" y="3027419"/>
            <a:ext cx="710612" cy="400110"/>
          </a:xfrm>
          <a:prstGeom prst="rect">
            <a:avLst/>
          </a:prstGeom>
          <a:noFill/>
        </p:spPr>
        <p:txBody>
          <a:bodyPr wrap="square" rtlCol="0">
            <a:spAutoFit/>
          </a:bodyPr>
          <a:lstStyle/>
          <a:p>
            <a:pPr algn="ctr"/>
            <a:r>
              <a:rPr lang="en-US" sz="2000" dirty="0" smtClean="0"/>
              <a:t>A, D</a:t>
            </a:r>
            <a:r>
              <a:rPr lang="en-US" sz="2000" i="1" dirty="0" smtClean="0"/>
              <a:t>'</a:t>
            </a:r>
            <a:endParaRPr lang="en-US" sz="2000" i="1" dirty="0"/>
          </a:p>
        </p:txBody>
      </p:sp>
      <p:sp>
        <p:nvSpPr>
          <p:cNvPr id="23" name="TextBox 22"/>
          <p:cNvSpPr txBox="1"/>
          <p:nvPr/>
        </p:nvSpPr>
        <p:spPr>
          <a:xfrm>
            <a:off x="7273929" y="3027419"/>
            <a:ext cx="641352" cy="400110"/>
          </a:xfrm>
          <a:prstGeom prst="rect">
            <a:avLst/>
          </a:prstGeom>
          <a:noFill/>
        </p:spPr>
        <p:txBody>
          <a:bodyPr wrap="square" rtlCol="0">
            <a:spAutoFit/>
          </a:bodyPr>
          <a:lstStyle/>
          <a:p>
            <a:pPr algn="ctr"/>
            <a:r>
              <a:rPr lang="en-US" sz="2000" dirty="0" smtClean="0"/>
              <a:t>B, C</a:t>
            </a:r>
            <a:r>
              <a:rPr lang="en-US" sz="2000" i="1" dirty="0" smtClean="0"/>
              <a:t>'</a:t>
            </a:r>
            <a:endParaRPr lang="en-US" sz="2000" i="1" dirty="0"/>
          </a:p>
        </p:txBody>
      </p:sp>
      <p:sp>
        <p:nvSpPr>
          <p:cNvPr id="24" name="TextBox 23"/>
          <p:cNvSpPr txBox="1"/>
          <p:nvPr/>
        </p:nvSpPr>
        <p:spPr>
          <a:xfrm>
            <a:off x="4663891" y="5076234"/>
            <a:ext cx="735932" cy="400110"/>
          </a:xfrm>
          <a:prstGeom prst="rect">
            <a:avLst/>
          </a:prstGeom>
          <a:noFill/>
        </p:spPr>
        <p:txBody>
          <a:bodyPr wrap="square" rtlCol="0">
            <a:spAutoFit/>
          </a:bodyPr>
          <a:lstStyle/>
          <a:p>
            <a:pPr algn="ctr"/>
            <a:r>
              <a:rPr lang="en-US" sz="2000" dirty="0"/>
              <a:t>D</a:t>
            </a:r>
            <a:r>
              <a:rPr lang="en-US" sz="2000" dirty="0" smtClean="0"/>
              <a:t>, A</a:t>
            </a:r>
            <a:r>
              <a:rPr lang="en-US" sz="2000" i="1" dirty="0" smtClean="0"/>
              <a:t>'</a:t>
            </a:r>
            <a:endParaRPr lang="en-US" sz="2000" i="1" dirty="0"/>
          </a:p>
        </p:txBody>
      </p:sp>
      <p:sp>
        <p:nvSpPr>
          <p:cNvPr id="25" name="TextBox 24"/>
          <p:cNvSpPr txBox="1"/>
          <p:nvPr/>
        </p:nvSpPr>
        <p:spPr>
          <a:xfrm>
            <a:off x="7270891" y="5076234"/>
            <a:ext cx="666048" cy="400110"/>
          </a:xfrm>
          <a:prstGeom prst="rect">
            <a:avLst/>
          </a:prstGeom>
          <a:noFill/>
        </p:spPr>
        <p:txBody>
          <a:bodyPr wrap="square" rtlCol="0">
            <a:spAutoFit/>
          </a:bodyPr>
          <a:lstStyle/>
          <a:p>
            <a:pPr algn="ctr"/>
            <a:r>
              <a:rPr lang="en-US" sz="2000" dirty="0" smtClean="0"/>
              <a:t>C, B</a:t>
            </a:r>
            <a:r>
              <a:rPr lang="en-US" sz="2000" i="1" dirty="0" smtClean="0"/>
              <a:t>'</a:t>
            </a:r>
            <a:endParaRPr lang="en-US" sz="2000" i="1" dirty="0"/>
          </a:p>
        </p:txBody>
      </p:sp>
      <p:cxnSp>
        <p:nvCxnSpPr>
          <p:cNvPr id="27" name="Straight Connector 26"/>
          <p:cNvCxnSpPr/>
          <p:nvPr/>
        </p:nvCxnSpPr>
        <p:spPr>
          <a:xfrm>
            <a:off x="5009887" y="4251881"/>
            <a:ext cx="2584719" cy="0"/>
          </a:xfrm>
          <a:prstGeom prst="line">
            <a:avLst/>
          </a:prstGeom>
          <a:ln>
            <a:solidFill>
              <a:schemeClr val="bg1">
                <a:lumMod val="65000"/>
              </a:schemeClr>
            </a:solidFill>
            <a:prstDash val="sysDash"/>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921070560"/>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Introduction, </a:t>
            </a:r>
            <a:r>
              <a:rPr lang="en-US" sz="2800" b="1" i="1" dirty="0" smtClean="0"/>
              <a:t>continued</a:t>
            </a:r>
          </a:p>
          <a:p>
            <a:r>
              <a:rPr lang="en-US" b="1" dirty="0"/>
              <a:t>Trapezoids </a:t>
            </a:r>
          </a:p>
          <a:p>
            <a:r>
              <a:rPr lang="en-US" dirty="0"/>
              <a:t>A trapezoid has one line of symmetry bisecting, or cutting, the parallel sides in half if and only if the non-parallel sides are of equal length (called an isosceles trapezoid). We can reflect the isosceles trapezoid shown below through the line of symmetry; doing so projects the image onto its </a:t>
            </a:r>
            <a:r>
              <a:rPr lang="en-US" dirty="0" err="1"/>
              <a:t>preimage</a:t>
            </a:r>
            <a:r>
              <a:rPr lang="en-US" dirty="0"/>
              <a:t>. However, notice that in the last trapezoid shown </a:t>
            </a:r>
            <a:r>
              <a:rPr lang="en-US" dirty="0" smtClean="0"/>
              <a:t>on the next slide,       is </a:t>
            </a:r>
            <a:r>
              <a:rPr lang="en-US" dirty="0"/>
              <a:t>longer </a:t>
            </a:r>
            <a:r>
              <a:rPr lang="en-US" dirty="0" smtClean="0"/>
              <a:t>than      </a:t>
            </a:r>
            <a:r>
              <a:rPr lang="en-US" dirty="0"/>
              <a:t>, so there is no symmetry. The only rotation that will carry a trapezoid that is not isosceles onto itself is 360˚.</a:t>
            </a:r>
          </a:p>
          <a:p>
            <a:endParaRPr lang="en-US" sz="2800" b="1" dirty="0"/>
          </a:p>
          <a:p>
            <a:endParaRPr lang="en-US" sz="2800"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7</a:t>
            </a:fld>
            <a:endParaRPr lang="en-US" dirty="0"/>
          </a:p>
        </p:txBody>
      </p:sp>
      <p:sp>
        <p:nvSpPr>
          <p:cNvPr id="4" name="Footer Placeholder 3"/>
          <p:cNvSpPr>
            <a:spLocks noGrp="1"/>
          </p:cNvSpPr>
          <p:nvPr>
            <p:ph type="ftr" sz="quarter" idx="13"/>
          </p:nvPr>
        </p:nvSpPr>
        <p:spPr/>
        <p:txBody>
          <a:bodyPr/>
          <a:lstStyle/>
          <a:p>
            <a:pPr>
              <a:defRPr/>
            </a:pPr>
            <a:r>
              <a:rPr lang="en-US" smtClean="0"/>
              <a:t>5.1.3: Applying Lines of Symmetry</a:t>
            </a:r>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3471143732"/>
              </p:ext>
            </p:extLst>
          </p:nvPr>
        </p:nvGraphicFramePr>
        <p:xfrm>
          <a:off x="5957686" y="3785892"/>
          <a:ext cx="482600" cy="355600"/>
        </p:xfrm>
        <a:graphic>
          <a:graphicData uri="http://schemas.openxmlformats.org/presentationml/2006/ole">
            <mc:AlternateContent xmlns:mc="http://schemas.openxmlformats.org/markup-compatibility/2006">
              <mc:Choice xmlns:v="urn:schemas-microsoft-com:vml" Requires="v">
                <p:oleObj spid="_x0000_s100362" name="Equation" r:id="rId3" imgW="482600" imgH="355600" progId="Equation.DSMT4">
                  <p:embed/>
                </p:oleObj>
              </mc:Choice>
              <mc:Fallback>
                <p:oleObj name="Equation" r:id="rId3" imgW="482600" imgH="355600" progId="Equation.DSMT4">
                  <p:embed/>
                  <p:pic>
                    <p:nvPicPr>
                      <p:cNvPr id="0" name=""/>
                      <p:cNvPicPr/>
                      <p:nvPr/>
                    </p:nvPicPr>
                    <p:blipFill>
                      <a:blip r:embed="rId4"/>
                      <a:stretch>
                        <a:fillRect/>
                      </a:stretch>
                    </p:blipFill>
                    <p:spPr>
                      <a:xfrm>
                        <a:off x="5957686" y="3785892"/>
                        <a:ext cx="482600" cy="355600"/>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488252931"/>
              </p:ext>
            </p:extLst>
          </p:nvPr>
        </p:nvGraphicFramePr>
        <p:xfrm>
          <a:off x="1381498" y="4175154"/>
          <a:ext cx="469900" cy="368300"/>
        </p:xfrm>
        <a:graphic>
          <a:graphicData uri="http://schemas.openxmlformats.org/presentationml/2006/ole">
            <mc:AlternateContent xmlns:mc="http://schemas.openxmlformats.org/markup-compatibility/2006">
              <mc:Choice xmlns:v="urn:schemas-microsoft-com:vml" Requires="v">
                <p:oleObj spid="_x0000_s100363" name="Equation" r:id="rId5" imgW="469900" imgH="368300" progId="Equation.DSMT4">
                  <p:embed/>
                </p:oleObj>
              </mc:Choice>
              <mc:Fallback>
                <p:oleObj name="Equation" r:id="rId5" imgW="469900" imgH="368300" progId="Equation.DSMT4">
                  <p:embed/>
                  <p:pic>
                    <p:nvPicPr>
                      <p:cNvPr id="0" name=""/>
                      <p:cNvPicPr/>
                      <p:nvPr/>
                    </p:nvPicPr>
                    <p:blipFill>
                      <a:blip r:embed="rId6"/>
                      <a:stretch>
                        <a:fillRect/>
                      </a:stretch>
                    </p:blipFill>
                    <p:spPr>
                      <a:xfrm>
                        <a:off x="1381498" y="4175154"/>
                        <a:ext cx="469900" cy="368300"/>
                      </a:xfrm>
                      <a:prstGeom prst="rect">
                        <a:avLst/>
                      </a:prstGeom>
                    </p:spPr>
                  </p:pic>
                </p:oleObj>
              </mc:Fallback>
            </mc:AlternateContent>
          </a:graphicData>
        </a:graphic>
      </p:graphicFrame>
    </p:spTree>
    <p:extLst>
      <p:ext uri="{BB962C8B-B14F-4D97-AF65-F5344CB8AC3E}">
        <p14:creationId xmlns:p14="http://schemas.microsoft.com/office/powerpoint/2010/main" val="2133639923"/>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Introduction, </a:t>
            </a:r>
            <a:r>
              <a:rPr lang="en-US" sz="2800" b="1" i="1" dirty="0"/>
              <a:t>continued</a:t>
            </a:r>
            <a:endParaRPr lang="en-US" sz="2800" b="1" dirty="0"/>
          </a:p>
          <a:p>
            <a:endParaRPr lang="en-US" sz="2800"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8</a:t>
            </a:fld>
            <a:endParaRPr lang="en-US" dirty="0"/>
          </a:p>
        </p:txBody>
      </p:sp>
      <p:sp>
        <p:nvSpPr>
          <p:cNvPr id="4" name="Footer Placeholder 3"/>
          <p:cNvSpPr>
            <a:spLocks noGrp="1"/>
          </p:cNvSpPr>
          <p:nvPr>
            <p:ph type="ftr" sz="quarter" idx="13"/>
          </p:nvPr>
        </p:nvSpPr>
        <p:spPr/>
        <p:txBody>
          <a:bodyPr/>
          <a:lstStyle/>
          <a:p>
            <a:pPr>
              <a:defRPr/>
            </a:pPr>
            <a:r>
              <a:rPr lang="en-US" smtClean="0"/>
              <a:t>5.1.3: Applying Lines of Symmetry</a:t>
            </a:r>
            <a:endParaRPr lang="en-US" dirty="0"/>
          </a:p>
        </p:txBody>
      </p:sp>
      <p:pic>
        <p:nvPicPr>
          <p:cNvPr id="5" name="Picture 4" descr="U5L1_trapezoids.ep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08138" y="1300480"/>
            <a:ext cx="5930900" cy="3793368"/>
          </a:xfrm>
          <a:prstGeom prst="rect">
            <a:avLst/>
          </a:prstGeom>
        </p:spPr>
      </p:pic>
    </p:spTree>
    <p:extLst>
      <p:ext uri="{BB962C8B-B14F-4D97-AF65-F5344CB8AC3E}">
        <p14:creationId xmlns:p14="http://schemas.microsoft.com/office/powerpoint/2010/main" val="3890356878"/>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Introduction, </a:t>
            </a:r>
            <a:r>
              <a:rPr lang="en-US" sz="2800" b="1" i="1" dirty="0"/>
              <a:t>continued</a:t>
            </a:r>
            <a:endParaRPr lang="en-US" sz="2800" b="1" dirty="0"/>
          </a:p>
          <a:p>
            <a:r>
              <a:rPr lang="en-US" b="1" dirty="0"/>
              <a:t>Parallelograms </a:t>
            </a:r>
          </a:p>
          <a:p>
            <a:r>
              <a:rPr lang="en-US" dirty="0"/>
              <a:t>There are no lines of symmetry in a parallelogram if a 90˚ angle is not present in the figure. Therefore, there is no reflection that will carry a parallelogram onto itself. However, what if it is rotated 180˚? </a:t>
            </a:r>
          </a:p>
          <a:p>
            <a:endParaRPr lang="en-US" sz="2800"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9</a:t>
            </a:fld>
            <a:endParaRPr lang="en-US" dirty="0"/>
          </a:p>
        </p:txBody>
      </p:sp>
      <p:sp>
        <p:nvSpPr>
          <p:cNvPr id="4" name="Footer Placeholder 3"/>
          <p:cNvSpPr>
            <a:spLocks noGrp="1"/>
          </p:cNvSpPr>
          <p:nvPr>
            <p:ph type="ftr" sz="quarter" idx="13"/>
          </p:nvPr>
        </p:nvSpPr>
        <p:spPr/>
        <p:txBody>
          <a:bodyPr/>
          <a:lstStyle/>
          <a:p>
            <a:pPr>
              <a:defRPr/>
            </a:pPr>
            <a:r>
              <a:rPr lang="en-US" smtClean="0"/>
              <a:t>5.1.3: Applying Lines of Symmetry</a:t>
            </a:r>
            <a:endParaRPr lang="en-US" dirty="0"/>
          </a:p>
        </p:txBody>
      </p:sp>
    </p:spTree>
    <p:extLst>
      <p:ext uri="{BB962C8B-B14F-4D97-AF65-F5344CB8AC3E}">
        <p14:creationId xmlns:p14="http://schemas.microsoft.com/office/powerpoint/2010/main" val="3929676380"/>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theme/theme1.xml><?xml version="1.0" encoding="utf-8"?>
<a:theme xmlns:a="http://schemas.openxmlformats.org/drawingml/2006/main" name="Enhanced Instruction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ln>
          <a:solidFill>
            <a:schemeClr val="bg1">
              <a:lumMod val="65000"/>
            </a:schemeClr>
          </a:solidFill>
          <a:prstDash val="sysDash"/>
        </a:ln>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10424</TotalTime>
  <Words>1097</Words>
  <Application>Microsoft Macintosh PowerPoint</Application>
  <PresentationFormat>On-screen Show (4:3)</PresentationFormat>
  <Paragraphs>148</Paragraphs>
  <Slides>23</Slides>
  <Notes>3</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23</vt:i4>
      </vt:variant>
    </vt:vector>
  </HeadingPairs>
  <TitlesOfParts>
    <vt:vector size="25" baseType="lpstr">
      <vt:lpstr>Enhanced Instruction template</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Walch Education</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Walch Education</dc:creator>
  <cp:keywords/>
  <dc:description/>
  <cp:lastModifiedBy>Walch Education</cp:lastModifiedBy>
  <cp:revision>149</cp:revision>
  <dcterms:created xsi:type="dcterms:W3CDTF">2012-02-22T19:14:19Z</dcterms:created>
  <dcterms:modified xsi:type="dcterms:W3CDTF">2012-06-04T18:21:49Z</dcterms:modified>
  <cp:category/>
</cp:coreProperties>
</file>