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notesSlides/notesSlide2.xml" ContentType="application/vnd.openxmlformats-officedocument.presentationml.notesSlide+xml"/>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256" r:id="rId2"/>
    <p:sldId id="355" r:id="rId3"/>
    <p:sldId id="356" r:id="rId4"/>
    <p:sldId id="357" r:id="rId5"/>
    <p:sldId id="358" r:id="rId6"/>
    <p:sldId id="359" r:id="rId7"/>
    <p:sldId id="258" r:id="rId8"/>
    <p:sldId id="259" r:id="rId9"/>
    <p:sldId id="291" r:id="rId10"/>
    <p:sldId id="260" r:id="rId11"/>
    <p:sldId id="349" r:id="rId12"/>
    <p:sldId id="350" r:id="rId13"/>
    <p:sldId id="352" r:id="rId14"/>
    <p:sldId id="353" r:id="rId15"/>
    <p:sldId id="354" r:id="rId16"/>
    <p:sldId id="360" r:id="rId17"/>
    <p:sldId id="361" r:id="rId18"/>
    <p:sldId id="362" r:id="rId19"/>
    <p:sldId id="290" r:id="rId20"/>
    <p:sldId id="294" r:id="rId21"/>
    <p:sldId id="295" r:id="rId22"/>
    <p:sldId id="296" r:id="rId23"/>
    <p:sldId id="363" r:id="rId24"/>
    <p:sldId id="366" r:id="rId25"/>
    <p:sldId id="336" r:id="rId26"/>
    <p:sldId id="337" r:id="rId27"/>
    <p:sldId id="338" r:id="rId28"/>
    <p:sldId id="365" r:id="rId29"/>
    <p:sldId id="364" r:id="rId30"/>
    <p:sldId id="367" r:id="rId31"/>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113" d="100"/>
          <a:sy n="113" d="100"/>
        </p:scale>
        <p:origin x="-120" y="-208"/>
      </p:cViewPr>
      <p:guideLst>
        <p:guide orient="horz" pos="1795"/>
        <p:guide pos="2881"/>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 Id="rId2" Type="http://schemas.openxmlformats.org/officeDocument/2006/relationships/image" Target="../media/image9.emf"/><Relationship Id="rId3"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emf"/><Relationship Id="rId2" Type="http://schemas.openxmlformats.org/officeDocument/2006/relationships/image" Target="../media/image1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emf"/><Relationship Id="rId2" Type="http://schemas.openxmlformats.org/officeDocument/2006/relationships/image" Target="../media/image15.emf"/><Relationship Id="rId3"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emf"/><Relationship Id="rId2" Type="http://schemas.openxmlformats.org/officeDocument/2006/relationships/image" Target="../media/image2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emf"/><Relationship Id="rId2" Type="http://schemas.openxmlformats.org/officeDocument/2006/relationships/image" Target="../media/image2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6.emf"/><Relationship Id="rId2" Type="http://schemas.openxmlformats.org/officeDocument/2006/relationships/image" Target="../media/image2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9/20/12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9/20/12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/CAU5L1S2TransformationPt</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24</a:t>
            </a:fld>
            <a:endParaRPr lang="en-US" dirty="0"/>
          </a:p>
        </p:txBody>
      </p:sp>
    </p:spTree>
    <p:extLst>
      <p:ext uri="{BB962C8B-B14F-4D97-AF65-F5344CB8AC3E}">
        <p14:creationId xmlns:p14="http://schemas.microsoft.com/office/powerpoint/2010/main" val="2049632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/CAU5L1S2TransformationLineSeg</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30</a:t>
            </a:fld>
            <a:endParaRPr lang="en-US" dirty="0"/>
          </a:p>
        </p:txBody>
      </p:sp>
    </p:spTree>
    <p:extLst>
      <p:ext uri="{BB962C8B-B14F-4D97-AF65-F5344CB8AC3E}">
        <p14:creationId xmlns:p14="http://schemas.microsoft.com/office/powerpoint/2010/main" val="204963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5.1.2: Transformations As Functions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5.1.2: Transformations As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5.1.2: Transformations As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1743903536"/>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5.1.2: Transformations As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5.1.2: Transformations As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5.1.2: Transformations As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5.1.2: Transformations As Functions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5.1.2: Transformations As Functions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5.1.2: Transformations As Functions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5.1.2: Transformations As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5.1.2: Transformations As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5.1.2: Transformations As Functions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8.emf"/><Relationship Id="rId5" Type="http://schemas.openxmlformats.org/officeDocument/2006/relationships/oleObject" Target="../embeddings/oleObject10.bin"/><Relationship Id="rId6" Type="http://schemas.openxmlformats.org/officeDocument/2006/relationships/image" Target="../media/image9.emf"/><Relationship Id="rId7" Type="http://schemas.openxmlformats.org/officeDocument/2006/relationships/oleObject" Target="../embeddings/oleObject11.bin"/><Relationship Id="rId8" Type="http://schemas.openxmlformats.org/officeDocument/2006/relationships/image" Target="../media/image10.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G"/><Relationship Id="rId3"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JPG"/><Relationship Id="rId3"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4" Type="http://schemas.openxmlformats.org/officeDocument/2006/relationships/oleObject" Target="../embeddings/oleObject12.bin"/><Relationship Id="rId5" Type="http://schemas.openxmlformats.org/officeDocument/2006/relationships/image" Target="../media/image15.emf"/><Relationship Id="rId6" Type="http://schemas.openxmlformats.org/officeDocument/2006/relationships/oleObject" Target="../embeddings/oleObject13.bin"/><Relationship Id="rId7" Type="http://schemas.openxmlformats.org/officeDocument/2006/relationships/oleObject" Target="../embeddings/oleObject14.bin"/><Relationship Id="rId8" Type="http://schemas.openxmlformats.org/officeDocument/2006/relationships/image" Target="../media/image16.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5.bin"/><Relationship Id="rId4" Type="http://schemas.openxmlformats.org/officeDocument/2006/relationships/image" Target="../media/image18.emf"/><Relationship Id="rId5" Type="http://schemas.openxmlformats.org/officeDocument/2006/relationships/oleObject" Target="../embeddings/oleObject16.bin"/><Relationship Id="rId6" Type="http://schemas.openxmlformats.org/officeDocument/2006/relationships/image" Target="../media/image15.emf"/><Relationship Id="rId7" Type="http://schemas.openxmlformats.org/officeDocument/2006/relationships/oleObject" Target="../embeddings/oleObject17.bin"/><Relationship Id="rId8" Type="http://schemas.openxmlformats.org/officeDocument/2006/relationships/image" Target="../media/image16.e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8.bin"/><Relationship Id="rId4" Type="http://schemas.openxmlformats.org/officeDocument/2006/relationships/image" Target="../media/image19.emf"/><Relationship Id="rId5" Type="http://schemas.openxmlformats.org/officeDocument/2006/relationships/image" Target="../media/image21.emf"/><Relationship Id="rId6" Type="http://schemas.openxmlformats.org/officeDocument/2006/relationships/oleObject" Target="../embeddings/oleObject19.bin"/><Relationship Id="rId7" Type="http://schemas.openxmlformats.org/officeDocument/2006/relationships/image" Target="../media/image20.emf"/><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walch.com/ei/CAU5L1S2TransformationPt" TargetMode="External"/><Relationship Id="rId4" Type="http://schemas.openxmlformats.org/officeDocument/2006/relationships/image" Target="../media/image22.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0.bin"/><Relationship Id="rId4" Type="http://schemas.openxmlformats.org/officeDocument/2006/relationships/image" Target="../media/image23.emf"/><Relationship Id="rId5" Type="http://schemas.openxmlformats.org/officeDocument/2006/relationships/oleObject" Target="../embeddings/oleObject21.bin"/><Relationship Id="rId6" Type="http://schemas.openxmlformats.org/officeDocument/2006/relationships/image" Target="../media/image24.emf"/><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e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2.bin"/><Relationship Id="rId4" Type="http://schemas.openxmlformats.org/officeDocument/2006/relationships/image" Target="../media/image26.emf"/><Relationship Id="rId5" Type="http://schemas.openxmlformats.org/officeDocument/2006/relationships/oleObject" Target="../embeddings/oleObject23.bin"/><Relationship Id="rId6" Type="http://schemas.openxmlformats.org/officeDocument/2006/relationships/image" Target="../media/image27.emf"/><Relationship Id="rId1" Type="http://schemas.openxmlformats.org/officeDocument/2006/relationships/vmlDrawing" Target="../drawings/vmlDrawing8.vml"/><Relationship Id="rId2"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8.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4.bin"/><Relationship Id="rId4" Type="http://schemas.openxmlformats.org/officeDocument/2006/relationships/image" Target="../media/image29.emf"/><Relationship Id="rId1" Type="http://schemas.openxmlformats.org/officeDocument/2006/relationships/vmlDrawing" Target="../drawings/vmlDrawing9.vml"/><Relationship Id="rId2"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walch.com/ei/CAU5L1S2TransformationLineSeg" TargetMode="External"/><Relationship Id="rId4" Type="http://schemas.openxmlformats.org/officeDocument/2006/relationships/image" Target="../media/image22.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1" Type="http://schemas.openxmlformats.org/officeDocument/2006/relationships/image" Target="../media/image5.JPG"/><Relationship Id="rId12" Type="http://schemas.openxmlformats.org/officeDocument/2006/relationships/image" Target="../media/image6.JPG"/><Relationship Id="rId1" Type="http://schemas.openxmlformats.org/officeDocument/2006/relationships/vmlDrawing" Target="../drawings/vmlDrawing2.vml"/><Relationship Id="rId2" Type="http://schemas.openxmlformats.org/officeDocument/2006/relationships/slideLayout" Target="../slideLayouts/slideLayout1.xml"/><Relationship Id="rId3" Type="http://schemas.openxmlformats.org/officeDocument/2006/relationships/oleObject" Target="../embeddings/oleObject2.bin"/><Relationship Id="rId4" Type="http://schemas.openxmlformats.org/officeDocument/2006/relationships/image" Target="../media/image4.emf"/><Relationship Id="rId5" Type="http://schemas.openxmlformats.org/officeDocument/2006/relationships/oleObject" Target="../embeddings/oleObject3.bin"/><Relationship Id="rId6" Type="http://schemas.openxmlformats.org/officeDocument/2006/relationships/oleObject" Target="../embeddings/oleObject4.bin"/><Relationship Id="rId7" Type="http://schemas.openxmlformats.org/officeDocument/2006/relationships/oleObject" Target="../embeddings/oleObject5.bin"/><Relationship Id="rId8" Type="http://schemas.openxmlformats.org/officeDocument/2006/relationships/oleObject" Target="../embeddings/oleObject6.bin"/><Relationship Id="rId9" Type="http://schemas.openxmlformats.org/officeDocument/2006/relationships/oleObject" Target="../embeddings/oleObject7.bin"/><Relationship Id="rId10"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The word </a:t>
            </a:r>
            <a:r>
              <a:rPr lang="en-US" i="1" dirty="0"/>
              <a:t>transform</a:t>
            </a:r>
            <a:r>
              <a:rPr lang="en-US" dirty="0"/>
              <a:t> means “to change.” In geometry, a </a:t>
            </a:r>
            <a:r>
              <a:rPr lang="en-US" b="1" dirty="0"/>
              <a:t>transformation</a:t>
            </a:r>
            <a:r>
              <a:rPr lang="en-US" dirty="0"/>
              <a:t> changes the position, shape, or size of a figure on a coordinate plane. The original figure, called a </a:t>
            </a:r>
            <a:r>
              <a:rPr lang="en-US" b="1" dirty="0" err="1"/>
              <a:t>preimage</a:t>
            </a:r>
            <a:r>
              <a:rPr lang="en-US" dirty="0"/>
              <a:t>, is changed or moved, and the resulting figure is called an </a:t>
            </a:r>
            <a:r>
              <a:rPr lang="en-US" b="1" dirty="0"/>
              <a:t>image</a:t>
            </a:r>
            <a:r>
              <a:rPr lang="en-US" dirty="0"/>
              <a:t>. We will be focusing on three different transformations: translations, reflections, and rotations. These transformations are all examples of </a:t>
            </a:r>
            <a:r>
              <a:rPr lang="en-US" b="1" dirty="0" err="1"/>
              <a:t>isometry</a:t>
            </a:r>
            <a:r>
              <a:rPr lang="en-US" dirty="0"/>
              <a:t>, meaning the new image is congruent to the </a:t>
            </a:r>
            <a:r>
              <a:rPr lang="en-US" dirty="0" err="1"/>
              <a:t>preimage</a:t>
            </a:r>
            <a:r>
              <a:rPr lang="en-US" dirty="0"/>
              <a:t>. Figures are </a:t>
            </a:r>
            <a:r>
              <a:rPr lang="en-US" b="1" dirty="0"/>
              <a:t>congruent</a:t>
            </a:r>
            <a:r>
              <a:rPr lang="en-US" dirty="0"/>
              <a:t> if they both have the same shape, size, lines, and angles. The new image is simply moving to a new location.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32090" cy="4997450"/>
          </a:xfrm>
        </p:spPr>
        <p:txBody>
          <a:bodyPr/>
          <a:lstStyle/>
          <a:p>
            <a:pPr eaLnBrk="1" hangingPunct="1"/>
            <a:r>
              <a:rPr lang="en-US" sz="2800" b="1" dirty="0"/>
              <a:t>Key Concepts, </a:t>
            </a:r>
            <a:r>
              <a:rPr lang="en-US" sz="2800" b="1" i="1" dirty="0"/>
              <a:t>continued</a:t>
            </a:r>
          </a:p>
          <a:p>
            <a:pPr marL="342900" indent="-342900">
              <a:lnSpc>
                <a:spcPct val="130000"/>
              </a:lnSpc>
              <a:buFont typeface="Arial"/>
              <a:buChar char="•"/>
            </a:pPr>
            <a:r>
              <a:rPr lang="en-US" dirty="0" smtClean="0"/>
              <a:t>However</a:t>
            </a:r>
            <a:r>
              <a:rPr lang="en-US" dirty="0"/>
              <a:t>, here are two functions in where the order in which they are taken changes the outcome:</a:t>
            </a:r>
            <a:r>
              <a:rPr lang="en-US" i="1" dirty="0"/>
              <a:t> </a:t>
            </a:r>
            <a:r>
              <a:rPr lang="en-US" i="1" dirty="0" smtClean="0"/>
              <a:t>T</a:t>
            </a:r>
            <a:r>
              <a:rPr lang="en-US" baseline="-25000" dirty="0" smtClean="0"/>
              <a:t>2,3</a:t>
            </a:r>
            <a:r>
              <a:rPr lang="en-US" dirty="0"/>
              <a:t>(</a:t>
            </a:r>
            <a:r>
              <a:rPr lang="en-US" i="1" dirty="0"/>
              <a:t>x</a:t>
            </a:r>
            <a:r>
              <a:rPr lang="en-US" dirty="0"/>
              <a:t>, </a:t>
            </a:r>
            <a:r>
              <a:rPr lang="en-US" i="1" dirty="0"/>
              <a:t>y</a:t>
            </a:r>
            <a:r>
              <a:rPr lang="en-US" dirty="0"/>
              <a:t>) and a reflection through the line </a:t>
            </a:r>
            <a:r>
              <a:rPr lang="en-US" i="1" dirty="0"/>
              <a:t>y</a:t>
            </a:r>
            <a:r>
              <a:rPr lang="en-US" dirty="0"/>
              <a:t> = </a:t>
            </a:r>
            <a:r>
              <a:rPr lang="en-US" i="1" dirty="0"/>
              <a:t>x</a:t>
            </a:r>
            <a:r>
              <a:rPr lang="en-US" dirty="0"/>
              <a:t>, </a:t>
            </a:r>
            <a:r>
              <a:rPr lang="en-US" i="1" dirty="0" smtClean="0"/>
              <a:t>r</a:t>
            </a:r>
            <a:r>
              <a:rPr lang="en-US" i="1" baseline="-25000" dirty="0" smtClean="0"/>
              <a:t>y </a:t>
            </a:r>
            <a:r>
              <a:rPr lang="en-US" baseline="-25000" dirty="0" smtClean="0"/>
              <a:t>= </a:t>
            </a:r>
            <a:r>
              <a:rPr lang="en-US" i="1" baseline="-25000" dirty="0" smtClean="0"/>
              <a:t>x</a:t>
            </a:r>
            <a:r>
              <a:rPr lang="en-US" dirty="0"/>
              <a:t>(</a:t>
            </a:r>
            <a:r>
              <a:rPr lang="en-US" i="1" dirty="0"/>
              <a:t>x</a:t>
            </a:r>
            <a:r>
              <a:rPr lang="en-US" dirty="0"/>
              <a:t>, </a:t>
            </a:r>
            <a:r>
              <a:rPr lang="en-US" i="1" dirty="0"/>
              <a:t>y</a:t>
            </a:r>
            <a:r>
              <a:rPr lang="en-US" dirty="0" smtClean="0"/>
              <a:t>) on           . </a:t>
            </a:r>
            <a:r>
              <a:rPr lang="en-US" dirty="0"/>
              <a:t>In </a:t>
            </a:r>
            <a:r>
              <a:rPr lang="en-US" dirty="0" smtClean="0"/>
              <a:t>the two graphs on the next slide, </a:t>
            </a:r>
          </a:p>
          <a:p>
            <a:pPr marL="347472">
              <a:lnSpc>
                <a:spcPct val="140000"/>
              </a:lnSpc>
              <a:spcBef>
                <a:spcPts val="0"/>
              </a:spcBef>
            </a:pPr>
            <a:r>
              <a:rPr lang="en-US" dirty="0" smtClean="0"/>
              <a:t>we see                             </a:t>
            </a:r>
            <a:r>
              <a:rPr lang="en-US" dirty="0"/>
              <a:t>and in </a:t>
            </a:r>
            <a:r>
              <a:rPr lang="en-US" dirty="0" smtClean="0"/>
              <a:t>the two graphs on slide 12 we see                           . </a:t>
            </a:r>
            <a:r>
              <a:rPr lang="en-US" dirty="0"/>
              <a:t>Notice the outcome is different depending on the order of the functions.</a:t>
            </a:r>
          </a:p>
          <a:p>
            <a:pPr marL="800100" lvl="1" indent="-342900">
              <a:buFont typeface="Arial"/>
              <a:buChar char="•"/>
            </a:pPr>
            <a:endParaRPr lang="en-US"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816099581"/>
              </p:ext>
            </p:extLst>
          </p:nvPr>
        </p:nvGraphicFramePr>
        <p:xfrm>
          <a:off x="1489791" y="2750353"/>
          <a:ext cx="876300" cy="292100"/>
        </p:xfrm>
        <a:graphic>
          <a:graphicData uri="http://schemas.openxmlformats.org/presentationml/2006/ole">
            <mc:AlternateContent xmlns:mc="http://schemas.openxmlformats.org/markup-compatibility/2006">
              <mc:Choice xmlns:v="urn:schemas-microsoft-com:vml" Requires="v">
                <p:oleObj spid="_x0000_s1126" name="Equation" r:id="rId3" imgW="876300" imgH="292100" progId="Equation.DSMT4">
                  <p:embed/>
                </p:oleObj>
              </mc:Choice>
              <mc:Fallback>
                <p:oleObj name="Equation" r:id="rId3" imgW="876300" imgH="292100" progId="Equation.DSMT4">
                  <p:embed/>
                  <p:pic>
                    <p:nvPicPr>
                      <p:cNvPr id="0" name=""/>
                      <p:cNvPicPr/>
                      <p:nvPr/>
                    </p:nvPicPr>
                    <p:blipFill>
                      <a:blip r:embed="rId4"/>
                      <a:stretch>
                        <a:fillRect/>
                      </a:stretch>
                    </p:blipFill>
                    <p:spPr>
                      <a:xfrm>
                        <a:off x="1489791" y="2750353"/>
                        <a:ext cx="876300" cy="2921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967223825"/>
              </p:ext>
            </p:extLst>
          </p:nvPr>
        </p:nvGraphicFramePr>
        <p:xfrm>
          <a:off x="3258014" y="3704991"/>
          <a:ext cx="2197100" cy="495300"/>
        </p:xfrm>
        <a:graphic>
          <a:graphicData uri="http://schemas.openxmlformats.org/presentationml/2006/ole">
            <mc:AlternateContent xmlns:mc="http://schemas.openxmlformats.org/markup-compatibility/2006">
              <mc:Choice xmlns:v="urn:schemas-microsoft-com:vml" Requires="v">
                <p:oleObj spid="_x0000_s1127" name="Equation" r:id="rId5" imgW="2197100" imgH="495300" progId="Equation.DSMT4">
                  <p:embed/>
                </p:oleObj>
              </mc:Choice>
              <mc:Fallback>
                <p:oleObj name="Equation" r:id="rId5" imgW="2197100" imgH="495300" progId="Equation.DSMT4">
                  <p:embed/>
                  <p:pic>
                    <p:nvPicPr>
                      <p:cNvPr id="0" name=""/>
                      <p:cNvPicPr/>
                      <p:nvPr/>
                    </p:nvPicPr>
                    <p:blipFill>
                      <a:blip r:embed="rId6"/>
                      <a:stretch>
                        <a:fillRect/>
                      </a:stretch>
                    </p:blipFill>
                    <p:spPr>
                      <a:xfrm>
                        <a:off x="3258014" y="3704991"/>
                        <a:ext cx="2197100" cy="4953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267062683"/>
              </p:ext>
            </p:extLst>
          </p:nvPr>
        </p:nvGraphicFramePr>
        <p:xfrm>
          <a:off x="2129195" y="3200111"/>
          <a:ext cx="2273300" cy="482600"/>
        </p:xfrm>
        <a:graphic>
          <a:graphicData uri="http://schemas.openxmlformats.org/presentationml/2006/ole">
            <mc:AlternateContent xmlns:mc="http://schemas.openxmlformats.org/markup-compatibility/2006">
              <mc:Choice xmlns:v="urn:schemas-microsoft-com:vml" Requires="v">
                <p:oleObj spid="_x0000_s1128" name="Equation" r:id="rId7" imgW="2273300" imgH="482600" progId="Equation.DSMT4">
                  <p:embed/>
                </p:oleObj>
              </mc:Choice>
              <mc:Fallback>
                <p:oleObj name="Equation" r:id="rId7" imgW="2273300" imgH="482600" progId="Equation.DSMT4">
                  <p:embed/>
                  <p:pic>
                    <p:nvPicPr>
                      <p:cNvPr id="0" name=""/>
                      <p:cNvPicPr/>
                      <p:nvPr/>
                    </p:nvPicPr>
                    <p:blipFill>
                      <a:blip r:embed="rId8"/>
                      <a:stretch>
                        <a:fillRect/>
                      </a:stretch>
                    </p:blipFill>
                    <p:spPr>
                      <a:xfrm>
                        <a:off x="2129195" y="3200111"/>
                        <a:ext cx="2273300" cy="4826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endParaRPr lang="en-US" sz="2800" b="1" i="1" dirty="0"/>
          </a:p>
        </p:txBody>
      </p:sp>
      <p:sp>
        <p:nvSpPr>
          <p:cNvPr id="4" name="Slide Number Placeholder 3"/>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3" name="Footer Placeholder 2"/>
          <p:cNvSpPr>
            <a:spLocks noGrp="1"/>
          </p:cNvSpPr>
          <p:nvPr>
            <p:ph type="ftr" sz="quarter" idx="13"/>
          </p:nvPr>
        </p:nvSpPr>
        <p:spPr/>
        <p:txBody>
          <a:bodyPr/>
          <a:lstStyle/>
          <a:p>
            <a:pPr>
              <a:defRPr/>
            </a:pPr>
            <a:r>
              <a:rPr lang="en-US" smtClean="0"/>
              <a:t>5.1.2: Transformations As Functions</a:t>
            </a:r>
            <a:endParaRPr lang="en-US" dirty="0"/>
          </a:p>
        </p:txBody>
      </p:sp>
      <p:pic>
        <p:nvPicPr>
          <p:cNvPr id="5" name="Picture 4" descr="Image6886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240" y="1306505"/>
            <a:ext cx="3390900" cy="3375557"/>
          </a:xfrm>
          <a:prstGeom prst="rect">
            <a:avLst/>
          </a:prstGeom>
        </p:spPr>
      </p:pic>
      <p:pic>
        <p:nvPicPr>
          <p:cNvPr id="10" name="Picture 9" descr="Image6887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9960" y="1306505"/>
            <a:ext cx="3390900" cy="3390900"/>
          </a:xfrm>
          <a:prstGeom prst="rect">
            <a:avLst/>
          </a:prstGeom>
        </p:spPr>
      </p:pic>
    </p:spTree>
    <p:extLst>
      <p:ext uri="{BB962C8B-B14F-4D97-AF65-F5344CB8AC3E}">
        <p14:creationId xmlns:p14="http://schemas.microsoft.com/office/powerpoint/2010/main" val="15408045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8066520" cy="4998233"/>
          </a:xfrm>
        </p:spPr>
        <p:txBody>
          <a:bodyPr>
            <a:normAutofit/>
          </a:bodyPr>
          <a:lstStyle/>
          <a:p>
            <a:r>
              <a:rPr lang="en-US" sz="2800" b="1" dirty="0"/>
              <a:t>Key Concepts, </a:t>
            </a:r>
            <a:r>
              <a:rPr lang="en-US" sz="2800" b="1" i="1" dirty="0" smtClean="0"/>
              <a:t>continued</a:t>
            </a:r>
          </a:p>
        </p:txBody>
      </p:sp>
      <p:sp>
        <p:nvSpPr>
          <p:cNvPr id="4" name="Slide Number Placeholder 3"/>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3" name="Footer Placeholder 2"/>
          <p:cNvSpPr>
            <a:spLocks noGrp="1"/>
          </p:cNvSpPr>
          <p:nvPr>
            <p:ph type="ftr" sz="quarter" idx="13"/>
          </p:nvPr>
        </p:nvSpPr>
        <p:spPr/>
        <p:txBody>
          <a:bodyPr/>
          <a:lstStyle/>
          <a:p>
            <a:pPr>
              <a:defRPr/>
            </a:pPr>
            <a:r>
              <a:rPr lang="en-US" smtClean="0"/>
              <a:t>5.1.2: Transformations As Functions</a:t>
            </a:r>
            <a:endParaRPr lang="en-US" dirty="0"/>
          </a:p>
        </p:txBody>
      </p:sp>
      <p:pic>
        <p:nvPicPr>
          <p:cNvPr id="8" name="Picture 7" descr="Image6887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240" y="1440179"/>
            <a:ext cx="3398520" cy="3491207"/>
          </a:xfrm>
          <a:prstGeom prst="rect">
            <a:avLst/>
          </a:prstGeom>
        </p:spPr>
      </p:pic>
      <p:pic>
        <p:nvPicPr>
          <p:cNvPr id="9" name="Picture 8" descr="Image6888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9960" y="1478280"/>
            <a:ext cx="3398520" cy="3398520"/>
          </a:xfrm>
          <a:prstGeom prst="rect">
            <a:avLst/>
          </a:prstGeom>
        </p:spPr>
      </p:pic>
    </p:spTree>
    <p:extLst>
      <p:ext uri="{BB962C8B-B14F-4D97-AF65-F5344CB8AC3E}">
        <p14:creationId xmlns:p14="http://schemas.microsoft.com/office/powerpoint/2010/main" val="150671296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54760" cy="4998233"/>
          </a:xfrm>
        </p:spPr>
        <p:txBody>
          <a:bodyPr>
            <a:normAutofit/>
          </a:bodyPr>
          <a:lstStyle/>
          <a:p>
            <a:r>
              <a:rPr lang="en-US" sz="2800" b="1" dirty="0"/>
              <a:t>Key Concepts, </a:t>
            </a:r>
            <a:r>
              <a:rPr lang="en-US" sz="2800" b="1" i="1" dirty="0"/>
              <a:t>continued</a:t>
            </a:r>
          </a:p>
          <a:p>
            <a:pPr marL="342900" indent="-342900">
              <a:buFont typeface="Arial"/>
              <a:buChar char="•"/>
            </a:pPr>
            <a:r>
              <a:rPr lang="en-US" dirty="0" smtClean="0"/>
              <a:t>Because </a:t>
            </a:r>
            <a:r>
              <a:rPr lang="en-US" dirty="0"/>
              <a:t>the order in which functions are taken can affect the output, we always take functions in a specific order, working from the inside out. For example, if we are given the set of functions </a:t>
            </a:r>
            <a:r>
              <a:rPr lang="en-US" i="1" dirty="0"/>
              <a:t>h</a:t>
            </a:r>
            <a:r>
              <a:rPr lang="en-US" dirty="0"/>
              <a:t>(</a:t>
            </a:r>
            <a:r>
              <a:rPr lang="en-US" i="1" dirty="0"/>
              <a:t>g</a:t>
            </a:r>
            <a:r>
              <a:rPr lang="en-US" dirty="0"/>
              <a:t>(</a:t>
            </a:r>
            <a:r>
              <a:rPr lang="en-US" i="1" dirty="0"/>
              <a:t>f</a:t>
            </a:r>
            <a:r>
              <a:rPr lang="en-US" dirty="0"/>
              <a:t>(</a:t>
            </a:r>
            <a:r>
              <a:rPr lang="en-US" i="1" dirty="0"/>
              <a:t>x</a:t>
            </a:r>
            <a:r>
              <a:rPr lang="en-US" dirty="0"/>
              <a:t>))), we would take </a:t>
            </a:r>
            <a:r>
              <a:rPr lang="en-US" i="1" dirty="0"/>
              <a:t>f</a:t>
            </a:r>
            <a:r>
              <a:rPr lang="en-US" dirty="0"/>
              <a:t>(</a:t>
            </a:r>
            <a:r>
              <a:rPr lang="en-US" i="1" dirty="0"/>
              <a:t>x</a:t>
            </a:r>
            <a:r>
              <a:rPr lang="en-US" dirty="0"/>
              <a:t>) first and then </a:t>
            </a:r>
            <a:r>
              <a:rPr lang="en-US" i="1" dirty="0"/>
              <a:t>g</a:t>
            </a:r>
            <a:r>
              <a:rPr lang="en-US" dirty="0"/>
              <a:t> and finally </a:t>
            </a:r>
            <a:r>
              <a:rPr lang="en-US" i="1" dirty="0"/>
              <a:t>h</a:t>
            </a:r>
            <a:r>
              <a:rPr lang="en-US" dirty="0" smtClean="0"/>
              <a:t>.</a:t>
            </a:r>
          </a:p>
          <a:p>
            <a:pPr marL="342900" indent="-342900">
              <a:buFont typeface="Arial"/>
              <a:buChar char="•"/>
            </a:pPr>
            <a:endParaRPr lang="en-US" dirty="0"/>
          </a:p>
          <a:p>
            <a:pPr marL="342900" indent="-342900">
              <a:buFont typeface="Arial"/>
              <a:buChar char="•"/>
            </a:pPr>
            <a:r>
              <a:rPr lang="en-US" spc="-30" dirty="0" smtClean="0"/>
              <a:t>Remember</a:t>
            </a:r>
            <a:r>
              <a:rPr lang="en-US" spc="-30" dirty="0"/>
              <a:t>, an </a:t>
            </a:r>
            <a:r>
              <a:rPr lang="en-US" spc="-30" dirty="0" err="1"/>
              <a:t>isometry</a:t>
            </a:r>
            <a:r>
              <a:rPr lang="en-US" spc="-30" dirty="0"/>
              <a:t> is a transformation in which the </a:t>
            </a:r>
            <a:r>
              <a:rPr lang="en-US" spc="-30" dirty="0" err="1"/>
              <a:t>preimage</a:t>
            </a:r>
            <a:r>
              <a:rPr lang="en-US" spc="-30" dirty="0"/>
              <a:t> and the image are congruent. An </a:t>
            </a:r>
            <a:r>
              <a:rPr lang="en-US" spc="-30" dirty="0" err="1"/>
              <a:t>isometry</a:t>
            </a:r>
            <a:r>
              <a:rPr lang="en-US" spc="-30" dirty="0"/>
              <a:t> is also referred to as a “rigid transformation” because the shape still has the same size, area, angles, and line lengths. The previous example is an </a:t>
            </a:r>
            <a:r>
              <a:rPr lang="en-US" spc="-30" dirty="0" err="1"/>
              <a:t>isometry</a:t>
            </a:r>
            <a:r>
              <a:rPr lang="en-US" spc="-30" dirty="0"/>
              <a:t> because the image is congruent to the </a:t>
            </a:r>
            <a:r>
              <a:rPr lang="en-US" spc="-30" dirty="0" err="1"/>
              <a:t>preimage</a:t>
            </a:r>
            <a:r>
              <a:rPr lang="en-US" spc="-30" dirty="0"/>
              <a:t>.</a:t>
            </a:r>
          </a:p>
          <a:p>
            <a:pPr marL="342900" indent="-342900">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spTree>
    <p:extLst>
      <p:ext uri="{BB962C8B-B14F-4D97-AF65-F5344CB8AC3E}">
        <p14:creationId xmlns:p14="http://schemas.microsoft.com/office/powerpoint/2010/main" val="15559436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a:t>continued</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sp>
        <p:nvSpPr>
          <p:cNvPr id="8" name="TextBox 7"/>
          <p:cNvSpPr txBox="1"/>
          <p:nvPr/>
        </p:nvSpPr>
        <p:spPr>
          <a:xfrm>
            <a:off x="1881909" y="3312160"/>
            <a:ext cx="1870362" cy="461665"/>
          </a:xfrm>
          <a:prstGeom prst="rect">
            <a:avLst/>
          </a:prstGeom>
          <a:noFill/>
        </p:spPr>
        <p:txBody>
          <a:bodyPr wrap="square" rtlCol="0">
            <a:spAutoFit/>
          </a:bodyPr>
          <a:lstStyle/>
          <a:p>
            <a:pPr algn="ctr"/>
            <a:r>
              <a:rPr lang="en-US" dirty="0" smtClean="0">
                <a:latin typeface="Arial"/>
                <a:cs typeface="Arial"/>
              </a:rPr>
              <a:t>Preimage</a:t>
            </a:r>
            <a:endParaRPr lang="en-US" dirty="0">
              <a:latin typeface="Arial"/>
              <a:cs typeface="Arial"/>
            </a:endParaRPr>
          </a:p>
        </p:txBody>
      </p:sp>
      <p:sp>
        <p:nvSpPr>
          <p:cNvPr id="9" name="TextBox 8"/>
          <p:cNvSpPr txBox="1"/>
          <p:nvPr/>
        </p:nvSpPr>
        <p:spPr>
          <a:xfrm>
            <a:off x="5910020" y="3312160"/>
            <a:ext cx="1346200" cy="461665"/>
          </a:xfrm>
          <a:prstGeom prst="rect">
            <a:avLst/>
          </a:prstGeom>
          <a:noFill/>
        </p:spPr>
        <p:txBody>
          <a:bodyPr wrap="square" rtlCol="0">
            <a:spAutoFit/>
          </a:bodyPr>
          <a:lstStyle/>
          <a:p>
            <a:pPr algn="ctr"/>
            <a:r>
              <a:rPr lang="en-US" dirty="0" smtClean="0">
                <a:latin typeface="Arial"/>
                <a:cs typeface="Arial"/>
              </a:rPr>
              <a:t>Image</a:t>
            </a:r>
            <a:endParaRPr lang="en-US" dirty="0">
              <a:latin typeface="Arial"/>
              <a:cs typeface="Arial"/>
            </a:endParaRPr>
          </a:p>
        </p:txBody>
      </p:sp>
      <p:sp>
        <p:nvSpPr>
          <p:cNvPr id="10" name="TextBox 9"/>
          <p:cNvSpPr txBox="1"/>
          <p:nvPr/>
        </p:nvSpPr>
        <p:spPr>
          <a:xfrm>
            <a:off x="2662319" y="1362363"/>
            <a:ext cx="348946" cy="400110"/>
          </a:xfrm>
          <a:prstGeom prst="rect">
            <a:avLst/>
          </a:prstGeom>
          <a:noFill/>
        </p:spPr>
        <p:txBody>
          <a:bodyPr wrap="square" rtlCol="0">
            <a:spAutoFit/>
          </a:bodyPr>
          <a:lstStyle/>
          <a:p>
            <a:pPr algn="ctr"/>
            <a:r>
              <a:rPr lang="en-US" sz="2000" i="1" dirty="0" smtClean="0">
                <a:latin typeface="Arial"/>
                <a:cs typeface="Arial"/>
              </a:rPr>
              <a:t>A</a:t>
            </a:r>
            <a:endParaRPr lang="en-US" i="1" dirty="0">
              <a:latin typeface="Arial"/>
              <a:cs typeface="Arial"/>
            </a:endParaRPr>
          </a:p>
        </p:txBody>
      </p:sp>
      <p:sp>
        <p:nvSpPr>
          <p:cNvPr id="11" name="TextBox 10"/>
          <p:cNvSpPr txBox="1"/>
          <p:nvPr/>
        </p:nvSpPr>
        <p:spPr>
          <a:xfrm>
            <a:off x="1745551" y="2752733"/>
            <a:ext cx="348946" cy="400110"/>
          </a:xfrm>
          <a:prstGeom prst="rect">
            <a:avLst/>
          </a:prstGeom>
          <a:noFill/>
        </p:spPr>
        <p:txBody>
          <a:bodyPr wrap="square" rtlCol="0">
            <a:spAutoFit/>
          </a:bodyPr>
          <a:lstStyle/>
          <a:p>
            <a:pPr algn="ctr"/>
            <a:r>
              <a:rPr lang="en-US" sz="2000" i="1" dirty="0" smtClean="0">
                <a:latin typeface="Arial"/>
                <a:cs typeface="Arial"/>
              </a:rPr>
              <a:t>B</a:t>
            </a:r>
            <a:endParaRPr lang="en-US" i="1" dirty="0">
              <a:latin typeface="Arial"/>
              <a:cs typeface="Arial"/>
            </a:endParaRPr>
          </a:p>
        </p:txBody>
      </p:sp>
      <p:sp>
        <p:nvSpPr>
          <p:cNvPr id="12" name="TextBox 11"/>
          <p:cNvSpPr txBox="1"/>
          <p:nvPr/>
        </p:nvSpPr>
        <p:spPr>
          <a:xfrm>
            <a:off x="3460417" y="2752733"/>
            <a:ext cx="291854" cy="400110"/>
          </a:xfrm>
          <a:custGeom>
            <a:avLst/>
            <a:gdLst>
              <a:gd name="connsiteX0" fmla="*/ 0 w 291854"/>
              <a:gd name="connsiteY0" fmla="*/ 0 h 400110"/>
              <a:gd name="connsiteX1" fmla="*/ 291854 w 291854"/>
              <a:gd name="connsiteY1" fmla="*/ 0 h 400110"/>
              <a:gd name="connsiteX2" fmla="*/ 291854 w 291854"/>
              <a:gd name="connsiteY2" fmla="*/ 400110 h 400110"/>
              <a:gd name="connsiteX3" fmla="*/ 0 w 291854"/>
              <a:gd name="connsiteY3" fmla="*/ 400110 h 400110"/>
              <a:gd name="connsiteX4" fmla="*/ 0 w 291854"/>
              <a:gd name="connsiteY4" fmla="*/ 0 h 400110"/>
              <a:gd name="connsiteX0" fmla="*/ 69273 w 291854"/>
              <a:gd name="connsiteY0" fmla="*/ 127000 h 400110"/>
              <a:gd name="connsiteX1" fmla="*/ 291854 w 291854"/>
              <a:gd name="connsiteY1" fmla="*/ 0 h 400110"/>
              <a:gd name="connsiteX2" fmla="*/ 291854 w 291854"/>
              <a:gd name="connsiteY2" fmla="*/ 400110 h 400110"/>
              <a:gd name="connsiteX3" fmla="*/ 0 w 291854"/>
              <a:gd name="connsiteY3" fmla="*/ 400110 h 400110"/>
              <a:gd name="connsiteX4" fmla="*/ 69273 w 291854"/>
              <a:gd name="connsiteY4" fmla="*/ 127000 h 400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854" h="400110">
                <a:moveTo>
                  <a:pt x="69273" y="127000"/>
                </a:moveTo>
                <a:lnTo>
                  <a:pt x="291854" y="0"/>
                </a:lnTo>
                <a:lnTo>
                  <a:pt x="291854" y="400110"/>
                </a:lnTo>
                <a:lnTo>
                  <a:pt x="0" y="400110"/>
                </a:lnTo>
                <a:lnTo>
                  <a:pt x="69273" y="127000"/>
                </a:lnTo>
                <a:close/>
              </a:path>
            </a:pathLst>
          </a:custGeom>
          <a:noFill/>
        </p:spPr>
        <p:txBody>
          <a:bodyPr wrap="square" rtlCol="0">
            <a:spAutoFit/>
          </a:bodyPr>
          <a:lstStyle/>
          <a:p>
            <a:r>
              <a:rPr lang="en-US" sz="2000" i="1" dirty="0" smtClean="0">
                <a:latin typeface="Arial"/>
                <a:cs typeface="Arial"/>
              </a:rPr>
              <a:t>C</a:t>
            </a:r>
            <a:endParaRPr lang="en-US" i="1" dirty="0">
              <a:latin typeface="Arial"/>
              <a:cs typeface="Arial"/>
            </a:endParaRPr>
          </a:p>
        </p:txBody>
      </p:sp>
      <p:sp>
        <p:nvSpPr>
          <p:cNvPr id="13" name="TextBox 12"/>
          <p:cNvSpPr txBox="1"/>
          <p:nvPr/>
        </p:nvSpPr>
        <p:spPr>
          <a:xfrm>
            <a:off x="6362467" y="1364678"/>
            <a:ext cx="460898" cy="400110"/>
          </a:xfrm>
          <a:prstGeom prst="rect">
            <a:avLst/>
          </a:prstGeom>
          <a:noFill/>
        </p:spPr>
        <p:txBody>
          <a:bodyPr wrap="square" rtlCol="0">
            <a:spAutoFit/>
          </a:bodyPr>
          <a:lstStyle/>
          <a:p>
            <a:pPr algn="ctr"/>
            <a:r>
              <a:rPr lang="en-US" sz="2000" i="1" dirty="0" smtClean="0">
                <a:latin typeface="Arial"/>
                <a:cs typeface="Arial"/>
              </a:rPr>
              <a:t>A'</a:t>
            </a:r>
            <a:endParaRPr lang="en-US" i="1" dirty="0">
              <a:latin typeface="Arial"/>
              <a:cs typeface="Arial"/>
            </a:endParaRPr>
          </a:p>
        </p:txBody>
      </p:sp>
      <p:sp>
        <p:nvSpPr>
          <p:cNvPr id="14" name="TextBox 13"/>
          <p:cNvSpPr txBox="1"/>
          <p:nvPr/>
        </p:nvSpPr>
        <p:spPr>
          <a:xfrm>
            <a:off x="5434154" y="2752733"/>
            <a:ext cx="406596" cy="461665"/>
          </a:xfrm>
          <a:prstGeom prst="rect">
            <a:avLst/>
          </a:prstGeom>
          <a:noFill/>
        </p:spPr>
        <p:txBody>
          <a:bodyPr wrap="square" rtlCol="0">
            <a:spAutoFit/>
          </a:bodyPr>
          <a:lstStyle/>
          <a:p>
            <a:pPr algn="ctr"/>
            <a:r>
              <a:rPr lang="en-US" sz="2000" i="1" dirty="0" smtClean="0">
                <a:latin typeface="Arial"/>
                <a:cs typeface="Arial"/>
              </a:rPr>
              <a:t>B</a:t>
            </a:r>
            <a:r>
              <a:rPr lang="en-US" i="1" dirty="0">
                <a:latin typeface="Arial"/>
                <a:cs typeface="Arial"/>
              </a:rPr>
              <a:t>'</a:t>
            </a:r>
          </a:p>
        </p:txBody>
      </p:sp>
      <p:sp>
        <p:nvSpPr>
          <p:cNvPr id="15" name="TextBox 14"/>
          <p:cNvSpPr txBox="1"/>
          <p:nvPr/>
        </p:nvSpPr>
        <p:spPr>
          <a:xfrm>
            <a:off x="7241378" y="2752733"/>
            <a:ext cx="413258" cy="461665"/>
          </a:xfrm>
          <a:custGeom>
            <a:avLst/>
            <a:gdLst>
              <a:gd name="connsiteX0" fmla="*/ 0 w 291854"/>
              <a:gd name="connsiteY0" fmla="*/ 0 h 400110"/>
              <a:gd name="connsiteX1" fmla="*/ 291854 w 291854"/>
              <a:gd name="connsiteY1" fmla="*/ 0 h 400110"/>
              <a:gd name="connsiteX2" fmla="*/ 291854 w 291854"/>
              <a:gd name="connsiteY2" fmla="*/ 400110 h 400110"/>
              <a:gd name="connsiteX3" fmla="*/ 0 w 291854"/>
              <a:gd name="connsiteY3" fmla="*/ 400110 h 400110"/>
              <a:gd name="connsiteX4" fmla="*/ 0 w 291854"/>
              <a:gd name="connsiteY4" fmla="*/ 0 h 400110"/>
              <a:gd name="connsiteX0" fmla="*/ 69273 w 291854"/>
              <a:gd name="connsiteY0" fmla="*/ 127000 h 400110"/>
              <a:gd name="connsiteX1" fmla="*/ 291854 w 291854"/>
              <a:gd name="connsiteY1" fmla="*/ 0 h 400110"/>
              <a:gd name="connsiteX2" fmla="*/ 291854 w 291854"/>
              <a:gd name="connsiteY2" fmla="*/ 400110 h 400110"/>
              <a:gd name="connsiteX3" fmla="*/ 0 w 291854"/>
              <a:gd name="connsiteY3" fmla="*/ 400110 h 400110"/>
              <a:gd name="connsiteX4" fmla="*/ 69273 w 291854"/>
              <a:gd name="connsiteY4" fmla="*/ 127000 h 400110"/>
              <a:gd name="connsiteX0" fmla="*/ 69273 w 291854"/>
              <a:gd name="connsiteY0" fmla="*/ 157019 h 430129"/>
              <a:gd name="connsiteX1" fmla="*/ 242972 w 291854"/>
              <a:gd name="connsiteY1" fmla="*/ 0 h 430129"/>
              <a:gd name="connsiteX2" fmla="*/ 291854 w 291854"/>
              <a:gd name="connsiteY2" fmla="*/ 430129 h 430129"/>
              <a:gd name="connsiteX3" fmla="*/ 0 w 291854"/>
              <a:gd name="connsiteY3" fmla="*/ 430129 h 430129"/>
              <a:gd name="connsiteX4" fmla="*/ 69273 w 291854"/>
              <a:gd name="connsiteY4" fmla="*/ 157019 h 430129"/>
              <a:gd name="connsiteX0" fmla="*/ 69273 w 249955"/>
              <a:gd name="connsiteY0" fmla="*/ 157019 h 450141"/>
              <a:gd name="connsiteX1" fmla="*/ 242972 w 249955"/>
              <a:gd name="connsiteY1" fmla="*/ 0 h 450141"/>
              <a:gd name="connsiteX2" fmla="*/ 249955 w 249955"/>
              <a:gd name="connsiteY2" fmla="*/ 450141 h 450141"/>
              <a:gd name="connsiteX3" fmla="*/ 0 w 249955"/>
              <a:gd name="connsiteY3" fmla="*/ 430129 h 450141"/>
              <a:gd name="connsiteX4" fmla="*/ 69273 w 249955"/>
              <a:gd name="connsiteY4" fmla="*/ 157019 h 450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955" h="450141">
                <a:moveTo>
                  <a:pt x="69273" y="157019"/>
                </a:moveTo>
                <a:lnTo>
                  <a:pt x="242972" y="0"/>
                </a:lnTo>
                <a:lnTo>
                  <a:pt x="249955" y="450141"/>
                </a:lnTo>
                <a:lnTo>
                  <a:pt x="0" y="430129"/>
                </a:lnTo>
                <a:lnTo>
                  <a:pt x="69273" y="157019"/>
                </a:lnTo>
                <a:close/>
              </a:path>
            </a:pathLst>
          </a:custGeom>
          <a:noFill/>
        </p:spPr>
        <p:txBody>
          <a:bodyPr wrap="square" rtlCol="0">
            <a:spAutoFit/>
          </a:bodyPr>
          <a:lstStyle/>
          <a:p>
            <a:r>
              <a:rPr lang="en-US" sz="2000" i="1" spc="-150" dirty="0" smtClean="0">
                <a:latin typeface="Arial"/>
                <a:cs typeface="Arial"/>
              </a:rPr>
              <a:t>C</a:t>
            </a:r>
            <a:r>
              <a:rPr lang="en-US" i="1" spc="-150" dirty="0">
                <a:latin typeface="Arial"/>
                <a:cs typeface="Arial"/>
              </a:rPr>
              <a:t>'</a:t>
            </a:r>
          </a:p>
        </p:txBody>
      </p:sp>
      <p:sp>
        <p:nvSpPr>
          <p:cNvPr id="5" name="Isosceles Triangle 4"/>
          <p:cNvSpPr>
            <a:spLocks noChangeAspect="1"/>
          </p:cNvSpPr>
          <p:nvPr/>
        </p:nvSpPr>
        <p:spPr>
          <a:xfrm>
            <a:off x="5863994" y="1753243"/>
            <a:ext cx="1400556" cy="1294757"/>
          </a:xfrm>
          <a:prstGeom prst="triangle">
            <a:avLst>
              <a:gd name="adj" fmla="val 50216"/>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Isosceles Triangle 15"/>
          <p:cNvSpPr>
            <a:spLocks noChangeAspect="1"/>
          </p:cNvSpPr>
          <p:nvPr/>
        </p:nvSpPr>
        <p:spPr>
          <a:xfrm>
            <a:off x="2119901" y="1753243"/>
            <a:ext cx="1400556" cy="1294757"/>
          </a:xfrm>
          <a:prstGeom prst="triangle">
            <a:avLst>
              <a:gd name="adj" fmla="val 50216"/>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a:off x="3983182" y="2355273"/>
            <a:ext cx="1450972" cy="0"/>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09459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pPr marL="342900" indent="-342900">
              <a:buFont typeface="Arial"/>
              <a:buChar char="•"/>
            </a:pPr>
            <a:r>
              <a:rPr lang="en-US" dirty="0"/>
              <a:t>In this unit, we will be focusing on three isometric transformations: translations, reflections, and rotations. A </a:t>
            </a:r>
            <a:r>
              <a:rPr lang="en-US" b="1" dirty="0"/>
              <a:t>translation</a:t>
            </a:r>
            <a:r>
              <a:rPr lang="en-US" dirty="0"/>
              <a:t>, or slide, is a transformation that moves each point of a figure the same distance in the same direction. A </a:t>
            </a:r>
            <a:r>
              <a:rPr lang="en-US" b="1" dirty="0"/>
              <a:t>reflection</a:t>
            </a:r>
            <a:r>
              <a:rPr lang="en-US" dirty="0"/>
              <a:t>, or flip, is a transformation where a mirror image is created. A </a:t>
            </a:r>
            <a:r>
              <a:rPr lang="en-US" b="1" dirty="0"/>
              <a:t>rotation</a:t>
            </a:r>
            <a:r>
              <a:rPr lang="en-US" dirty="0"/>
              <a:t>, or turn, is a transformation that turns a figure around a point</a:t>
            </a:r>
            <a:r>
              <a:rPr lang="en-US" dirty="0" smtClean="0"/>
              <a:t>.</a:t>
            </a:r>
          </a:p>
          <a:p>
            <a:pPr marL="342900" indent="-342900">
              <a:buFont typeface="Arial"/>
              <a:buChar char="•"/>
            </a:pPr>
            <a:endParaRPr lang="en-US" dirty="0"/>
          </a:p>
          <a:p>
            <a:pPr marL="342900" indent="-342900">
              <a:buFont typeface="Arial"/>
              <a:buChar char="•"/>
            </a:pPr>
            <a:r>
              <a:rPr lang="en-US" dirty="0"/>
              <a:t>Some transformations are not isometric. Examples of non-isometric transformations are horizontal stretch and </a:t>
            </a:r>
            <a:r>
              <a:rPr lang="en-US" dirty="0" smtClean="0"/>
              <a:t>dilation.</a:t>
            </a:r>
            <a:endParaRPr lang="en-US" dirty="0"/>
          </a:p>
          <a:p>
            <a:pPr marL="342900" indent="-342900">
              <a:buFont typeface="Arial"/>
              <a:buChar char="•"/>
            </a:pPr>
            <a:endParaRPr lang="en-US" dirty="0"/>
          </a:p>
          <a:p>
            <a:endParaRPr lang="en-US" sz="2800" b="1" i="1"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spTree>
    <p:extLst>
      <p:ext uri="{BB962C8B-B14F-4D97-AF65-F5344CB8AC3E}">
        <p14:creationId xmlns:p14="http://schemas.microsoft.com/office/powerpoint/2010/main" val="52239264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49218" cy="4998233"/>
          </a:xfrm>
        </p:spPr>
        <p:txBody>
          <a:bodyPr>
            <a:normAutofit/>
          </a:bodyPr>
          <a:lstStyle/>
          <a:p>
            <a:r>
              <a:rPr lang="en-US" sz="2800" b="1" dirty="0"/>
              <a:t>Key Concepts, </a:t>
            </a:r>
            <a:r>
              <a:rPr lang="en-US" sz="2800" b="1" i="1" dirty="0"/>
              <a:t>continued</a:t>
            </a:r>
          </a:p>
          <a:p>
            <a:pPr marL="342900" indent="-342900">
              <a:buFont typeface="Arial"/>
              <a:buChar char="•"/>
            </a:pPr>
            <a:r>
              <a:rPr lang="en-US" dirty="0" smtClean="0"/>
              <a:t>For </a:t>
            </a:r>
            <a:r>
              <a:rPr lang="en-US" dirty="0"/>
              <a:t>example, a horizontal stretch transformation, </a:t>
            </a:r>
            <a:r>
              <a:rPr lang="en-US" dirty="0" smtClean="0"/>
              <a:t/>
            </a:r>
            <a:br>
              <a:rPr lang="en-US" dirty="0" smtClean="0"/>
            </a:br>
            <a:r>
              <a:rPr lang="en-US" i="1" dirty="0" smtClean="0"/>
              <a:t>T</a:t>
            </a:r>
            <a:r>
              <a:rPr lang="en-US" dirty="0"/>
              <a:t>(</a:t>
            </a:r>
            <a:r>
              <a:rPr lang="en-US" i="1" dirty="0"/>
              <a:t>x</a:t>
            </a:r>
            <a:r>
              <a:rPr lang="en-US" dirty="0"/>
              <a:t>, </a:t>
            </a:r>
            <a:r>
              <a:rPr lang="en-US" i="1" dirty="0"/>
              <a:t>y</a:t>
            </a:r>
            <a:r>
              <a:rPr lang="en-US" dirty="0"/>
              <a:t>) = (3</a:t>
            </a:r>
            <a:r>
              <a:rPr lang="en-US" i="1" dirty="0"/>
              <a:t>x</a:t>
            </a:r>
            <a:r>
              <a:rPr lang="en-US" dirty="0"/>
              <a:t> – 4, </a:t>
            </a:r>
            <a:r>
              <a:rPr lang="en-US" i="1" dirty="0"/>
              <a:t>y</a:t>
            </a:r>
            <a:r>
              <a:rPr lang="en-US" dirty="0"/>
              <a:t>), applied </a:t>
            </a:r>
            <a:r>
              <a:rPr lang="en-US" dirty="0" smtClean="0"/>
              <a:t>to               is </a:t>
            </a:r>
            <a:r>
              <a:rPr lang="en-US" dirty="0"/>
              <a:t>one-to-one—every point </a:t>
            </a:r>
            <a:r>
              <a:rPr lang="en-US" dirty="0" smtClean="0"/>
              <a:t>in               </a:t>
            </a:r>
            <a:r>
              <a:rPr lang="en-US" dirty="0"/>
              <a:t>is mapped to just one point in </a:t>
            </a:r>
            <a:endParaRPr lang="en-US" dirty="0" smtClean="0"/>
          </a:p>
          <a:p>
            <a:pPr marL="347472">
              <a:spcBef>
                <a:spcPts val="0"/>
              </a:spcBef>
            </a:pPr>
            <a:r>
              <a:rPr lang="en-US" dirty="0" smtClean="0"/>
              <a:t>                . </a:t>
            </a:r>
            <a:r>
              <a:rPr lang="en-US" dirty="0"/>
              <a:t>However, horizontal distance is not preserved.</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pic>
        <p:nvPicPr>
          <p:cNvPr id="5" name="Picture 4" descr="U5L1_Graph_001.eps"/>
          <p:cNvPicPr>
            <a:picLocks noChangeAspect="1"/>
          </p:cNvPicPr>
          <p:nvPr/>
        </p:nvPicPr>
        <p:blipFill rotWithShape="1">
          <a:blip r:embed="rId3">
            <a:extLst>
              <a:ext uri="{28A0092B-C50C-407E-A947-70E740481C1C}">
                <a14:useLocalDpi xmlns:a14="http://schemas.microsoft.com/office/drawing/2010/main" val="0"/>
              </a:ext>
            </a:extLst>
          </a:blip>
          <a:srcRect l="26697" t="37629" r="30166" b="36001"/>
          <a:stretch/>
        </p:blipFill>
        <p:spPr>
          <a:xfrm>
            <a:off x="2612708" y="2677540"/>
            <a:ext cx="3921760" cy="3102548"/>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3082992317"/>
              </p:ext>
            </p:extLst>
          </p:nvPr>
        </p:nvGraphicFramePr>
        <p:xfrm>
          <a:off x="5194500" y="1607301"/>
          <a:ext cx="1130300" cy="292100"/>
        </p:xfrm>
        <a:graphic>
          <a:graphicData uri="http://schemas.openxmlformats.org/presentationml/2006/ole">
            <mc:AlternateContent xmlns:mc="http://schemas.openxmlformats.org/markup-compatibility/2006">
              <mc:Choice xmlns:v="urn:schemas-microsoft-com:vml" Requires="v">
                <p:oleObj spid="_x0000_s92195" name="Equation" r:id="rId4" imgW="1130300" imgH="292100" progId="Equation.DSMT4">
                  <p:embed/>
                </p:oleObj>
              </mc:Choice>
              <mc:Fallback>
                <p:oleObj name="Equation" r:id="rId4" imgW="1130300" imgH="292100" progId="Equation.DSMT4">
                  <p:embed/>
                  <p:pic>
                    <p:nvPicPr>
                      <p:cNvPr id="0" name=""/>
                      <p:cNvPicPr/>
                      <p:nvPr/>
                    </p:nvPicPr>
                    <p:blipFill>
                      <a:blip r:embed="rId5"/>
                      <a:stretch>
                        <a:fillRect/>
                      </a:stretch>
                    </p:blipFill>
                    <p:spPr>
                      <a:xfrm>
                        <a:off x="5194500" y="1607301"/>
                        <a:ext cx="1130300" cy="2921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4381757"/>
              </p:ext>
            </p:extLst>
          </p:nvPr>
        </p:nvGraphicFramePr>
        <p:xfrm>
          <a:off x="2978348" y="1971157"/>
          <a:ext cx="1130300" cy="292100"/>
        </p:xfrm>
        <a:graphic>
          <a:graphicData uri="http://schemas.openxmlformats.org/presentationml/2006/ole">
            <mc:AlternateContent xmlns:mc="http://schemas.openxmlformats.org/markup-compatibility/2006">
              <mc:Choice xmlns:v="urn:schemas-microsoft-com:vml" Requires="v">
                <p:oleObj spid="_x0000_s92196" name="Equation" r:id="rId6" imgW="1130300" imgH="292100" progId="Equation.DSMT4">
                  <p:embed/>
                </p:oleObj>
              </mc:Choice>
              <mc:Fallback>
                <p:oleObj name="Equation" r:id="rId6" imgW="1130300" imgH="292100" progId="Equation.DSMT4">
                  <p:embed/>
                  <p:pic>
                    <p:nvPicPr>
                      <p:cNvPr id="0" name=""/>
                      <p:cNvPicPr/>
                      <p:nvPr/>
                    </p:nvPicPr>
                    <p:blipFill>
                      <a:blip r:embed="rId5"/>
                      <a:stretch>
                        <a:fillRect/>
                      </a:stretch>
                    </p:blipFill>
                    <p:spPr>
                      <a:xfrm>
                        <a:off x="2978348" y="1971157"/>
                        <a:ext cx="1130300" cy="2921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206893165"/>
              </p:ext>
            </p:extLst>
          </p:nvPr>
        </p:nvGraphicFramePr>
        <p:xfrm>
          <a:off x="1084553" y="2339260"/>
          <a:ext cx="1384300" cy="292100"/>
        </p:xfrm>
        <a:graphic>
          <a:graphicData uri="http://schemas.openxmlformats.org/presentationml/2006/ole">
            <mc:AlternateContent xmlns:mc="http://schemas.openxmlformats.org/markup-compatibility/2006">
              <mc:Choice xmlns:v="urn:schemas-microsoft-com:vml" Requires="v">
                <p:oleObj spid="_x0000_s92197" name="Equation" r:id="rId7" imgW="1384300" imgH="292100" progId="Equation.DSMT4">
                  <p:embed/>
                </p:oleObj>
              </mc:Choice>
              <mc:Fallback>
                <p:oleObj name="Equation" r:id="rId7" imgW="1384300" imgH="292100" progId="Equation.DSMT4">
                  <p:embed/>
                  <p:pic>
                    <p:nvPicPr>
                      <p:cNvPr id="0" name=""/>
                      <p:cNvPicPr/>
                      <p:nvPr/>
                    </p:nvPicPr>
                    <p:blipFill>
                      <a:blip r:embed="rId8"/>
                      <a:stretch>
                        <a:fillRect/>
                      </a:stretch>
                    </p:blipFill>
                    <p:spPr>
                      <a:xfrm>
                        <a:off x="1084553" y="2339260"/>
                        <a:ext cx="1384300" cy="292100"/>
                      </a:xfrm>
                      <a:prstGeom prst="rect">
                        <a:avLst/>
                      </a:prstGeom>
                    </p:spPr>
                  </p:pic>
                </p:oleObj>
              </mc:Fallback>
            </mc:AlternateContent>
          </a:graphicData>
        </a:graphic>
      </p:graphicFrame>
    </p:spTree>
    <p:extLst>
      <p:ext uri="{BB962C8B-B14F-4D97-AF65-F5344CB8AC3E}">
        <p14:creationId xmlns:p14="http://schemas.microsoft.com/office/powerpoint/2010/main" val="48269268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pPr marL="457200" indent="-457200">
              <a:buFont typeface="Arial"/>
              <a:buChar char="•"/>
            </a:pPr>
            <a:r>
              <a:rPr lang="en-US" dirty="0" smtClean="0"/>
              <a:t>Note </a:t>
            </a:r>
            <a:r>
              <a:rPr lang="en-US" dirty="0"/>
              <a:t>that </a:t>
            </a:r>
            <a:r>
              <a:rPr lang="en-US" dirty="0" smtClean="0"/>
              <a:t>                                       . </a:t>
            </a:r>
            <a:r>
              <a:rPr lang="en-US" dirty="0"/>
              <a:t>From the graph, we can see </a:t>
            </a:r>
            <a:r>
              <a:rPr lang="en-US" dirty="0" smtClean="0"/>
              <a:t>that                and                  </a:t>
            </a:r>
            <a:r>
              <a:rPr lang="en-US" dirty="0"/>
              <a:t>are not congruent; therefore </a:t>
            </a:r>
            <a:r>
              <a:rPr lang="en-US" i="1" dirty="0"/>
              <a:t>T</a:t>
            </a:r>
            <a:r>
              <a:rPr lang="en-US" dirty="0"/>
              <a:t> is not isometric</a:t>
            </a:r>
            <a:r>
              <a:rPr lang="en-US" dirty="0" smtClean="0"/>
              <a:t>.</a:t>
            </a:r>
          </a:p>
          <a:p>
            <a:pPr marL="457200" indent="-457200">
              <a:buFont typeface="Arial"/>
              <a:buChar char="•"/>
            </a:pPr>
            <a:endParaRPr lang="en-US" dirty="0"/>
          </a:p>
          <a:p>
            <a:pPr marL="457200" indent="-457200">
              <a:buFont typeface="Arial"/>
              <a:buChar char="•"/>
            </a:pPr>
            <a:r>
              <a:rPr lang="en-US" dirty="0" smtClean="0"/>
              <a:t>Another </a:t>
            </a:r>
            <a:r>
              <a:rPr lang="en-US" dirty="0"/>
              <a:t>transformation that is not isometric is a dilation. A dilation stretches or contracts both coordinates.</a:t>
            </a:r>
            <a:endParaRPr lang="en-US" b="1" i="1"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750499974"/>
              </p:ext>
            </p:extLst>
          </p:nvPr>
        </p:nvGraphicFramePr>
        <p:xfrm>
          <a:off x="2611438" y="1144270"/>
          <a:ext cx="3213100" cy="419100"/>
        </p:xfrm>
        <a:graphic>
          <a:graphicData uri="http://schemas.openxmlformats.org/presentationml/2006/ole">
            <mc:AlternateContent xmlns:mc="http://schemas.openxmlformats.org/markup-compatibility/2006">
              <mc:Choice xmlns:v="urn:schemas-microsoft-com:vml" Requires="v">
                <p:oleObj spid="_x0000_s87091" name="Equation" r:id="rId3" imgW="3213100" imgH="419100" progId="Equation.DSMT4">
                  <p:embed/>
                </p:oleObj>
              </mc:Choice>
              <mc:Fallback>
                <p:oleObj name="Equation" r:id="rId3" imgW="3213100" imgH="419100" progId="Equation.DSMT4">
                  <p:embed/>
                  <p:pic>
                    <p:nvPicPr>
                      <p:cNvPr id="0" name=""/>
                      <p:cNvPicPr/>
                      <p:nvPr/>
                    </p:nvPicPr>
                    <p:blipFill>
                      <a:blip r:embed="rId4"/>
                      <a:stretch>
                        <a:fillRect/>
                      </a:stretch>
                    </p:blipFill>
                    <p:spPr>
                      <a:xfrm>
                        <a:off x="2611438" y="1144270"/>
                        <a:ext cx="3213100" cy="419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87864100"/>
              </p:ext>
            </p:extLst>
          </p:nvPr>
        </p:nvGraphicFramePr>
        <p:xfrm>
          <a:off x="3428048" y="1595756"/>
          <a:ext cx="1130300" cy="292100"/>
        </p:xfrm>
        <a:graphic>
          <a:graphicData uri="http://schemas.openxmlformats.org/presentationml/2006/ole">
            <mc:AlternateContent xmlns:mc="http://schemas.openxmlformats.org/markup-compatibility/2006">
              <mc:Choice xmlns:v="urn:schemas-microsoft-com:vml" Requires="v">
                <p:oleObj spid="_x0000_s87092" name="Equation" r:id="rId5" imgW="1130300" imgH="292100" progId="Equation.DSMT4">
                  <p:embed/>
                </p:oleObj>
              </mc:Choice>
              <mc:Fallback>
                <p:oleObj name="Equation" r:id="rId5" imgW="1130300" imgH="292100" progId="Equation.DSMT4">
                  <p:embed/>
                  <p:pic>
                    <p:nvPicPr>
                      <p:cNvPr id="0" name=""/>
                      <p:cNvPicPr/>
                      <p:nvPr/>
                    </p:nvPicPr>
                    <p:blipFill>
                      <a:blip r:embed="rId6"/>
                      <a:stretch>
                        <a:fillRect/>
                      </a:stretch>
                    </p:blipFill>
                    <p:spPr>
                      <a:xfrm>
                        <a:off x="3428048" y="1595756"/>
                        <a:ext cx="1130300" cy="2921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828019068"/>
              </p:ext>
            </p:extLst>
          </p:nvPr>
        </p:nvGraphicFramePr>
        <p:xfrm>
          <a:off x="5310823" y="1595756"/>
          <a:ext cx="1384300" cy="292100"/>
        </p:xfrm>
        <a:graphic>
          <a:graphicData uri="http://schemas.openxmlformats.org/presentationml/2006/ole">
            <mc:AlternateContent xmlns:mc="http://schemas.openxmlformats.org/markup-compatibility/2006">
              <mc:Choice xmlns:v="urn:schemas-microsoft-com:vml" Requires="v">
                <p:oleObj spid="_x0000_s87093" name="Equation" r:id="rId7" imgW="1384300" imgH="292100" progId="Equation.DSMT4">
                  <p:embed/>
                </p:oleObj>
              </mc:Choice>
              <mc:Fallback>
                <p:oleObj name="Equation" r:id="rId7" imgW="1384300" imgH="292100" progId="Equation.DSMT4">
                  <p:embed/>
                  <p:pic>
                    <p:nvPicPr>
                      <p:cNvPr id="0" name=""/>
                      <p:cNvPicPr/>
                      <p:nvPr/>
                    </p:nvPicPr>
                    <p:blipFill>
                      <a:blip r:embed="rId8"/>
                      <a:stretch>
                        <a:fillRect/>
                      </a:stretch>
                    </p:blipFill>
                    <p:spPr>
                      <a:xfrm>
                        <a:off x="5310823" y="1595756"/>
                        <a:ext cx="1384300" cy="292100"/>
                      </a:xfrm>
                      <a:prstGeom prst="rect">
                        <a:avLst/>
                      </a:prstGeom>
                    </p:spPr>
                  </p:pic>
                </p:oleObj>
              </mc:Fallback>
            </mc:AlternateContent>
          </a:graphicData>
        </a:graphic>
      </p:graphicFrame>
    </p:spTree>
    <p:extLst>
      <p:ext uri="{BB962C8B-B14F-4D97-AF65-F5344CB8AC3E}">
        <p14:creationId xmlns:p14="http://schemas.microsoft.com/office/powerpoint/2010/main" val="37779210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pPr marL="457200" indent="-457200">
              <a:buFont typeface="Arial"/>
              <a:buChar char="•"/>
            </a:pPr>
            <a:r>
              <a:rPr lang="en-US" dirty="0" smtClean="0"/>
              <a:t>If </a:t>
            </a:r>
            <a:r>
              <a:rPr lang="en-US" dirty="0"/>
              <a:t>we have the dilation </a:t>
            </a:r>
            <a:r>
              <a:rPr lang="en-US" i="1" dirty="0"/>
              <a:t>D</a:t>
            </a:r>
            <a:r>
              <a:rPr lang="en-US" dirty="0"/>
              <a:t>(</a:t>
            </a:r>
            <a:r>
              <a:rPr lang="en-US" i="1" dirty="0"/>
              <a:t>x</a:t>
            </a:r>
            <a:r>
              <a:rPr lang="en-US" dirty="0"/>
              <a:t>, </a:t>
            </a:r>
            <a:r>
              <a:rPr lang="en-US" i="1" dirty="0"/>
              <a:t>y</a:t>
            </a:r>
            <a:r>
              <a:rPr lang="en-US" dirty="0"/>
              <a:t>) = (2</a:t>
            </a:r>
            <a:r>
              <a:rPr lang="en-US" i="1" dirty="0"/>
              <a:t>x</a:t>
            </a:r>
            <a:r>
              <a:rPr lang="en-US" dirty="0"/>
              <a:t> – 5, </a:t>
            </a:r>
            <a:r>
              <a:rPr lang="en-US" i="1" dirty="0"/>
              <a:t>y</a:t>
            </a:r>
            <a:r>
              <a:rPr lang="en-US" dirty="0"/>
              <a:t> – 4), we can </a:t>
            </a:r>
            <a:r>
              <a:rPr lang="en-US" smtClean="0"/>
              <a:t>graph                                 , as </a:t>
            </a:r>
            <a:r>
              <a:rPr lang="en-US" dirty="0" smtClean="0"/>
              <a:t>seen </a:t>
            </a:r>
            <a:r>
              <a:rPr lang="en-US" dirty="0"/>
              <a:t>below</a:t>
            </a:r>
            <a:r>
              <a:rPr lang="en-US" dirty="0" smtClean="0"/>
              <a:t>.</a:t>
            </a:r>
          </a:p>
          <a:p>
            <a:pPr marL="457200" indent="-457200">
              <a:buFont typeface="Arial"/>
              <a:buChar char="•"/>
            </a:pPr>
            <a:endParaRPr lang="en-US" dirty="0"/>
          </a:p>
          <a:p>
            <a:pPr marL="457200" indent="-457200">
              <a:buFont typeface="Arial"/>
              <a:buChar char="•"/>
            </a:pPr>
            <a:endParaRPr lang="en-US" dirty="0" smtClean="0"/>
          </a:p>
          <a:p>
            <a:pPr marL="457200" indent="-457200">
              <a:buFont typeface="Arial"/>
              <a:buChar char="•"/>
            </a:pPr>
            <a:endParaRPr lang="en-US" dirty="0"/>
          </a:p>
          <a:p>
            <a:pPr marL="457200" indent="-457200">
              <a:buFont typeface="Arial"/>
              <a:buChar char="•"/>
            </a:pPr>
            <a:endParaRPr lang="en-US" dirty="0" smtClean="0"/>
          </a:p>
          <a:p>
            <a:pPr marL="457200" indent="-457200">
              <a:buFont typeface="Arial"/>
              <a:buChar char="•"/>
            </a:pPr>
            <a:endParaRPr lang="en-US" dirty="0"/>
          </a:p>
          <a:p>
            <a:pPr marL="457200" indent="-457200">
              <a:buFont typeface="Arial"/>
              <a:buChar char="•"/>
            </a:pPr>
            <a:endParaRPr lang="en-US" dirty="0" smtClean="0"/>
          </a:p>
          <a:p>
            <a:pPr marL="457200" indent="-457200">
              <a:lnSpc>
                <a:spcPct val="50000"/>
              </a:lnSpc>
              <a:buFont typeface="Arial"/>
              <a:buChar char="•"/>
            </a:pPr>
            <a:endParaRPr lang="en-US" dirty="0" smtClean="0"/>
          </a:p>
          <a:p>
            <a:pPr marL="457200" indent="-457200">
              <a:buFont typeface="Arial"/>
              <a:buChar char="•"/>
            </a:pPr>
            <a:endParaRPr lang="en-US" dirty="0"/>
          </a:p>
          <a:p>
            <a:pPr lvl="1" algn="l"/>
            <a:r>
              <a:rPr lang="en-US" dirty="0" smtClean="0">
                <a:solidFill>
                  <a:schemeClr val="tx1"/>
                </a:solidFill>
              </a:rPr>
              <a:t>Note that                           .</a:t>
            </a:r>
            <a:r>
              <a:rPr lang="en-US" dirty="0" smtClean="0"/>
              <a:t> </a:t>
            </a:r>
            <a:endParaRPr lang="en-US" dirty="0"/>
          </a:p>
          <a:p>
            <a:endParaRPr lang="en-US" sz="2800" b="1" i="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610202991"/>
              </p:ext>
            </p:extLst>
          </p:nvPr>
        </p:nvGraphicFramePr>
        <p:xfrm>
          <a:off x="2595563" y="1547813"/>
          <a:ext cx="2755900" cy="469900"/>
        </p:xfrm>
        <a:graphic>
          <a:graphicData uri="http://schemas.openxmlformats.org/presentationml/2006/ole">
            <mc:AlternateContent xmlns:mc="http://schemas.openxmlformats.org/markup-compatibility/2006">
              <mc:Choice xmlns:v="urn:schemas-microsoft-com:vml" Requires="v">
                <p:oleObj spid="_x0000_s88101" name="Equation" r:id="rId3" imgW="2755900" imgH="469900" progId="Equation.DSMT4">
                  <p:embed/>
                </p:oleObj>
              </mc:Choice>
              <mc:Fallback>
                <p:oleObj name="Equation" r:id="rId3" imgW="2755900" imgH="469900" progId="Equation.DSMT4">
                  <p:embed/>
                  <p:pic>
                    <p:nvPicPr>
                      <p:cNvPr id="0" name=""/>
                      <p:cNvPicPr/>
                      <p:nvPr/>
                    </p:nvPicPr>
                    <p:blipFill>
                      <a:blip r:embed="rId4"/>
                      <a:stretch>
                        <a:fillRect/>
                      </a:stretch>
                    </p:blipFill>
                    <p:spPr>
                      <a:xfrm>
                        <a:off x="2595563" y="1547813"/>
                        <a:ext cx="2755900" cy="469900"/>
                      </a:xfrm>
                      <a:prstGeom prst="rect">
                        <a:avLst/>
                      </a:prstGeom>
                    </p:spPr>
                  </p:pic>
                </p:oleObj>
              </mc:Fallback>
            </mc:AlternateContent>
          </a:graphicData>
        </a:graphic>
      </p:graphicFrame>
      <p:pic>
        <p:nvPicPr>
          <p:cNvPr id="6" name="Picture 5" descr="U5L1_Graph_002.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4298" y="2072641"/>
            <a:ext cx="3825240" cy="3088411"/>
          </a:xfrm>
          <a:prstGeom prst="rect">
            <a:avLst/>
          </a:prstGeom>
        </p:spPr>
      </p:pic>
      <p:graphicFrame>
        <p:nvGraphicFramePr>
          <p:cNvPr id="7" name="Object 6"/>
          <p:cNvGraphicFramePr>
            <a:graphicFrameLocks noChangeAspect="1"/>
          </p:cNvGraphicFramePr>
          <p:nvPr>
            <p:extLst>
              <p:ext uri="{D42A27DB-BD31-4B8C-83A1-F6EECF244321}">
                <p14:modId xmlns:p14="http://schemas.microsoft.com/office/powerpoint/2010/main" val="2331539402"/>
              </p:ext>
            </p:extLst>
          </p:nvPr>
        </p:nvGraphicFramePr>
        <p:xfrm>
          <a:off x="2489453" y="5269998"/>
          <a:ext cx="2324100" cy="444500"/>
        </p:xfrm>
        <a:graphic>
          <a:graphicData uri="http://schemas.openxmlformats.org/presentationml/2006/ole">
            <mc:AlternateContent xmlns:mc="http://schemas.openxmlformats.org/markup-compatibility/2006">
              <mc:Choice xmlns:v="urn:schemas-microsoft-com:vml" Requires="v">
                <p:oleObj spid="_x0000_s88102" name="Equation" r:id="rId6" imgW="2324100" imgH="444500" progId="Equation.DSMT4">
                  <p:embed/>
                </p:oleObj>
              </mc:Choice>
              <mc:Fallback>
                <p:oleObj name="Equation" r:id="rId6" imgW="2324100" imgH="444500" progId="Equation.DSMT4">
                  <p:embed/>
                  <p:pic>
                    <p:nvPicPr>
                      <p:cNvPr id="0" name=""/>
                      <p:cNvPicPr/>
                      <p:nvPr/>
                    </p:nvPicPr>
                    <p:blipFill>
                      <a:blip r:embed="rId7"/>
                      <a:stretch>
                        <a:fillRect/>
                      </a:stretch>
                    </p:blipFill>
                    <p:spPr>
                      <a:xfrm>
                        <a:off x="2489453" y="5269998"/>
                        <a:ext cx="2324100" cy="444500"/>
                      </a:xfrm>
                      <a:prstGeom prst="rect">
                        <a:avLst/>
                      </a:prstGeom>
                    </p:spPr>
                  </p:pic>
                </p:oleObj>
              </mc:Fallback>
            </mc:AlternateContent>
          </a:graphicData>
        </a:graphic>
      </p:graphicFrame>
    </p:spTree>
    <p:extLst>
      <p:ext uri="{BB962C8B-B14F-4D97-AF65-F5344CB8AC3E}">
        <p14:creationId xmlns:p14="http://schemas.microsoft.com/office/powerpoint/2010/main" val="212506810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taking functions in the wrong </a:t>
            </a:r>
            <a:r>
              <a:rPr lang="en-US" dirty="0" smtClean="0"/>
              <a:t>order</a:t>
            </a:r>
          </a:p>
          <a:p>
            <a:pPr marL="342900" indent="-342900">
              <a:buFont typeface="Arial"/>
              <a:buChar char="•"/>
            </a:pPr>
            <a:endParaRPr lang="en-US" dirty="0"/>
          </a:p>
          <a:p>
            <a:pPr marL="342900" indent="-342900">
              <a:buFont typeface="Arial"/>
              <a:buChar char="•"/>
            </a:pPr>
            <a:r>
              <a:rPr lang="en-US" dirty="0" smtClean="0"/>
              <a:t>not </a:t>
            </a:r>
            <a:r>
              <a:rPr lang="en-US" dirty="0"/>
              <a:t>understanding that reflections, rotations, and translations have congruent preimages and images</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19</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5.1.2: Transformations As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a:p>
          <a:p>
            <a:r>
              <a:rPr lang="en-US" dirty="0"/>
              <a:t>In this lesson, we will learn to describe transformations as functions on points in the coordinate plane. Let’s first review functions and how they are written</a:t>
            </a:r>
            <a:r>
              <a:rPr lang="en-US" dirty="0" smtClean="0"/>
              <a:t>.</a:t>
            </a:r>
          </a:p>
          <a:p>
            <a:endParaRPr lang="en-US" dirty="0"/>
          </a:p>
          <a:p>
            <a:r>
              <a:rPr lang="en-US" dirty="0"/>
              <a:t>A function is a relationship between two sets of data, inputs and outputs, where the function of each input has exactly one output. Because of this relationship, functions are defined in terms of their potential inputs and outputs. For example, we can say that a function </a:t>
            </a:r>
            <a:r>
              <a:rPr lang="en-US" i="1" dirty="0"/>
              <a:t>f </a:t>
            </a:r>
            <a:r>
              <a:rPr lang="en-US" dirty="0"/>
              <a:t>takes real numbers as inputs and its outputs are also real numbers.</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spTree>
    <p:extLst>
      <p:ext uri="{BB962C8B-B14F-4D97-AF65-F5344CB8AC3E}">
        <p14:creationId xmlns:p14="http://schemas.microsoft.com/office/powerpoint/2010/main" val="350352247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061885"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Given the point</a:t>
            </a:r>
            <a:r>
              <a:rPr lang="en-US" i="1" dirty="0"/>
              <a:t> </a:t>
            </a:r>
            <a:r>
              <a:rPr lang="en-US" i="1" dirty="0" smtClean="0"/>
              <a:t>P</a:t>
            </a:r>
            <a:r>
              <a:rPr lang="en-US" dirty="0" smtClean="0"/>
              <a:t>(</a:t>
            </a:r>
            <a:r>
              <a:rPr lang="en-US" dirty="0"/>
              <a:t>5, 3) and</a:t>
            </a:r>
            <a:r>
              <a:rPr lang="en-US" i="1" dirty="0"/>
              <a:t> T</a:t>
            </a:r>
            <a:r>
              <a:rPr lang="en-US" dirty="0"/>
              <a:t>(</a:t>
            </a:r>
            <a:r>
              <a:rPr lang="en-US" i="1" dirty="0"/>
              <a:t>x</a:t>
            </a:r>
            <a:r>
              <a:rPr lang="en-US" dirty="0"/>
              <a:t>,</a:t>
            </a:r>
            <a:r>
              <a:rPr lang="en-US" i="1" dirty="0"/>
              <a:t> y</a:t>
            </a:r>
            <a:r>
              <a:rPr lang="en-US" dirty="0"/>
              <a:t>)</a:t>
            </a:r>
            <a:r>
              <a:rPr lang="en-US" i="1" dirty="0"/>
              <a:t> </a:t>
            </a:r>
            <a:r>
              <a:rPr lang="en-US" dirty="0"/>
              <a:t>=</a:t>
            </a:r>
            <a:r>
              <a:rPr lang="en-US" i="1" dirty="0"/>
              <a:t> </a:t>
            </a:r>
            <a:r>
              <a:rPr lang="en-US" dirty="0"/>
              <a:t>(</a:t>
            </a:r>
            <a:r>
              <a:rPr lang="en-US" i="1" dirty="0"/>
              <a:t>x</a:t>
            </a:r>
            <a:r>
              <a:rPr lang="en-US" dirty="0"/>
              <a:t> + 2, </a:t>
            </a:r>
            <a:r>
              <a:rPr lang="en-US" i="1" dirty="0"/>
              <a:t>y</a:t>
            </a:r>
            <a:r>
              <a:rPr lang="en-US" dirty="0"/>
              <a:t> + 2), what are the coordinates of </a:t>
            </a:r>
            <a:r>
              <a:rPr lang="en-US" i="1" dirty="0"/>
              <a:t>T</a:t>
            </a:r>
            <a:r>
              <a:rPr lang="en-US" dirty="0"/>
              <a:t>(</a:t>
            </a:r>
            <a:r>
              <a:rPr lang="en-US" i="1" dirty="0"/>
              <a:t>P</a:t>
            </a:r>
            <a:r>
              <a:rPr lang="en-US" dirty="0"/>
              <a:t>)?</a:t>
            </a:r>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20</a:t>
            </a:fld>
            <a:endParaRPr lang="en-US" dirty="0"/>
          </a:p>
        </p:txBody>
      </p:sp>
      <p:sp>
        <p:nvSpPr>
          <p:cNvPr id="3" name="Footer Placeholder 2"/>
          <p:cNvSpPr>
            <a:spLocks noGrp="1"/>
          </p:cNvSpPr>
          <p:nvPr>
            <p:ph type="ftr" sz="quarter" idx="13"/>
          </p:nvPr>
        </p:nvSpPr>
        <p:spPr/>
        <p:txBody>
          <a:bodyPr/>
          <a:lstStyle/>
          <a:p>
            <a:pPr>
              <a:defRPr/>
            </a:pPr>
            <a:r>
              <a:rPr lang="en-US" smtClean="0"/>
              <a:t>5.1.2: Transformations As Functions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a:solidFill>
                  <a:srgbClr val="000090"/>
                </a:solidFill>
              </a:rPr>
              <a:t>continued</a:t>
            </a:r>
          </a:p>
          <a:p>
            <a:pPr marL="514350" indent="-514350">
              <a:buFont typeface="+mj-lt"/>
              <a:buAutoNum type="arabicPeriod"/>
            </a:pPr>
            <a:r>
              <a:rPr lang="en-US" sz="2800" b="1" dirty="0" smtClean="0">
                <a:solidFill>
                  <a:srgbClr val="660066"/>
                </a:solidFill>
              </a:rPr>
              <a:t>Identify </a:t>
            </a:r>
            <a:r>
              <a:rPr lang="en-US" sz="2800" b="1" dirty="0">
                <a:solidFill>
                  <a:srgbClr val="660066"/>
                </a:solidFill>
              </a:rPr>
              <a:t>the point given. </a:t>
            </a:r>
          </a:p>
          <a:p>
            <a:pPr lvl="1" algn="l"/>
            <a:endParaRPr lang="en-US" dirty="0">
              <a:solidFill>
                <a:schemeClr val="tx1"/>
              </a:solidFill>
            </a:endParaRPr>
          </a:p>
          <a:p>
            <a:pPr lvl="1" algn="l"/>
            <a:r>
              <a:rPr lang="en-US" dirty="0">
                <a:solidFill>
                  <a:schemeClr val="tx1"/>
                </a:solidFill>
              </a:rPr>
              <a:t>We are given</a:t>
            </a:r>
            <a:r>
              <a:rPr lang="en-US" i="1" dirty="0">
                <a:solidFill>
                  <a:schemeClr val="tx1"/>
                </a:solidFill>
              </a:rPr>
              <a:t> </a:t>
            </a:r>
            <a:r>
              <a:rPr lang="en-US" i="1" dirty="0" smtClean="0">
                <a:solidFill>
                  <a:schemeClr val="tx1"/>
                </a:solidFill>
              </a:rPr>
              <a:t>P</a:t>
            </a:r>
            <a:r>
              <a:rPr lang="en-US" dirty="0" smtClean="0">
                <a:solidFill>
                  <a:schemeClr val="tx1"/>
                </a:solidFill>
              </a:rPr>
              <a:t>(</a:t>
            </a:r>
            <a:r>
              <a:rPr lang="en-US" dirty="0">
                <a:solidFill>
                  <a:schemeClr val="tx1"/>
                </a:solidFill>
              </a:rPr>
              <a:t>5, 3).</a:t>
            </a:r>
          </a:p>
          <a:p>
            <a:pPr eaLnBrk="1" hangingPunct="1">
              <a:defRPr/>
            </a:pP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21</a:t>
            </a:fld>
            <a:endParaRPr lang="en-US" dirty="0"/>
          </a:p>
        </p:txBody>
      </p:sp>
      <p:sp>
        <p:nvSpPr>
          <p:cNvPr id="2" name="Footer Placeholder 1"/>
          <p:cNvSpPr>
            <a:spLocks noGrp="1"/>
          </p:cNvSpPr>
          <p:nvPr>
            <p:ph type="ftr" sz="quarter" idx="13"/>
          </p:nvPr>
        </p:nvSpPr>
        <p:spPr/>
        <p:txBody>
          <a:bodyPr/>
          <a:lstStyle/>
          <a:p>
            <a:pPr>
              <a:defRPr/>
            </a:pPr>
            <a:r>
              <a:rPr lang="en-US" smtClean="0"/>
              <a:t>5.1.2: Transformations As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a:solidFill>
                  <a:srgbClr val="000090"/>
                </a:solidFill>
              </a:rPr>
              <a:t>continued</a:t>
            </a:r>
          </a:p>
          <a:p>
            <a:pPr marL="514350" indent="-514350">
              <a:buFont typeface="+mj-lt"/>
              <a:buAutoNum type="arabicPeriod" startAt="2"/>
            </a:pPr>
            <a:r>
              <a:rPr lang="en-US" sz="2800" b="1" dirty="0" smtClean="0">
                <a:solidFill>
                  <a:srgbClr val="660066"/>
                </a:solidFill>
              </a:rPr>
              <a:t>Identify the transformation.</a:t>
            </a:r>
            <a:r>
              <a:rPr lang="en-US" sz="2800" b="1" dirty="0">
                <a:solidFill>
                  <a:srgbClr val="660066"/>
                </a:solidFill>
              </a:rPr>
              <a:t/>
            </a:r>
            <a:br>
              <a:rPr lang="en-US" sz="2800" b="1" dirty="0">
                <a:solidFill>
                  <a:srgbClr val="660066"/>
                </a:solidFill>
              </a:rPr>
            </a:br>
            <a:endParaRPr lang="en-US" sz="2800" b="1" dirty="0" smtClean="0">
              <a:solidFill>
                <a:srgbClr val="660066"/>
              </a:solidFill>
            </a:endParaRPr>
          </a:p>
          <a:p>
            <a:pPr lvl="1" algn="l"/>
            <a:r>
              <a:rPr lang="en-US" dirty="0">
                <a:solidFill>
                  <a:srgbClr val="000000"/>
                </a:solidFill>
              </a:rPr>
              <a:t>We are given </a:t>
            </a:r>
            <a:r>
              <a:rPr lang="en-US" i="1" dirty="0">
                <a:solidFill>
                  <a:srgbClr val="000000"/>
                </a:solidFill>
              </a:rPr>
              <a:t>T</a:t>
            </a:r>
            <a:r>
              <a:rPr lang="en-US" dirty="0">
                <a:solidFill>
                  <a:srgbClr val="000000"/>
                </a:solidFill>
              </a:rPr>
              <a:t>(</a:t>
            </a:r>
            <a:r>
              <a:rPr lang="en-US" i="1" dirty="0">
                <a:solidFill>
                  <a:srgbClr val="000000"/>
                </a:solidFill>
              </a:rPr>
              <a:t>P</a:t>
            </a:r>
            <a:r>
              <a:rPr lang="en-US" dirty="0">
                <a:solidFill>
                  <a:srgbClr val="000000"/>
                </a:solidFill>
              </a:rPr>
              <a:t>)</a:t>
            </a:r>
            <a:r>
              <a:rPr lang="en-US" i="1" dirty="0">
                <a:solidFill>
                  <a:srgbClr val="000000"/>
                </a:solidFill>
              </a:rPr>
              <a:t> </a:t>
            </a:r>
            <a:r>
              <a:rPr lang="en-US" dirty="0">
                <a:solidFill>
                  <a:srgbClr val="000000"/>
                </a:solidFill>
              </a:rPr>
              <a:t>=</a:t>
            </a:r>
            <a:r>
              <a:rPr lang="en-US" i="1" dirty="0">
                <a:solidFill>
                  <a:srgbClr val="000000"/>
                </a:solidFill>
              </a:rPr>
              <a:t> </a:t>
            </a:r>
            <a:r>
              <a:rPr lang="en-US" dirty="0">
                <a:solidFill>
                  <a:srgbClr val="000000"/>
                </a:solidFill>
              </a:rPr>
              <a:t>(</a:t>
            </a:r>
            <a:r>
              <a:rPr lang="en-US" i="1" dirty="0">
                <a:solidFill>
                  <a:srgbClr val="000000"/>
                </a:solidFill>
              </a:rPr>
              <a:t>x</a:t>
            </a:r>
            <a:r>
              <a:rPr lang="en-US" dirty="0">
                <a:solidFill>
                  <a:srgbClr val="000000"/>
                </a:solidFill>
              </a:rPr>
              <a:t> + 2, </a:t>
            </a:r>
            <a:r>
              <a:rPr lang="en-US" i="1" dirty="0">
                <a:solidFill>
                  <a:srgbClr val="000000"/>
                </a:solidFill>
              </a:rPr>
              <a:t>y</a:t>
            </a:r>
            <a:r>
              <a:rPr lang="en-US" dirty="0">
                <a:solidFill>
                  <a:srgbClr val="000000"/>
                </a:solidFill>
              </a:rPr>
              <a:t> + 2).</a:t>
            </a: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22</a:t>
            </a:fld>
            <a:endParaRPr lang="en-US" dirty="0"/>
          </a:p>
        </p:txBody>
      </p:sp>
      <p:sp>
        <p:nvSpPr>
          <p:cNvPr id="3" name="Footer Placeholder 2"/>
          <p:cNvSpPr>
            <a:spLocks noGrp="1"/>
          </p:cNvSpPr>
          <p:nvPr>
            <p:ph type="ftr" sz="quarter" idx="13"/>
          </p:nvPr>
        </p:nvSpPr>
        <p:spPr/>
        <p:txBody>
          <a:bodyPr/>
          <a:lstStyle/>
          <a:p>
            <a:pPr>
              <a:defRPr/>
            </a:pPr>
            <a:r>
              <a:rPr lang="en-US" smtClean="0"/>
              <a:t>5.1.2: Transformations As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smtClean="0">
                <a:solidFill>
                  <a:srgbClr val="000090"/>
                </a:solidFill>
              </a:rPr>
              <a:t>continued</a:t>
            </a:r>
          </a:p>
          <a:p>
            <a:pPr marL="514350" indent="-514350">
              <a:buFont typeface="+mj-lt"/>
              <a:buAutoNum type="arabicPeriod" startAt="3"/>
            </a:pPr>
            <a:r>
              <a:rPr lang="en-US" sz="2800" b="1" dirty="0">
                <a:solidFill>
                  <a:srgbClr val="660066"/>
                </a:solidFill>
              </a:rPr>
              <a:t>Calculate the new coordinate</a:t>
            </a:r>
            <a:r>
              <a:rPr lang="en-US" sz="2800" b="1" dirty="0" smtClean="0">
                <a:solidFill>
                  <a:srgbClr val="660066"/>
                </a:solidFill>
              </a:rPr>
              <a:t>.</a:t>
            </a:r>
          </a:p>
          <a:p>
            <a:pPr marL="514350" indent="-514350">
              <a:buFont typeface="+mj-lt"/>
              <a:buAutoNum type="arabicPeriod" startAt="3"/>
            </a:pPr>
            <a:endParaRPr lang="en-US" sz="2800" b="1" dirty="0">
              <a:solidFill>
                <a:srgbClr val="660066"/>
              </a:solidFill>
            </a:endParaRPr>
          </a:p>
          <a:p>
            <a:pPr lvl="2" algn="l"/>
            <a:r>
              <a:rPr lang="es-ES_tradnl" i="1" dirty="0">
                <a:solidFill>
                  <a:schemeClr val="tx1"/>
                </a:solidFill>
              </a:rPr>
              <a:t>T</a:t>
            </a:r>
            <a:r>
              <a:rPr lang="es-ES_tradnl" dirty="0">
                <a:solidFill>
                  <a:schemeClr val="tx1"/>
                </a:solidFill>
              </a:rPr>
              <a:t>(</a:t>
            </a:r>
            <a:r>
              <a:rPr lang="es-ES_tradnl" i="1" dirty="0">
                <a:solidFill>
                  <a:schemeClr val="tx1"/>
                </a:solidFill>
              </a:rPr>
              <a:t>P</a:t>
            </a:r>
            <a:r>
              <a:rPr lang="es-ES_tradnl" dirty="0">
                <a:solidFill>
                  <a:schemeClr val="tx1"/>
                </a:solidFill>
              </a:rPr>
              <a:t>)</a:t>
            </a:r>
            <a:r>
              <a:rPr lang="es-ES_tradnl" i="1" dirty="0">
                <a:solidFill>
                  <a:schemeClr val="tx1"/>
                </a:solidFill>
              </a:rPr>
              <a:t> </a:t>
            </a:r>
            <a:r>
              <a:rPr lang="es-ES_tradnl" dirty="0">
                <a:solidFill>
                  <a:schemeClr val="tx1"/>
                </a:solidFill>
              </a:rPr>
              <a:t>=</a:t>
            </a:r>
            <a:r>
              <a:rPr lang="es-ES_tradnl" i="1" dirty="0">
                <a:solidFill>
                  <a:schemeClr val="tx1"/>
                </a:solidFill>
              </a:rPr>
              <a:t> </a:t>
            </a:r>
            <a:r>
              <a:rPr lang="es-ES_tradnl" dirty="0">
                <a:solidFill>
                  <a:schemeClr val="tx1"/>
                </a:solidFill>
              </a:rPr>
              <a:t>(</a:t>
            </a:r>
            <a:r>
              <a:rPr lang="es-ES_tradnl" i="1" dirty="0">
                <a:solidFill>
                  <a:schemeClr val="tx1"/>
                </a:solidFill>
              </a:rPr>
              <a:t>x</a:t>
            </a:r>
            <a:r>
              <a:rPr lang="es-ES_tradnl" dirty="0">
                <a:solidFill>
                  <a:schemeClr val="tx1"/>
                </a:solidFill>
              </a:rPr>
              <a:t> + 2, </a:t>
            </a:r>
            <a:r>
              <a:rPr lang="es-ES_tradnl" i="1" dirty="0">
                <a:solidFill>
                  <a:schemeClr val="tx1"/>
                </a:solidFill>
              </a:rPr>
              <a:t>y</a:t>
            </a:r>
            <a:r>
              <a:rPr lang="es-ES_tradnl" dirty="0">
                <a:solidFill>
                  <a:schemeClr val="tx1"/>
                </a:solidFill>
              </a:rPr>
              <a:t> + 2)</a:t>
            </a:r>
          </a:p>
          <a:p>
            <a:pPr lvl="2" algn="l"/>
            <a:r>
              <a:rPr lang="es-ES_tradnl" dirty="0">
                <a:solidFill>
                  <a:schemeClr val="tx1"/>
                </a:solidFill>
              </a:rPr>
              <a:t>(5 + 2, 3 + 2)</a:t>
            </a:r>
          </a:p>
          <a:p>
            <a:pPr lvl="2" algn="l"/>
            <a:r>
              <a:rPr lang="es-ES_tradnl" dirty="0">
                <a:solidFill>
                  <a:schemeClr val="tx1"/>
                </a:solidFill>
              </a:rPr>
              <a:t>(7, 5</a:t>
            </a:r>
            <a:r>
              <a:rPr lang="es-ES_tradnl" dirty="0" smtClean="0">
                <a:solidFill>
                  <a:schemeClr val="tx1"/>
                </a:solidFill>
              </a:rPr>
              <a:t>)</a:t>
            </a:r>
          </a:p>
          <a:p>
            <a:pPr lvl="1" algn="l"/>
            <a:endParaRPr lang="es-ES_tradnl" dirty="0">
              <a:solidFill>
                <a:schemeClr val="tx1"/>
              </a:solidFill>
            </a:endParaRPr>
          </a:p>
          <a:p>
            <a:pPr lvl="1" algn="l"/>
            <a:r>
              <a:rPr lang="es-ES_tradnl" i="1" dirty="0">
                <a:solidFill>
                  <a:schemeClr val="tx1"/>
                </a:solidFill>
              </a:rPr>
              <a:t>T</a:t>
            </a:r>
            <a:r>
              <a:rPr lang="es-ES_tradnl" dirty="0">
                <a:solidFill>
                  <a:schemeClr val="tx1"/>
                </a:solidFill>
              </a:rPr>
              <a:t>(</a:t>
            </a:r>
            <a:r>
              <a:rPr lang="es-ES_tradnl" i="1" dirty="0">
                <a:solidFill>
                  <a:schemeClr val="tx1"/>
                </a:solidFill>
              </a:rPr>
              <a:t>P</a:t>
            </a:r>
            <a:r>
              <a:rPr lang="es-ES_tradnl" dirty="0">
                <a:solidFill>
                  <a:schemeClr val="tx1"/>
                </a:solidFill>
              </a:rPr>
              <a:t>) = (7, 5)</a:t>
            </a:r>
          </a:p>
          <a:p>
            <a:pPr lvl="1"/>
            <a:endParaRPr lang="en-US" sz="2800" b="1" dirty="0">
              <a:solidFill>
                <a:srgbClr val="660066"/>
              </a:solidFill>
            </a:endParaRPr>
          </a:p>
          <a:p>
            <a:endParaRPr lang="en-US" sz="2800" b="1" i="1" dirty="0">
              <a:solidFill>
                <a:srgbClr val="000090"/>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23</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300036493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24</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5.1.2: Transformations </a:t>
            </a:r>
            <a:r>
              <a:rPr lang="en-US" dirty="0" smtClean="0"/>
              <a:t>As Functions</a:t>
            </a:r>
            <a:endParaRPr lang="en-US" dirty="0"/>
          </a:p>
        </p:txBody>
      </p:sp>
    </p:spTree>
    <p:extLst>
      <p:ext uri="{BB962C8B-B14F-4D97-AF65-F5344CB8AC3E}">
        <p14:creationId xmlns:p14="http://schemas.microsoft.com/office/powerpoint/2010/main" val="14831857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Given the transformation of a translation </a:t>
            </a:r>
            <a:r>
              <a:rPr lang="en-US" i="1" dirty="0"/>
              <a:t>T</a:t>
            </a:r>
            <a:r>
              <a:rPr lang="en-US" baseline="-25000" dirty="0"/>
              <a:t>5</a:t>
            </a:r>
            <a:r>
              <a:rPr lang="en-US" baseline="-25000" dirty="0" smtClean="0"/>
              <a:t>, –</a:t>
            </a:r>
            <a:r>
              <a:rPr lang="en-US" baseline="-25000" dirty="0"/>
              <a:t>3</a:t>
            </a:r>
            <a:r>
              <a:rPr lang="en-US" dirty="0"/>
              <a:t>, and the points </a:t>
            </a:r>
            <a:r>
              <a:rPr lang="en-US" i="1" dirty="0"/>
              <a:t>P</a:t>
            </a:r>
            <a:r>
              <a:rPr lang="en-US" dirty="0"/>
              <a:t> (–2, 1) and </a:t>
            </a:r>
            <a:r>
              <a:rPr lang="en-US" i="1" dirty="0"/>
              <a:t>Q</a:t>
            </a:r>
            <a:r>
              <a:rPr lang="en-US" dirty="0"/>
              <a:t> (4, 1), show that the transformation of a translation is isometric by calculating the distances, or lengths, </a:t>
            </a:r>
            <a:r>
              <a:rPr lang="en-US" dirty="0" smtClean="0"/>
              <a:t>of        and        </a:t>
            </a:r>
            <a:r>
              <a:rPr lang="en-US" dirty="0"/>
              <a:t>.</a:t>
            </a:r>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25</a:t>
            </a:fld>
            <a:endParaRPr lang="en-US" dirty="0"/>
          </a:p>
        </p:txBody>
      </p:sp>
      <p:sp>
        <p:nvSpPr>
          <p:cNvPr id="3" name="Footer Placeholder 2"/>
          <p:cNvSpPr>
            <a:spLocks noGrp="1"/>
          </p:cNvSpPr>
          <p:nvPr>
            <p:ph type="ftr" sz="quarter" idx="13"/>
          </p:nvPr>
        </p:nvSpPr>
        <p:spPr/>
        <p:txBody>
          <a:bodyPr/>
          <a:lstStyle/>
          <a:p>
            <a:pPr>
              <a:defRPr/>
            </a:pPr>
            <a:r>
              <a:rPr lang="en-US" dirty="0" smtClean="0"/>
              <a:t>5.1.2: Transformations As Functions</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885901100"/>
              </p:ext>
            </p:extLst>
          </p:nvPr>
        </p:nvGraphicFramePr>
        <p:xfrm>
          <a:off x="4571830" y="2776220"/>
          <a:ext cx="469900" cy="393700"/>
        </p:xfrm>
        <a:graphic>
          <a:graphicData uri="http://schemas.openxmlformats.org/presentationml/2006/ole">
            <mc:AlternateContent xmlns:mc="http://schemas.openxmlformats.org/markup-compatibility/2006">
              <mc:Choice xmlns:v="urn:schemas-microsoft-com:vml" Requires="v">
                <p:oleObj spid="_x0000_s82988" name="Equation" r:id="rId3" imgW="469900" imgH="393700" progId="Equation.DSMT4">
                  <p:embed/>
                </p:oleObj>
              </mc:Choice>
              <mc:Fallback>
                <p:oleObj name="Equation" r:id="rId3" imgW="469900" imgH="393700" progId="Equation.DSMT4">
                  <p:embed/>
                  <p:pic>
                    <p:nvPicPr>
                      <p:cNvPr id="0" name=""/>
                      <p:cNvPicPr/>
                      <p:nvPr/>
                    </p:nvPicPr>
                    <p:blipFill>
                      <a:blip r:embed="rId4"/>
                      <a:stretch>
                        <a:fillRect/>
                      </a:stretch>
                    </p:blipFill>
                    <p:spPr>
                      <a:xfrm>
                        <a:off x="4571830" y="2776220"/>
                        <a:ext cx="469900" cy="3937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689327489"/>
              </p:ext>
            </p:extLst>
          </p:nvPr>
        </p:nvGraphicFramePr>
        <p:xfrm>
          <a:off x="5721180" y="2776220"/>
          <a:ext cx="596900" cy="393700"/>
        </p:xfrm>
        <a:graphic>
          <a:graphicData uri="http://schemas.openxmlformats.org/presentationml/2006/ole">
            <mc:AlternateContent xmlns:mc="http://schemas.openxmlformats.org/markup-compatibility/2006">
              <mc:Choice xmlns:v="urn:schemas-microsoft-com:vml" Requires="v">
                <p:oleObj spid="_x0000_s82989" name="Equation" r:id="rId5" imgW="596900" imgH="393700" progId="Equation.DSMT4">
                  <p:embed/>
                </p:oleObj>
              </mc:Choice>
              <mc:Fallback>
                <p:oleObj name="Equation" r:id="rId5" imgW="596900" imgH="393700" progId="Equation.DSMT4">
                  <p:embed/>
                  <p:pic>
                    <p:nvPicPr>
                      <p:cNvPr id="0" name=""/>
                      <p:cNvPicPr/>
                      <p:nvPr/>
                    </p:nvPicPr>
                    <p:blipFill>
                      <a:blip r:embed="rId6"/>
                      <a:stretch>
                        <a:fillRect/>
                      </a:stretch>
                    </p:blipFill>
                    <p:spPr>
                      <a:xfrm>
                        <a:off x="5721180" y="2776220"/>
                        <a:ext cx="596900" cy="393700"/>
                      </a:xfrm>
                      <a:prstGeom prst="rect">
                        <a:avLst/>
                      </a:prstGeom>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smtClean="0">
                <a:solidFill>
                  <a:srgbClr val="660066"/>
                </a:solidFill>
              </a:rPr>
              <a:t>Plot the points of the preimage.</a:t>
            </a:r>
            <a:endParaRPr lang="en-US" sz="2800" b="1" dirty="0">
              <a:solidFill>
                <a:srgbClr val="660066"/>
              </a:solidFill>
            </a:endParaRPr>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26</a:t>
            </a:fld>
            <a:endParaRPr lang="en-US" dirty="0"/>
          </a:p>
        </p:txBody>
      </p:sp>
      <p:sp>
        <p:nvSpPr>
          <p:cNvPr id="2" name="Footer Placeholder 1"/>
          <p:cNvSpPr>
            <a:spLocks noGrp="1"/>
          </p:cNvSpPr>
          <p:nvPr>
            <p:ph type="ftr" sz="quarter" idx="13"/>
          </p:nvPr>
        </p:nvSpPr>
        <p:spPr/>
        <p:txBody>
          <a:bodyPr/>
          <a:lstStyle/>
          <a:p>
            <a:pPr>
              <a:defRPr/>
            </a:pPr>
            <a:r>
              <a:rPr lang="en-US" smtClean="0"/>
              <a:t>5.1.2: Transformations As Functions</a:t>
            </a:r>
            <a:endParaRPr lang="en-US" dirty="0"/>
          </a:p>
        </p:txBody>
      </p:sp>
      <p:pic>
        <p:nvPicPr>
          <p:cNvPr id="4" name="Picture 3" descr="U5L1_001.pdf"/>
          <p:cNvPicPr>
            <a:picLocks noChangeAspect="1"/>
          </p:cNvPicPr>
          <p:nvPr/>
        </p:nvPicPr>
        <p:blipFill rotWithShape="1">
          <a:blip r:embed="rId2">
            <a:extLst>
              <a:ext uri="{28A0092B-C50C-407E-A947-70E740481C1C}">
                <a14:useLocalDpi xmlns:a14="http://schemas.microsoft.com/office/drawing/2010/main" val="0"/>
              </a:ext>
            </a:extLst>
          </a:blip>
          <a:srcRect l="2778" t="4623" r="3444" b="5139"/>
          <a:stretch/>
        </p:blipFill>
        <p:spPr>
          <a:xfrm>
            <a:off x="1510493" y="1813561"/>
            <a:ext cx="6126189" cy="3825239"/>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startAt="2"/>
            </a:pPr>
            <a:r>
              <a:rPr lang="en-US" sz="2800" b="1" dirty="0" smtClean="0">
                <a:solidFill>
                  <a:srgbClr val="660066"/>
                </a:solidFill>
              </a:rPr>
              <a:t>Transform the points.</a:t>
            </a:r>
          </a:p>
          <a:p>
            <a:pPr lvl="2" algn="l"/>
            <a:r>
              <a:rPr lang="es-ES_tradnl" i="1" dirty="0">
                <a:solidFill>
                  <a:srgbClr val="000000"/>
                </a:solidFill>
              </a:rPr>
              <a:t>T</a:t>
            </a:r>
            <a:r>
              <a:rPr lang="es-ES_tradnl" baseline="-25000" dirty="0">
                <a:solidFill>
                  <a:srgbClr val="000000"/>
                </a:solidFill>
              </a:rPr>
              <a:t>5</a:t>
            </a:r>
            <a:r>
              <a:rPr lang="es-ES_tradnl" baseline="-25000" dirty="0" smtClean="0">
                <a:solidFill>
                  <a:srgbClr val="000000"/>
                </a:solidFill>
              </a:rPr>
              <a:t>, –</a:t>
            </a:r>
            <a:r>
              <a:rPr lang="es-ES_tradnl" baseline="-25000" dirty="0">
                <a:solidFill>
                  <a:srgbClr val="000000"/>
                </a:solidFill>
              </a:rPr>
              <a:t>3</a:t>
            </a:r>
            <a:r>
              <a:rPr lang="es-ES_tradnl" dirty="0">
                <a:solidFill>
                  <a:srgbClr val="000000"/>
                </a:solidFill>
              </a:rPr>
              <a:t>(</a:t>
            </a:r>
            <a:r>
              <a:rPr lang="es-ES_tradnl" i="1" dirty="0">
                <a:solidFill>
                  <a:srgbClr val="000000"/>
                </a:solidFill>
              </a:rPr>
              <a:t>x</a:t>
            </a:r>
            <a:r>
              <a:rPr lang="es-ES_tradnl" dirty="0">
                <a:solidFill>
                  <a:srgbClr val="000000"/>
                </a:solidFill>
              </a:rPr>
              <a:t>, </a:t>
            </a:r>
            <a:r>
              <a:rPr lang="es-ES_tradnl" i="1" dirty="0">
                <a:solidFill>
                  <a:srgbClr val="000000"/>
                </a:solidFill>
              </a:rPr>
              <a:t>y</a:t>
            </a:r>
            <a:r>
              <a:rPr lang="es-ES_tradnl" dirty="0">
                <a:solidFill>
                  <a:srgbClr val="000000"/>
                </a:solidFill>
              </a:rPr>
              <a:t>) = (</a:t>
            </a:r>
            <a:r>
              <a:rPr lang="es-ES_tradnl" i="1" dirty="0">
                <a:solidFill>
                  <a:srgbClr val="000000"/>
                </a:solidFill>
              </a:rPr>
              <a:t>x</a:t>
            </a:r>
            <a:r>
              <a:rPr lang="es-ES_tradnl" dirty="0">
                <a:solidFill>
                  <a:srgbClr val="000000"/>
                </a:solidFill>
              </a:rPr>
              <a:t> + 5, </a:t>
            </a:r>
            <a:r>
              <a:rPr lang="es-ES_tradnl" i="1" dirty="0">
                <a:solidFill>
                  <a:srgbClr val="000000"/>
                </a:solidFill>
              </a:rPr>
              <a:t>y</a:t>
            </a:r>
            <a:r>
              <a:rPr lang="es-ES_tradnl" dirty="0">
                <a:solidFill>
                  <a:srgbClr val="000000"/>
                </a:solidFill>
              </a:rPr>
              <a:t> – 3</a:t>
            </a:r>
            <a:r>
              <a:rPr lang="es-ES_tradnl" dirty="0" smtClean="0">
                <a:solidFill>
                  <a:srgbClr val="000000"/>
                </a:solidFill>
              </a:rPr>
              <a:t>)</a:t>
            </a:r>
          </a:p>
          <a:p>
            <a:pPr lvl="2" algn="l"/>
            <a:endParaRPr lang="es-ES_tradnl" dirty="0">
              <a:solidFill>
                <a:srgbClr val="000000"/>
              </a:solidFill>
            </a:endParaRPr>
          </a:p>
          <a:p>
            <a:pPr lvl="2" algn="l"/>
            <a:endParaRPr lang="en-US" b="1" dirty="0">
              <a:solidFill>
                <a:srgbClr val="000000"/>
              </a:solidFill>
            </a:endParaRPr>
          </a:p>
          <a:p>
            <a:pPr eaLnBrk="1" hangingPunct="1">
              <a:defRPr/>
            </a:pPr>
            <a:r>
              <a:rPr lang="en-US" dirty="0" smtClean="0">
                <a:solidFill>
                  <a:schemeClr val="tx1"/>
                </a:solidFill>
              </a:rPr>
              <a:t> </a:t>
            </a:r>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27</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2617281938"/>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90149"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989576503"/>
              </p:ext>
            </p:extLst>
          </p:nvPr>
        </p:nvGraphicFramePr>
        <p:xfrm>
          <a:off x="1626870" y="2236470"/>
          <a:ext cx="4445000" cy="1003300"/>
        </p:xfrm>
        <a:graphic>
          <a:graphicData uri="http://schemas.openxmlformats.org/presentationml/2006/ole">
            <mc:AlternateContent xmlns:mc="http://schemas.openxmlformats.org/markup-compatibility/2006">
              <mc:Choice xmlns:v="urn:schemas-microsoft-com:vml" Requires="v">
                <p:oleObj spid="_x0000_s90150" name="Equation" r:id="rId5" imgW="4445000" imgH="1003300" progId="Equation.DSMT4">
                  <p:embed/>
                </p:oleObj>
              </mc:Choice>
              <mc:Fallback>
                <p:oleObj name="Equation" r:id="rId5" imgW="4445000" imgH="1003300" progId="Equation.DSMT4">
                  <p:embed/>
                  <p:pic>
                    <p:nvPicPr>
                      <p:cNvPr id="0" name=""/>
                      <p:cNvPicPr/>
                      <p:nvPr/>
                    </p:nvPicPr>
                    <p:blipFill>
                      <a:blip r:embed="rId6"/>
                      <a:stretch>
                        <a:fillRect/>
                      </a:stretch>
                    </p:blipFill>
                    <p:spPr>
                      <a:xfrm>
                        <a:off x="1626870" y="2236470"/>
                        <a:ext cx="4445000" cy="10033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eaLnBrk="1" hangingPunct="1">
              <a:defRPr/>
            </a:pPr>
            <a:r>
              <a:rPr lang="en-US" sz="2800" b="1" dirty="0"/>
              <a:t>Guided Practice: </a:t>
            </a:r>
            <a:r>
              <a:rPr lang="en-US" sz="2800" b="1" dirty="0">
                <a:solidFill>
                  <a:srgbClr val="000090"/>
                </a:solidFill>
              </a:rPr>
              <a:t>Example 3,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Plot the </a:t>
            </a:r>
            <a:r>
              <a:rPr lang="en-US" sz="2800" b="1" dirty="0" smtClean="0">
                <a:solidFill>
                  <a:srgbClr val="660066"/>
                </a:solidFill>
              </a:rPr>
              <a:t>image points.</a:t>
            </a:r>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28</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pic>
        <p:nvPicPr>
          <p:cNvPr id="5" name="Picture 4" descr="U5L1_002.pdf"/>
          <p:cNvPicPr>
            <a:picLocks noChangeAspect="1"/>
          </p:cNvPicPr>
          <p:nvPr/>
        </p:nvPicPr>
        <p:blipFill rotWithShape="1">
          <a:blip r:embed="rId2">
            <a:extLst>
              <a:ext uri="{28A0092B-C50C-407E-A947-70E740481C1C}">
                <a14:useLocalDpi xmlns:a14="http://schemas.microsoft.com/office/drawing/2010/main" val="0"/>
              </a:ext>
            </a:extLst>
          </a:blip>
          <a:srcRect l="2778" t="4623" r="2778" b="4797"/>
          <a:stretch/>
        </p:blipFill>
        <p:spPr>
          <a:xfrm>
            <a:off x="1500187" y="1813321"/>
            <a:ext cx="6146801" cy="3825479"/>
          </a:xfrm>
          <a:prstGeom prst="rect">
            <a:avLst/>
          </a:prstGeom>
        </p:spPr>
      </p:pic>
    </p:spTree>
    <p:extLst>
      <p:ext uri="{BB962C8B-B14F-4D97-AF65-F5344CB8AC3E}">
        <p14:creationId xmlns:p14="http://schemas.microsoft.com/office/powerpoint/2010/main" val="38899803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eaLnBrk="1" hangingPunct="1">
              <a:defRPr/>
            </a:pPr>
            <a:r>
              <a:rPr lang="en-US" sz="2800" b="1" dirty="0" smtClean="0"/>
              <a:t>Guided </a:t>
            </a:r>
            <a:r>
              <a:rPr lang="en-US" sz="2800" b="1" dirty="0"/>
              <a:t>Practice: </a:t>
            </a:r>
            <a:r>
              <a:rPr lang="en-US" sz="2800" b="1" dirty="0">
                <a:solidFill>
                  <a:srgbClr val="000090"/>
                </a:solidFill>
              </a:rPr>
              <a:t>Example 3, </a:t>
            </a:r>
            <a:r>
              <a:rPr lang="en-US" sz="2800" b="1" i="1" dirty="0">
                <a:solidFill>
                  <a:srgbClr val="000090"/>
                </a:solidFill>
              </a:rPr>
              <a:t>continued</a:t>
            </a:r>
            <a:endParaRPr lang="en-US" sz="2800" baseline="30000" dirty="0"/>
          </a:p>
          <a:p>
            <a:pPr marL="514350" indent="-548640">
              <a:buFont typeface="+mj-lt"/>
              <a:buAutoNum type="arabicPeriod" startAt="4"/>
            </a:pPr>
            <a:r>
              <a:rPr lang="en-US" sz="2800" b="1" dirty="0" smtClean="0">
                <a:solidFill>
                  <a:srgbClr val="660066"/>
                </a:solidFill>
              </a:rPr>
              <a:t>Calculate </a:t>
            </a:r>
            <a:r>
              <a:rPr lang="en-US" sz="2800" b="1" dirty="0">
                <a:solidFill>
                  <a:srgbClr val="660066"/>
                </a:solidFill>
              </a:rPr>
              <a:t>the distance, </a:t>
            </a:r>
            <a:r>
              <a:rPr lang="en-US" sz="2800" b="1" i="1" dirty="0">
                <a:solidFill>
                  <a:srgbClr val="660066"/>
                </a:solidFill>
              </a:rPr>
              <a:t>d</a:t>
            </a:r>
            <a:r>
              <a:rPr lang="en-US" sz="2800" b="1" dirty="0">
                <a:solidFill>
                  <a:srgbClr val="660066"/>
                </a:solidFill>
              </a:rPr>
              <a:t>, of </a:t>
            </a:r>
            <a:r>
              <a:rPr lang="en-US" sz="2800" b="1" dirty="0" smtClean="0">
                <a:solidFill>
                  <a:srgbClr val="660066"/>
                </a:solidFill>
              </a:rPr>
              <a:t>each </a:t>
            </a:r>
            <a:r>
              <a:rPr lang="en-US" sz="2800" b="1" dirty="0">
                <a:solidFill>
                  <a:srgbClr val="660066"/>
                </a:solidFill>
              </a:rPr>
              <a:t>segment from the </a:t>
            </a:r>
            <a:r>
              <a:rPr lang="en-US" sz="2800" b="1" dirty="0" err="1">
                <a:solidFill>
                  <a:srgbClr val="660066"/>
                </a:solidFill>
              </a:rPr>
              <a:t>preimage</a:t>
            </a:r>
            <a:r>
              <a:rPr lang="en-US" sz="2800" b="1" dirty="0">
                <a:solidFill>
                  <a:srgbClr val="660066"/>
                </a:solidFill>
              </a:rPr>
              <a:t> and the image and compare them</a:t>
            </a:r>
            <a:r>
              <a:rPr lang="en-US" sz="2800" b="1" dirty="0" smtClean="0">
                <a:solidFill>
                  <a:srgbClr val="660066"/>
                </a:solidFill>
              </a:rPr>
              <a:t>.</a:t>
            </a:r>
          </a:p>
          <a:p>
            <a:pPr marL="512064" lvl="1" algn="l"/>
            <a:r>
              <a:rPr lang="en-US" dirty="0">
                <a:solidFill>
                  <a:schemeClr val="tx1"/>
                </a:solidFill>
              </a:rPr>
              <a:t>Since the line segments are horizontal, count the number of units the segment spans to determine the distance.</a:t>
            </a:r>
          </a:p>
          <a:p>
            <a:pPr lvl="2" algn="l"/>
            <a:r>
              <a:rPr lang="en-US" i="1" dirty="0">
                <a:solidFill>
                  <a:schemeClr val="tx1"/>
                </a:solidFill>
              </a:rPr>
              <a:t>d</a:t>
            </a:r>
            <a:r>
              <a:rPr lang="en-US" dirty="0">
                <a:solidFill>
                  <a:schemeClr val="tx1"/>
                </a:solidFill>
              </a:rPr>
              <a:t>(</a:t>
            </a:r>
            <a:r>
              <a:rPr lang="en-US" i="1" dirty="0">
                <a:solidFill>
                  <a:schemeClr val="tx1"/>
                </a:solidFill>
              </a:rPr>
              <a:t>PQ</a:t>
            </a:r>
            <a:r>
              <a:rPr lang="en-US" dirty="0">
                <a:solidFill>
                  <a:schemeClr val="tx1"/>
                </a:solidFill>
              </a:rPr>
              <a:t>) = 5</a:t>
            </a:r>
          </a:p>
          <a:p>
            <a:pPr lvl="1" algn="l"/>
            <a:endParaRPr lang="en-US" dirty="0" smtClean="0">
              <a:solidFill>
                <a:schemeClr val="tx1"/>
              </a:solidFill>
            </a:endParaRPr>
          </a:p>
          <a:p>
            <a:pPr marL="512064" lvl="1" algn="l"/>
            <a:r>
              <a:rPr lang="en-US" spc="-10" dirty="0" smtClean="0">
                <a:solidFill>
                  <a:schemeClr val="tx1"/>
                </a:solidFill>
              </a:rPr>
              <a:t>The </a:t>
            </a:r>
            <a:r>
              <a:rPr lang="en-US" spc="-10" dirty="0">
                <a:solidFill>
                  <a:schemeClr val="tx1"/>
                </a:solidFill>
              </a:rPr>
              <a:t>distances of the segments are the same. </a:t>
            </a:r>
            <a:r>
              <a:rPr lang="en-US" spc="-10" dirty="0" smtClean="0">
                <a:solidFill>
                  <a:schemeClr val="tx1"/>
                </a:solidFill>
              </a:rPr>
              <a:t/>
            </a:r>
            <a:br>
              <a:rPr lang="en-US" spc="-10" dirty="0" smtClean="0">
                <a:solidFill>
                  <a:schemeClr val="tx1"/>
                </a:solidFill>
              </a:rPr>
            </a:br>
            <a:r>
              <a:rPr lang="en-US" spc="-10" dirty="0" smtClean="0">
                <a:solidFill>
                  <a:schemeClr val="tx1"/>
                </a:solidFill>
              </a:rPr>
              <a:t>The </a:t>
            </a:r>
            <a:r>
              <a:rPr lang="en-US" spc="-10" dirty="0">
                <a:solidFill>
                  <a:schemeClr val="tx1"/>
                </a:solidFill>
              </a:rPr>
              <a:t>translation of </a:t>
            </a:r>
            <a:r>
              <a:rPr lang="en-US" spc="-10" dirty="0" smtClean="0">
                <a:solidFill>
                  <a:schemeClr val="tx1"/>
                </a:solidFill>
              </a:rPr>
              <a:t>the </a:t>
            </a:r>
            <a:r>
              <a:rPr lang="en-US" spc="-10" dirty="0">
                <a:solidFill>
                  <a:schemeClr val="tx1"/>
                </a:solidFill>
              </a:rPr>
              <a:t>segment is isometric.</a:t>
            </a:r>
          </a:p>
          <a:p>
            <a:endParaRPr lang="en-US" sz="2800" b="1" dirty="0">
              <a:solidFill>
                <a:srgbClr val="660066"/>
              </a:solidFill>
            </a:endParaRPr>
          </a:p>
          <a:p>
            <a:pPr marL="514350" indent="-514350">
              <a:buFont typeface="+mj-lt"/>
              <a:buAutoNum type="arabicPeriod" startAt="4"/>
            </a:pPr>
            <a:endParaRPr lang="en-US" sz="2800" dirty="0"/>
          </a:p>
          <a:p>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29</a:t>
            </a:fld>
            <a:endParaRPr lang="en-US" dirty="0"/>
          </a:p>
        </p:txBody>
      </p:sp>
      <p:sp>
        <p:nvSpPr>
          <p:cNvPr id="4" name="Footer Placeholder 3"/>
          <p:cNvSpPr>
            <a:spLocks noGrp="1"/>
          </p:cNvSpPr>
          <p:nvPr>
            <p:ph type="ftr" sz="quarter" idx="13"/>
          </p:nvPr>
        </p:nvSpPr>
        <p:spPr/>
        <p:txBody>
          <a:bodyPr/>
          <a:lstStyle/>
          <a:p>
            <a:pPr>
              <a:defRPr/>
            </a:pPr>
            <a:r>
              <a:rPr lang="en-US" dirty="0" smtClean="0"/>
              <a:t>5.1.2: Transformations As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571579653"/>
              </p:ext>
            </p:extLst>
          </p:nvPr>
        </p:nvGraphicFramePr>
        <p:xfrm>
          <a:off x="1631950" y="4198620"/>
          <a:ext cx="1549400" cy="342900"/>
        </p:xfrm>
        <a:graphic>
          <a:graphicData uri="http://schemas.openxmlformats.org/presentationml/2006/ole">
            <mc:AlternateContent xmlns:mc="http://schemas.openxmlformats.org/markup-compatibility/2006">
              <mc:Choice xmlns:v="urn:schemas-microsoft-com:vml" Requires="v">
                <p:oleObj spid="_x0000_s91158" name="Equation" r:id="rId3" imgW="1549400" imgH="342900" progId="Equation.DSMT4">
                  <p:embed/>
                </p:oleObj>
              </mc:Choice>
              <mc:Fallback>
                <p:oleObj name="Equation" r:id="rId3" imgW="1549400" imgH="342900" progId="Equation.DSMT4">
                  <p:embed/>
                  <p:pic>
                    <p:nvPicPr>
                      <p:cNvPr id="0" name=""/>
                      <p:cNvPicPr/>
                      <p:nvPr/>
                    </p:nvPicPr>
                    <p:blipFill>
                      <a:blip r:embed="rId4"/>
                      <a:stretch>
                        <a:fillRect/>
                      </a:stretch>
                    </p:blipFill>
                    <p:spPr>
                      <a:xfrm>
                        <a:off x="1631950" y="4198620"/>
                        <a:ext cx="1549400" cy="342900"/>
                      </a:xfrm>
                      <a:prstGeom prst="rect">
                        <a:avLst/>
                      </a:prstGeom>
                    </p:spPr>
                  </p:pic>
                </p:oleObj>
              </mc:Fallback>
            </mc:AlternateContent>
          </a:graphicData>
        </a:graphic>
      </p:graphicFrame>
      <p:sp>
        <p:nvSpPr>
          <p:cNvPr id="6" name="TextBox 5"/>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100684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24280" cy="4998233"/>
          </a:xfrm>
        </p:spPr>
        <p:txBody>
          <a:bodyPr>
            <a:normAutofit/>
          </a:bodyPr>
          <a:lstStyle/>
          <a:p>
            <a:r>
              <a:rPr lang="en-US" sz="2800" b="1" dirty="0"/>
              <a:t>Introduction, </a:t>
            </a:r>
            <a:r>
              <a:rPr lang="en-US" sz="2800" b="1" i="1" dirty="0"/>
              <a:t>continued</a:t>
            </a:r>
            <a:endParaRPr lang="en-US" sz="2800" b="1" dirty="0"/>
          </a:p>
          <a:p>
            <a:r>
              <a:rPr lang="en-US" dirty="0"/>
              <a:t>Once we have determined what the potential inputs and outputs are for a given function, the next step is to define the exact relationship between the individual inputs and outputs. To do this, we need to have a name for each output in terms of the input. So, for a function </a:t>
            </a:r>
            <a:r>
              <a:rPr lang="en-US" i="1" dirty="0"/>
              <a:t>f</a:t>
            </a:r>
            <a:r>
              <a:rPr lang="en-US" dirty="0"/>
              <a:t> with input </a:t>
            </a:r>
            <a:r>
              <a:rPr lang="en-US" i="1" dirty="0"/>
              <a:t>x</a:t>
            </a:r>
            <a:r>
              <a:rPr lang="en-US" dirty="0"/>
              <a:t>, the output is called “</a:t>
            </a:r>
            <a:r>
              <a:rPr lang="en-US" i="1" dirty="0"/>
              <a:t>f </a:t>
            </a:r>
            <a:r>
              <a:rPr lang="en-US" dirty="0"/>
              <a:t>of </a:t>
            </a:r>
            <a:r>
              <a:rPr lang="en-US" i="1" dirty="0"/>
              <a:t>x</a:t>
            </a:r>
            <a:r>
              <a:rPr lang="en-US" dirty="0"/>
              <a:t>,” written </a:t>
            </a:r>
            <a:r>
              <a:rPr lang="en-US" i="1" dirty="0"/>
              <a:t>f</a:t>
            </a:r>
            <a:r>
              <a:rPr lang="en-US" sz="1400" i="1" dirty="0"/>
              <a:t> </a:t>
            </a:r>
            <a:r>
              <a:rPr lang="en-US" dirty="0"/>
              <a:t>(</a:t>
            </a:r>
            <a:r>
              <a:rPr lang="en-US" i="1" dirty="0"/>
              <a:t>x</a:t>
            </a:r>
            <a:r>
              <a:rPr lang="en-US" dirty="0"/>
              <a:t>). For example, if we say </a:t>
            </a:r>
            <a:r>
              <a:rPr lang="en-US" i="1" dirty="0"/>
              <a:t>f </a:t>
            </a:r>
            <a:r>
              <a:rPr lang="en-US" dirty="0"/>
              <a:t>takes </a:t>
            </a:r>
            <a:r>
              <a:rPr lang="en-US" i="1" dirty="0"/>
              <a:t>x</a:t>
            </a:r>
            <a:r>
              <a:rPr lang="en-US" dirty="0"/>
              <a:t> as input and the output is </a:t>
            </a:r>
            <a:r>
              <a:rPr lang="en-US" i="1" dirty="0"/>
              <a:t>x</a:t>
            </a:r>
            <a:r>
              <a:rPr lang="en-US" dirty="0"/>
              <a:t> + 2, then we write </a:t>
            </a:r>
            <a:r>
              <a:rPr lang="en-US" i="1" dirty="0"/>
              <a:t>f</a:t>
            </a:r>
            <a:r>
              <a:rPr lang="en-US" sz="1400" i="1" dirty="0"/>
              <a:t> </a:t>
            </a:r>
            <a:r>
              <a:rPr lang="en-US" dirty="0"/>
              <a:t>(</a:t>
            </a:r>
            <a:r>
              <a:rPr lang="en-US" i="1" dirty="0"/>
              <a:t>x</a:t>
            </a:r>
            <a:r>
              <a:rPr lang="en-US" dirty="0"/>
              <a:t>) = </a:t>
            </a:r>
            <a:r>
              <a:rPr lang="en-US" i="1" dirty="0"/>
              <a:t>x</a:t>
            </a:r>
            <a:r>
              <a:rPr lang="en-US" dirty="0"/>
              <a:t> + 2</a:t>
            </a:r>
            <a:r>
              <a:rPr lang="en-US" dirty="0" smtClean="0"/>
              <a:t>.</a:t>
            </a:r>
          </a:p>
          <a:p>
            <a:r>
              <a:rPr lang="en-US" dirty="0" smtClean="0"/>
              <a:t> </a:t>
            </a:r>
            <a:endParaRPr lang="en-US" dirty="0"/>
          </a:p>
          <a:p>
            <a:r>
              <a:rPr lang="en-US" dirty="0"/>
              <a:t>Now that we understand the idea of a function, we can discuss transformations in the coordinate plane as functions.</a:t>
            </a:r>
          </a:p>
          <a:p>
            <a:endParaRPr lang="en-US" sz="2800" dirty="0" smtClean="0"/>
          </a:p>
          <a:p>
            <a:endParaRPr lang="en-US" sz="2800" dirty="0" smtClean="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spTree>
    <p:extLst>
      <p:ext uri="{BB962C8B-B14F-4D97-AF65-F5344CB8AC3E}">
        <p14:creationId xmlns:p14="http://schemas.microsoft.com/office/powerpoint/2010/main" val="132048625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3</a:t>
            </a:r>
            <a:r>
              <a:rPr lang="en-US" sz="2800" b="1" dirty="0" smtClean="0">
                <a:solidFill>
                  <a:srgbClr val="000090"/>
                </a:solidFill>
                <a:ea typeface="MS PGothic" charset="0"/>
                <a:cs typeface="MS PGothic" charset="0"/>
              </a:rPr>
              <a:t>,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30</a:t>
            </a:fld>
            <a:endParaRPr lang="en-US" dirty="0"/>
          </a:p>
        </p:txBody>
      </p:sp>
      <p:sp>
        <p:nvSpPr>
          <p:cNvPr id="4" name="Text Placeholder 3"/>
          <p:cNvSpPr>
            <a:spLocks noGrp="1"/>
          </p:cNvSpPr>
          <p:nvPr>
            <p:ph type="body" sz="quarter" idx="10"/>
          </p:nvPr>
        </p:nvSpPr>
        <p:spPr/>
        <p:txBody>
          <a:bodyPr/>
          <a:lstStyle/>
          <a:p>
            <a:pPr>
              <a:defRPr/>
            </a:pPr>
            <a:r>
              <a:rPr lang="en-US" dirty="0"/>
              <a:t>5.1.2: Transformations As Functions</a:t>
            </a:r>
          </a:p>
        </p:txBody>
      </p:sp>
    </p:spTree>
    <p:extLst>
      <p:ext uri="{BB962C8B-B14F-4D97-AF65-F5344CB8AC3E}">
        <p14:creationId xmlns:p14="http://schemas.microsoft.com/office/powerpoint/2010/main" val="9484218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a:t>continued</a:t>
            </a:r>
            <a:endParaRPr lang="en-US" sz="2800" b="1" dirty="0"/>
          </a:p>
          <a:p>
            <a:r>
              <a:rPr lang="en-US" dirty="0"/>
              <a:t>First we need to determine our potential inputs and outputs. In the coordinate plane we define each coordinate, or point, in the form (</a:t>
            </a:r>
            <a:r>
              <a:rPr lang="en-US" i="1" dirty="0"/>
              <a:t>x</a:t>
            </a:r>
            <a:r>
              <a:rPr lang="en-US" dirty="0"/>
              <a:t>, </a:t>
            </a:r>
            <a:r>
              <a:rPr lang="en-US" i="1" dirty="0"/>
              <a:t>y</a:t>
            </a:r>
            <a:r>
              <a:rPr lang="en-US" dirty="0"/>
              <a:t>) where </a:t>
            </a:r>
            <a:r>
              <a:rPr lang="en-US" i="1" dirty="0"/>
              <a:t>x</a:t>
            </a:r>
            <a:r>
              <a:rPr lang="en-US" dirty="0"/>
              <a:t> and </a:t>
            </a:r>
            <a:r>
              <a:rPr lang="en-US" i="1" dirty="0"/>
              <a:t>y</a:t>
            </a:r>
            <a:r>
              <a:rPr lang="en-US" dirty="0"/>
              <a:t> are real numbers. This means we can describe the coordinate plane as the set of points of all real numbers </a:t>
            </a:r>
            <a:r>
              <a:rPr lang="en-US" i="1" dirty="0"/>
              <a:t>x</a:t>
            </a:r>
            <a:r>
              <a:rPr lang="en-US" dirty="0"/>
              <a:t> by all real numbers </a:t>
            </a:r>
            <a:r>
              <a:rPr lang="en-US" i="1" dirty="0"/>
              <a:t>y</a:t>
            </a:r>
            <a:r>
              <a:rPr lang="en-US" dirty="0"/>
              <a:t>. Therefore, the potential inputs for a transformation function </a:t>
            </a:r>
            <a:r>
              <a:rPr lang="en-US" i="1" dirty="0"/>
              <a:t>f </a:t>
            </a:r>
            <a:r>
              <a:rPr lang="en-US" dirty="0"/>
              <a:t>in the coordinate plane will be a real number coordinate pair, (</a:t>
            </a:r>
            <a:r>
              <a:rPr lang="en-US" i="1" dirty="0"/>
              <a:t>x</a:t>
            </a:r>
            <a:r>
              <a:rPr lang="en-US" dirty="0"/>
              <a:t>, </a:t>
            </a:r>
            <a:r>
              <a:rPr lang="en-US" i="1" dirty="0"/>
              <a:t>y</a:t>
            </a:r>
            <a:r>
              <a:rPr lang="en-US" dirty="0"/>
              <a:t>), and each output will be a real number coordinate pair, </a:t>
            </a:r>
            <a:r>
              <a:rPr lang="en-US" i="1" dirty="0"/>
              <a:t>f</a:t>
            </a:r>
            <a:r>
              <a:rPr lang="en-US" sz="1100" i="1" dirty="0"/>
              <a:t> </a:t>
            </a:r>
            <a:r>
              <a:rPr lang="en-US" dirty="0"/>
              <a:t>(</a:t>
            </a:r>
            <a:r>
              <a:rPr lang="en-US" i="1" dirty="0"/>
              <a:t>x</a:t>
            </a:r>
            <a:r>
              <a:rPr lang="en-US" dirty="0"/>
              <a:t>, </a:t>
            </a:r>
            <a:r>
              <a:rPr lang="en-US" i="1" dirty="0"/>
              <a:t>y</a:t>
            </a:r>
            <a:r>
              <a:rPr lang="en-US" dirty="0"/>
              <a:t>). For example, </a:t>
            </a:r>
            <a:r>
              <a:rPr lang="en-US" i="1" dirty="0"/>
              <a:t>f</a:t>
            </a:r>
            <a:r>
              <a:rPr lang="en-US" dirty="0"/>
              <a:t> is a function in the coordinate plane such that </a:t>
            </a:r>
            <a:r>
              <a:rPr lang="en-US" i="1" dirty="0"/>
              <a:t>f</a:t>
            </a:r>
            <a:r>
              <a:rPr lang="en-US" dirty="0"/>
              <a:t> of </a:t>
            </a:r>
            <a:r>
              <a:rPr lang="en-US" i="1" dirty="0"/>
              <a:t>f</a:t>
            </a:r>
            <a:r>
              <a:rPr lang="en-US" sz="1100" i="1" dirty="0"/>
              <a:t> </a:t>
            </a:r>
            <a:r>
              <a:rPr lang="en-US" dirty="0"/>
              <a:t>(</a:t>
            </a:r>
            <a:r>
              <a:rPr lang="en-US" i="1" dirty="0"/>
              <a:t>x</a:t>
            </a:r>
            <a:r>
              <a:rPr lang="en-US" dirty="0"/>
              <a:t>, </a:t>
            </a:r>
            <a:r>
              <a:rPr lang="en-US" i="1" dirty="0"/>
              <a:t>y</a:t>
            </a:r>
            <a:r>
              <a:rPr lang="en-US" dirty="0"/>
              <a:t>) is (</a:t>
            </a:r>
            <a:r>
              <a:rPr lang="en-US" i="1" dirty="0"/>
              <a:t>x</a:t>
            </a:r>
            <a:r>
              <a:rPr lang="en-US" dirty="0"/>
              <a:t> + 1, </a:t>
            </a:r>
            <a:r>
              <a:rPr lang="en-US" i="1" dirty="0"/>
              <a:t>y</a:t>
            </a:r>
            <a:r>
              <a:rPr lang="en-US" dirty="0"/>
              <a:t> + 2), which can be written as: </a:t>
            </a:r>
            <a:endParaRPr lang="en-US" dirty="0" smtClean="0"/>
          </a:p>
          <a:p>
            <a:pPr>
              <a:spcBef>
                <a:spcPts val="0"/>
              </a:spcBef>
            </a:pPr>
            <a:r>
              <a:rPr lang="en-US" i="1" dirty="0" smtClean="0"/>
              <a:t>f</a:t>
            </a:r>
            <a:r>
              <a:rPr lang="en-US" sz="1100" i="1" dirty="0"/>
              <a:t> </a:t>
            </a:r>
            <a:r>
              <a:rPr lang="en-US" dirty="0"/>
              <a:t>(</a:t>
            </a:r>
            <a:r>
              <a:rPr lang="en-US" i="1" dirty="0"/>
              <a:t>x</a:t>
            </a:r>
            <a:r>
              <a:rPr lang="en-US" dirty="0"/>
              <a:t>, </a:t>
            </a:r>
            <a:r>
              <a:rPr lang="en-US" i="1" dirty="0"/>
              <a:t>y</a:t>
            </a:r>
            <a:r>
              <a:rPr lang="en-US" dirty="0"/>
              <a:t>) = (</a:t>
            </a:r>
            <a:r>
              <a:rPr lang="en-US" i="1" dirty="0"/>
              <a:t>x</a:t>
            </a:r>
            <a:r>
              <a:rPr lang="en-US" dirty="0"/>
              <a:t> + 1, </a:t>
            </a:r>
            <a:r>
              <a:rPr lang="en-US" i="1" dirty="0"/>
              <a:t>y</a:t>
            </a:r>
            <a:r>
              <a:rPr lang="en-US" dirty="0"/>
              <a:t> + 2). </a:t>
            </a:r>
          </a:p>
          <a:p>
            <a:endParaRPr lang="en-US"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spTree>
    <p:extLst>
      <p:ext uri="{BB962C8B-B14F-4D97-AF65-F5344CB8AC3E}">
        <p14:creationId xmlns:p14="http://schemas.microsoft.com/office/powerpoint/2010/main" val="12229536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a:t>continued</a:t>
            </a:r>
            <a:endParaRPr lang="en-US" sz="2800" b="1" dirty="0"/>
          </a:p>
          <a:p>
            <a:r>
              <a:rPr lang="en-US" dirty="0"/>
              <a:t>Finally, transformations are generally applied to a set of points such as a line, triangle, </a:t>
            </a:r>
            <a:r>
              <a:rPr lang="en-US" dirty="0" smtClean="0"/>
              <a:t>square, </a:t>
            </a:r>
            <a:r>
              <a:rPr lang="en-US" dirty="0"/>
              <a:t>or other figure. In geometry, these figures are described by points, </a:t>
            </a:r>
            <a:r>
              <a:rPr lang="en-US" i="1" dirty="0"/>
              <a:t>P</a:t>
            </a:r>
            <a:r>
              <a:rPr lang="en-US" dirty="0"/>
              <a:t>, rather than coordinates (</a:t>
            </a:r>
            <a:r>
              <a:rPr lang="en-US" i="1" dirty="0"/>
              <a:t>x</a:t>
            </a:r>
            <a:r>
              <a:rPr lang="en-US" dirty="0"/>
              <a:t>, </a:t>
            </a:r>
            <a:r>
              <a:rPr lang="en-US" i="1" dirty="0"/>
              <a:t>y</a:t>
            </a:r>
            <a:r>
              <a:rPr lang="en-US" dirty="0"/>
              <a:t>), and transformation functions are often given the letters </a:t>
            </a:r>
            <a:r>
              <a:rPr lang="en-US" i="1" dirty="0"/>
              <a:t>R</a:t>
            </a:r>
            <a:r>
              <a:rPr lang="en-US" dirty="0"/>
              <a:t>, </a:t>
            </a:r>
            <a:r>
              <a:rPr lang="en-US" i="1" dirty="0"/>
              <a:t>S</a:t>
            </a:r>
            <a:r>
              <a:rPr lang="en-US" dirty="0"/>
              <a:t>, or </a:t>
            </a:r>
            <a:r>
              <a:rPr lang="en-US" i="1" dirty="0"/>
              <a:t>T</a:t>
            </a:r>
            <a:r>
              <a:rPr lang="en-US" dirty="0"/>
              <a:t>.  Also, we will see </a:t>
            </a:r>
            <a:r>
              <a:rPr lang="en-US" i="1" dirty="0"/>
              <a:t>T</a:t>
            </a:r>
            <a:r>
              <a:rPr lang="en-US" dirty="0"/>
              <a:t>(</a:t>
            </a:r>
            <a:r>
              <a:rPr lang="en-US" i="1" dirty="0"/>
              <a:t>x</a:t>
            </a:r>
            <a:r>
              <a:rPr lang="en-US" dirty="0"/>
              <a:t>, </a:t>
            </a:r>
            <a:r>
              <a:rPr lang="en-US" i="1" dirty="0"/>
              <a:t>y</a:t>
            </a:r>
            <a:r>
              <a:rPr lang="en-US" dirty="0"/>
              <a:t>) written </a:t>
            </a:r>
            <a:r>
              <a:rPr lang="en-US" i="1" dirty="0"/>
              <a:t>T</a:t>
            </a:r>
            <a:r>
              <a:rPr lang="en-US" dirty="0"/>
              <a:t>(</a:t>
            </a:r>
            <a:r>
              <a:rPr lang="en-US" i="1" dirty="0"/>
              <a:t>P</a:t>
            </a:r>
            <a:r>
              <a:rPr lang="en-US" dirty="0"/>
              <a:t>) or </a:t>
            </a:r>
            <a:r>
              <a:rPr lang="en-US" i="1" dirty="0" smtClean="0"/>
              <a:t>P'</a:t>
            </a:r>
            <a:r>
              <a:rPr lang="en-US" dirty="0" smtClean="0"/>
              <a:t>, </a:t>
            </a:r>
            <a:r>
              <a:rPr lang="en-US" dirty="0"/>
              <a:t>known as “</a:t>
            </a:r>
            <a:r>
              <a:rPr lang="en-US" i="1" dirty="0"/>
              <a:t>P</a:t>
            </a:r>
            <a:r>
              <a:rPr lang="en-US" dirty="0"/>
              <a:t> prime.” Putting it all together, a transformation </a:t>
            </a:r>
            <a:r>
              <a:rPr lang="en-US" i="1" dirty="0"/>
              <a:t>T </a:t>
            </a:r>
            <a:r>
              <a:rPr lang="en-US" dirty="0"/>
              <a:t>on a point </a:t>
            </a:r>
            <a:r>
              <a:rPr lang="en-US" i="1" dirty="0"/>
              <a:t>P</a:t>
            </a:r>
            <a:r>
              <a:rPr lang="en-US" dirty="0"/>
              <a:t> is a function where </a:t>
            </a:r>
            <a:r>
              <a:rPr lang="en-US" i="1" dirty="0"/>
              <a:t>T</a:t>
            </a:r>
            <a:r>
              <a:rPr lang="en-US" dirty="0"/>
              <a:t>(</a:t>
            </a:r>
            <a:r>
              <a:rPr lang="en-US" i="1" dirty="0"/>
              <a:t>P</a:t>
            </a:r>
            <a:r>
              <a:rPr lang="en-US" dirty="0"/>
              <a:t>) is </a:t>
            </a:r>
            <a:r>
              <a:rPr lang="en-US" i="1" dirty="0"/>
              <a:t>P'</a:t>
            </a:r>
            <a:r>
              <a:rPr lang="en-US" dirty="0" smtClean="0"/>
              <a:t>.</a:t>
            </a:r>
          </a:p>
          <a:p>
            <a:endParaRPr lang="en-US" dirty="0"/>
          </a:p>
          <a:p>
            <a:r>
              <a:rPr lang="en-US" dirty="0"/>
              <a:t>When a transformation is applied to a set of points, such as a triangle, then all points in the set </a:t>
            </a:r>
            <a:r>
              <a:rPr lang="en-US" dirty="0" smtClean="0"/>
              <a:t>are </a:t>
            </a:r>
            <a:r>
              <a:rPr lang="en-US" dirty="0"/>
              <a:t>moved according to the transformation.</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spTree>
    <p:extLst>
      <p:ext uri="{BB962C8B-B14F-4D97-AF65-F5344CB8AC3E}">
        <p14:creationId xmlns:p14="http://schemas.microsoft.com/office/powerpoint/2010/main" val="373094208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a:t>continued</a:t>
            </a:r>
            <a:endParaRPr lang="en-US" sz="2800" b="1" dirty="0"/>
          </a:p>
          <a:p>
            <a:r>
              <a:rPr lang="en-US" dirty="0"/>
              <a:t>For example, if </a:t>
            </a:r>
            <a:r>
              <a:rPr lang="en-US" i="1" dirty="0"/>
              <a:t>T</a:t>
            </a:r>
            <a:r>
              <a:rPr lang="en-US" dirty="0"/>
              <a:t>(</a:t>
            </a:r>
            <a:r>
              <a:rPr lang="en-US" i="1" dirty="0"/>
              <a:t>x</a:t>
            </a:r>
            <a:r>
              <a:rPr lang="en-US" dirty="0"/>
              <a:t>, </a:t>
            </a:r>
            <a:r>
              <a:rPr lang="en-US" i="1" dirty="0"/>
              <a:t>y</a:t>
            </a:r>
            <a:r>
              <a:rPr lang="en-US" dirty="0"/>
              <a:t>) = (</a:t>
            </a:r>
            <a:r>
              <a:rPr lang="en-US" i="1" dirty="0"/>
              <a:t>x</a:t>
            </a:r>
            <a:r>
              <a:rPr lang="en-US" dirty="0"/>
              <a:t> + </a:t>
            </a:r>
            <a:r>
              <a:rPr lang="en-US" i="1" dirty="0"/>
              <a:t>h</a:t>
            </a:r>
            <a:r>
              <a:rPr lang="en-US" dirty="0"/>
              <a:t>, </a:t>
            </a:r>
            <a:r>
              <a:rPr lang="en-US" i="1" dirty="0"/>
              <a:t>y</a:t>
            </a:r>
            <a:r>
              <a:rPr lang="en-US" dirty="0"/>
              <a:t> + </a:t>
            </a:r>
            <a:r>
              <a:rPr lang="en-US" i="1" dirty="0"/>
              <a:t>k</a:t>
            </a:r>
            <a:r>
              <a:rPr lang="en-US" dirty="0"/>
              <a:t>), then  </a:t>
            </a:r>
            <a:r>
              <a:rPr lang="en-US" dirty="0" smtClean="0"/>
              <a:t/>
            </a:r>
            <a:br>
              <a:rPr lang="en-US" dirty="0" smtClean="0"/>
            </a:br>
            <a:r>
              <a:rPr lang="en-US" dirty="0" smtClean="0"/>
              <a:t>would </a:t>
            </a:r>
            <a:r>
              <a:rPr lang="en-US" dirty="0"/>
              <a:t>be:</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512200729"/>
              </p:ext>
            </p:extLst>
          </p:nvPr>
        </p:nvGraphicFramePr>
        <p:xfrm>
          <a:off x="6671310" y="1230630"/>
          <a:ext cx="1270000" cy="342900"/>
        </p:xfrm>
        <a:graphic>
          <a:graphicData uri="http://schemas.openxmlformats.org/presentationml/2006/ole">
            <mc:AlternateContent xmlns:mc="http://schemas.openxmlformats.org/markup-compatibility/2006">
              <mc:Choice xmlns:v="urn:schemas-microsoft-com:vml" Requires="v">
                <p:oleObj spid="_x0000_s85014" name="Equation" r:id="rId3" imgW="1270000" imgH="342900" progId="Equation.DSMT4">
                  <p:embed/>
                </p:oleObj>
              </mc:Choice>
              <mc:Fallback>
                <p:oleObj name="Equation" r:id="rId3" imgW="1270000" imgH="342900" progId="Equation.DSMT4">
                  <p:embed/>
                  <p:pic>
                    <p:nvPicPr>
                      <p:cNvPr id="0" name=""/>
                      <p:cNvPicPr/>
                      <p:nvPr/>
                    </p:nvPicPr>
                    <p:blipFill>
                      <a:blip r:embed="rId4"/>
                      <a:stretch>
                        <a:fillRect/>
                      </a:stretch>
                    </p:blipFill>
                    <p:spPr>
                      <a:xfrm>
                        <a:off x="6671310" y="1230630"/>
                        <a:ext cx="1270000" cy="342900"/>
                      </a:xfrm>
                      <a:prstGeom prst="rect">
                        <a:avLst/>
                      </a:prstGeom>
                    </p:spPr>
                  </p:pic>
                </p:oleObj>
              </mc:Fallback>
            </mc:AlternateContent>
          </a:graphicData>
        </a:graphic>
      </p:graphicFrame>
      <p:pic>
        <p:nvPicPr>
          <p:cNvPr id="6" name="Picture 5" descr="Image68818.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1219" y="2141220"/>
            <a:ext cx="5642511" cy="2659380"/>
          </a:xfrm>
          <a:prstGeom prst="rect">
            <a:avLst/>
          </a:prstGeom>
        </p:spPr>
      </p:pic>
    </p:spTree>
    <p:extLst>
      <p:ext uri="{BB962C8B-B14F-4D97-AF65-F5344CB8AC3E}">
        <p14:creationId xmlns:p14="http://schemas.microsoft.com/office/powerpoint/2010/main" val="29210705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buFont typeface="Arial"/>
              <a:buChar char="•"/>
            </a:pPr>
            <a:r>
              <a:rPr lang="en-US" dirty="0" smtClean="0"/>
              <a:t>Transformations </a:t>
            </a:r>
            <a:r>
              <a:rPr lang="en-US" dirty="0"/>
              <a:t>are </a:t>
            </a:r>
            <a:r>
              <a:rPr lang="en-US" b="1" dirty="0"/>
              <a:t>one-to-one</a:t>
            </a:r>
            <a:r>
              <a:rPr lang="en-US" dirty="0"/>
              <a:t>, which means each point in the set of points will be mapped to exactly one other point and no other point will be mapped to that point</a:t>
            </a:r>
            <a:r>
              <a:rPr lang="en-US" dirty="0" smtClean="0"/>
              <a:t>.</a:t>
            </a:r>
          </a:p>
          <a:p>
            <a:pPr marL="342900" indent="-342900">
              <a:buFont typeface="Arial"/>
              <a:buChar char="•"/>
            </a:pPr>
            <a:endParaRPr lang="en-US" dirty="0"/>
          </a:p>
          <a:p>
            <a:pPr marL="342900" indent="-342900">
              <a:buFont typeface="Arial"/>
              <a:buChar char="•"/>
            </a:pPr>
            <a:r>
              <a:rPr lang="en-US" dirty="0"/>
              <a:t>If a function is one-to-one, no elements are lost during the function.</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98"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99"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00"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01"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02"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03"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04"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pic>
        <p:nvPicPr>
          <p:cNvPr id="12" name="Picture 11" descr="Image68825.JPG"/>
          <p:cNvPicPr>
            <a:picLocks noChangeAspect="1"/>
          </p:cNvPicPr>
          <p:nvPr/>
        </p:nvPicPr>
        <p:blipFill rotWithShape="1">
          <a:blip r:embed="rId11">
            <a:extLst>
              <a:ext uri="{28A0092B-C50C-407E-A947-70E740481C1C}">
                <a14:useLocalDpi xmlns:a14="http://schemas.microsoft.com/office/drawing/2010/main" val="0"/>
              </a:ext>
            </a:extLst>
          </a:blip>
          <a:srcRect t="12439" b="4146"/>
          <a:stretch/>
        </p:blipFill>
        <p:spPr>
          <a:xfrm>
            <a:off x="2571795" y="4260503"/>
            <a:ext cx="1821725" cy="1519585"/>
          </a:xfrm>
          <a:prstGeom prst="rect">
            <a:avLst/>
          </a:prstGeom>
        </p:spPr>
      </p:pic>
      <p:pic>
        <p:nvPicPr>
          <p:cNvPr id="13" name="Picture 12" descr="Image68833.JPG"/>
          <p:cNvPicPr>
            <a:picLocks noChangeAspect="1"/>
          </p:cNvPicPr>
          <p:nvPr/>
        </p:nvPicPr>
        <p:blipFill rotWithShape="1">
          <a:blip r:embed="rId12">
            <a:extLst>
              <a:ext uri="{28A0092B-C50C-407E-A947-70E740481C1C}">
                <a14:useLocalDpi xmlns:a14="http://schemas.microsoft.com/office/drawing/2010/main" val="0"/>
              </a:ext>
            </a:extLst>
          </a:blip>
          <a:srcRect t="12439"/>
          <a:stretch/>
        </p:blipFill>
        <p:spPr>
          <a:xfrm>
            <a:off x="4898835" y="4260503"/>
            <a:ext cx="1821725" cy="1595120"/>
          </a:xfrm>
          <a:prstGeom prst="rect">
            <a:avLst/>
          </a:prstGeom>
        </p:spPr>
      </p:pic>
      <p:sp>
        <p:nvSpPr>
          <p:cNvPr id="14" name="TextBox 13"/>
          <p:cNvSpPr txBox="1"/>
          <p:nvPr/>
        </p:nvSpPr>
        <p:spPr>
          <a:xfrm>
            <a:off x="4761395" y="3921760"/>
            <a:ext cx="2096605" cy="400110"/>
          </a:xfrm>
          <a:prstGeom prst="rect">
            <a:avLst/>
          </a:prstGeom>
          <a:noFill/>
        </p:spPr>
        <p:txBody>
          <a:bodyPr wrap="square" rtlCol="0">
            <a:spAutoFit/>
          </a:bodyPr>
          <a:lstStyle/>
          <a:p>
            <a:pPr algn="ctr"/>
            <a:r>
              <a:rPr lang="en-US" sz="2000" dirty="0" smtClean="0">
                <a:latin typeface="Arial"/>
                <a:cs typeface="Arial"/>
              </a:rPr>
              <a:t>Not One-to-One</a:t>
            </a:r>
            <a:endParaRPr lang="en-US" sz="2000" dirty="0">
              <a:latin typeface="Arial"/>
              <a:cs typeface="Arial"/>
            </a:endParaRPr>
          </a:p>
        </p:txBody>
      </p:sp>
      <p:sp>
        <p:nvSpPr>
          <p:cNvPr id="15" name="TextBox 14"/>
          <p:cNvSpPr txBox="1"/>
          <p:nvPr/>
        </p:nvSpPr>
        <p:spPr>
          <a:xfrm>
            <a:off x="2434355" y="3921760"/>
            <a:ext cx="2096605" cy="400110"/>
          </a:xfrm>
          <a:prstGeom prst="rect">
            <a:avLst/>
          </a:prstGeom>
          <a:noFill/>
        </p:spPr>
        <p:txBody>
          <a:bodyPr wrap="square" rtlCol="0">
            <a:spAutoFit/>
          </a:bodyPr>
          <a:lstStyle/>
          <a:p>
            <a:pPr algn="ctr"/>
            <a:r>
              <a:rPr lang="en-US" sz="2000" dirty="0" smtClean="0">
                <a:latin typeface="Arial"/>
                <a:cs typeface="Arial"/>
              </a:rPr>
              <a:t>One-to-One</a:t>
            </a:r>
            <a:endParaRPr lang="en-US" sz="2000" dirty="0">
              <a:latin typeface="Arial"/>
              <a:cs typeface="Arial"/>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buFont typeface="Arial"/>
              <a:buChar char="•"/>
            </a:pPr>
            <a:r>
              <a:rPr lang="en-US" dirty="0"/>
              <a:t>The simplest transformation is the identity function </a:t>
            </a:r>
            <a:r>
              <a:rPr lang="en-US" i="1" dirty="0"/>
              <a:t>I</a:t>
            </a:r>
            <a:r>
              <a:rPr lang="en-US" dirty="0"/>
              <a:t> where </a:t>
            </a:r>
            <a:r>
              <a:rPr lang="en-US" i="1" dirty="0"/>
              <a:t>I</a:t>
            </a:r>
            <a:r>
              <a:rPr lang="en-US" dirty="0"/>
              <a:t>: (</a:t>
            </a:r>
            <a:r>
              <a:rPr lang="en-US" i="1" dirty="0"/>
              <a:t>x', y' </a:t>
            </a:r>
            <a:r>
              <a:rPr lang="en-US" dirty="0"/>
              <a:t>)</a:t>
            </a:r>
            <a:r>
              <a:rPr lang="en-US" i="1" dirty="0"/>
              <a:t> =</a:t>
            </a:r>
            <a:r>
              <a:rPr lang="en-US" dirty="0"/>
              <a:t> (</a:t>
            </a:r>
            <a:r>
              <a:rPr lang="en-US" i="1" dirty="0"/>
              <a:t>x</a:t>
            </a:r>
            <a:r>
              <a:rPr lang="en-US" dirty="0"/>
              <a:t>, </a:t>
            </a:r>
            <a:r>
              <a:rPr lang="en-US" i="1" dirty="0"/>
              <a:t>y</a:t>
            </a:r>
            <a:r>
              <a:rPr lang="en-US" dirty="0"/>
              <a:t>)</a:t>
            </a:r>
            <a:r>
              <a:rPr lang="en-US" i="1" dirty="0" smtClean="0"/>
              <a:t>.</a:t>
            </a:r>
          </a:p>
          <a:p>
            <a:pPr marL="342900" indent="-342900">
              <a:buFont typeface="Arial"/>
              <a:buChar char="•"/>
            </a:pPr>
            <a:endParaRPr lang="en-US" dirty="0"/>
          </a:p>
          <a:p>
            <a:pPr marL="342900" indent="-342900">
              <a:buFont typeface="Arial"/>
              <a:buChar char="•"/>
            </a:pPr>
            <a:r>
              <a:rPr lang="en-US" dirty="0"/>
              <a:t>Transformations can be combined to form a new transformation that will be a new function</a:t>
            </a:r>
            <a:r>
              <a:rPr lang="en-US" dirty="0" smtClean="0"/>
              <a:t>.</a:t>
            </a:r>
          </a:p>
          <a:p>
            <a:pPr marL="342900" indent="-342900">
              <a:buFont typeface="Arial"/>
              <a:buChar char="•"/>
            </a:pPr>
            <a:endParaRPr lang="en-US" dirty="0"/>
          </a:p>
          <a:p>
            <a:pPr marL="342900" indent="-342900">
              <a:buFont typeface="Arial"/>
              <a:buChar char="•"/>
            </a:pPr>
            <a:r>
              <a:rPr lang="en-US" dirty="0" smtClean="0"/>
              <a:t>For </a:t>
            </a:r>
            <a:r>
              <a:rPr lang="en-US" dirty="0"/>
              <a:t>example, if </a:t>
            </a:r>
            <a:r>
              <a:rPr lang="en-US" i="1" dirty="0"/>
              <a:t>S</a:t>
            </a:r>
            <a:r>
              <a:rPr lang="en-US" dirty="0"/>
              <a:t>(</a:t>
            </a:r>
            <a:r>
              <a:rPr lang="en-US" i="1" dirty="0"/>
              <a:t>x</a:t>
            </a:r>
            <a:r>
              <a:rPr lang="en-US" dirty="0"/>
              <a:t>, </a:t>
            </a:r>
            <a:r>
              <a:rPr lang="en-US" i="1" dirty="0"/>
              <a:t>y</a:t>
            </a:r>
            <a:r>
              <a:rPr lang="en-US" dirty="0"/>
              <a:t>) = (</a:t>
            </a:r>
            <a:r>
              <a:rPr lang="en-US" i="1" dirty="0"/>
              <a:t>x</a:t>
            </a:r>
            <a:r>
              <a:rPr lang="en-US" dirty="0"/>
              <a:t> + 3, </a:t>
            </a:r>
            <a:r>
              <a:rPr lang="en-US" i="1" dirty="0"/>
              <a:t>y</a:t>
            </a:r>
            <a:r>
              <a:rPr lang="en-US" dirty="0"/>
              <a:t> + 1) and </a:t>
            </a:r>
            <a:r>
              <a:rPr lang="en-US" i="1" dirty="0"/>
              <a:t>T</a:t>
            </a:r>
            <a:r>
              <a:rPr lang="en-US" dirty="0"/>
              <a:t>(</a:t>
            </a:r>
            <a:r>
              <a:rPr lang="en-US" i="1" dirty="0"/>
              <a:t>x</a:t>
            </a:r>
            <a:r>
              <a:rPr lang="en-US" dirty="0"/>
              <a:t>, </a:t>
            </a:r>
            <a:r>
              <a:rPr lang="en-US" i="1" dirty="0"/>
              <a:t>y</a:t>
            </a:r>
            <a:r>
              <a:rPr lang="en-US" dirty="0"/>
              <a:t>) = </a:t>
            </a:r>
            <a:r>
              <a:rPr lang="en-US" dirty="0" smtClean="0"/>
              <a:t/>
            </a:r>
            <a:br>
              <a:rPr lang="en-US" dirty="0" smtClean="0"/>
            </a:br>
            <a:r>
              <a:rPr lang="en-US" dirty="0" smtClean="0"/>
              <a:t>(</a:t>
            </a:r>
            <a:r>
              <a:rPr lang="en-US" i="1" dirty="0"/>
              <a:t>x</a:t>
            </a:r>
            <a:r>
              <a:rPr lang="en-US" dirty="0"/>
              <a:t> – 1, </a:t>
            </a:r>
            <a:r>
              <a:rPr lang="en-US" i="1" dirty="0"/>
              <a:t>y</a:t>
            </a:r>
            <a:r>
              <a:rPr lang="en-US" dirty="0"/>
              <a:t> + 2), then </a:t>
            </a:r>
            <a:r>
              <a:rPr lang="en-US" i="1" dirty="0"/>
              <a:t>S</a:t>
            </a:r>
            <a:r>
              <a:rPr lang="en-US" dirty="0"/>
              <a:t>(</a:t>
            </a:r>
            <a:r>
              <a:rPr lang="en-US" i="1" dirty="0"/>
              <a:t>T</a:t>
            </a:r>
            <a:r>
              <a:rPr lang="en-US" dirty="0"/>
              <a:t>(</a:t>
            </a:r>
            <a:r>
              <a:rPr lang="en-US" i="1" dirty="0"/>
              <a:t>x</a:t>
            </a:r>
            <a:r>
              <a:rPr lang="en-US" dirty="0"/>
              <a:t>, </a:t>
            </a:r>
            <a:r>
              <a:rPr lang="en-US" i="1" dirty="0"/>
              <a:t>y</a:t>
            </a:r>
            <a:r>
              <a:rPr lang="en-US" dirty="0"/>
              <a:t>)) = </a:t>
            </a:r>
            <a:r>
              <a:rPr lang="en-US" i="1" dirty="0" smtClean="0"/>
              <a:t>S</a:t>
            </a:r>
            <a:r>
              <a:rPr lang="en-US" dirty="0"/>
              <a:t>((</a:t>
            </a:r>
            <a:r>
              <a:rPr lang="en-US" i="1" dirty="0"/>
              <a:t>x</a:t>
            </a:r>
            <a:r>
              <a:rPr lang="en-US" dirty="0"/>
              <a:t> – 1, </a:t>
            </a:r>
            <a:r>
              <a:rPr lang="en-US" i="1" dirty="0"/>
              <a:t>y</a:t>
            </a:r>
            <a:r>
              <a:rPr lang="en-US" dirty="0"/>
              <a:t> + 2)) = </a:t>
            </a:r>
            <a:r>
              <a:rPr lang="en-US" dirty="0" smtClean="0"/>
              <a:t/>
            </a:r>
            <a:br>
              <a:rPr lang="en-US" dirty="0" smtClean="0"/>
            </a:br>
            <a:r>
              <a:rPr lang="en-US" dirty="0" smtClean="0"/>
              <a:t>(</a:t>
            </a:r>
            <a:r>
              <a:rPr lang="en-US" dirty="0"/>
              <a:t>(</a:t>
            </a:r>
            <a:r>
              <a:rPr lang="en-US" i="1" dirty="0"/>
              <a:t>x</a:t>
            </a:r>
            <a:r>
              <a:rPr lang="en-US" dirty="0"/>
              <a:t> – 1) + 3, (</a:t>
            </a:r>
            <a:r>
              <a:rPr lang="en-US" i="1" dirty="0"/>
              <a:t>y</a:t>
            </a:r>
            <a:r>
              <a:rPr lang="en-US" dirty="0"/>
              <a:t> + 2) + 1) = (</a:t>
            </a:r>
            <a:r>
              <a:rPr lang="en-US" i="1" dirty="0"/>
              <a:t>x</a:t>
            </a:r>
            <a:r>
              <a:rPr lang="en-US" dirty="0"/>
              <a:t> + 2, </a:t>
            </a:r>
            <a:r>
              <a:rPr lang="en-US" i="1" dirty="0"/>
              <a:t>y</a:t>
            </a:r>
            <a:r>
              <a:rPr lang="en-US" dirty="0"/>
              <a:t> + 3)</a:t>
            </a:r>
            <a:r>
              <a:rPr lang="en-US" dirty="0" smtClean="0"/>
              <a:t>.</a:t>
            </a:r>
          </a:p>
          <a:p>
            <a:pPr marL="342900" indent="-342900">
              <a:buFont typeface="Arial"/>
              <a:buChar char="•"/>
            </a:pPr>
            <a:endParaRPr lang="en-US" dirty="0"/>
          </a:p>
          <a:p>
            <a:pPr marL="342900" indent="-342900">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rmAutofit lnSpcReduction="10000"/>
          </a:bodyPr>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lnSpc>
                <a:spcPct val="110000"/>
              </a:lnSpc>
              <a:buFont typeface="Arial"/>
              <a:buChar char="•"/>
            </a:pPr>
            <a:r>
              <a:rPr lang="en-US" dirty="0" smtClean="0"/>
              <a:t>It </a:t>
            </a:r>
            <a:r>
              <a:rPr lang="en-US" dirty="0"/>
              <a:t>is important to understand that the order in which functions are taken will affect the output. In the function </a:t>
            </a:r>
            <a:r>
              <a:rPr lang="en-US" dirty="0" smtClean="0"/>
              <a:t>on the previous slide, </a:t>
            </a:r>
            <a:r>
              <a:rPr lang="en-US" dirty="0"/>
              <a:t>we see </a:t>
            </a:r>
            <a:r>
              <a:rPr lang="en-US" dirty="0" smtClean="0"/>
              <a:t>that </a:t>
            </a:r>
            <a:r>
              <a:rPr lang="en-US" i="1" dirty="0" smtClean="0"/>
              <a:t>S</a:t>
            </a:r>
            <a:r>
              <a:rPr lang="en-US" dirty="0"/>
              <a:t>(</a:t>
            </a:r>
            <a:r>
              <a:rPr lang="en-US" i="1" dirty="0"/>
              <a:t>T</a:t>
            </a:r>
            <a:r>
              <a:rPr lang="en-US" dirty="0"/>
              <a:t>(</a:t>
            </a:r>
            <a:r>
              <a:rPr lang="en-US" i="1" dirty="0"/>
              <a:t>x</a:t>
            </a:r>
            <a:r>
              <a:rPr lang="en-US" dirty="0"/>
              <a:t>, </a:t>
            </a:r>
            <a:r>
              <a:rPr lang="en-US" i="1" dirty="0"/>
              <a:t>y</a:t>
            </a:r>
            <a:r>
              <a:rPr lang="en-US" dirty="0"/>
              <a:t>)) = (</a:t>
            </a:r>
            <a:r>
              <a:rPr lang="en-US" i="1" dirty="0"/>
              <a:t>x</a:t>
            </a:r>
            <a:r>
              <a:rPr lang="en-US" dirty="0"/>
              <a:t> + 2, </a:t>
            </a:r>
            <a:r>
              <a:rPr lang="en-US" i="1" dirty="0"/>
              <a:t>y</a:t>
            </a:r>
            <a:r>
              <a:rPr lang="en-US" dirty="0"/>
              <a:t> + 3). Does </a:t>
            </a:r>
            <a:r>
              <a:rPr lang="en-US" i="1" dirty="0"/>
              <a:t>T</a:t>
            </a:r>
            <a:r>
              <a:rPr lang="en-US" dirty="0"/>
              <a:t>(</a:t>
            </a:r>
            <a:r>
              <a:rPr lang="en-US" i="1" dirty="0"/>
              <a:t>S</a:t>
            </a:r>
            <a:r>
              <a:rPr lang="en-US" dirty="0"/>
              <a:t>(</a:t>
            </a:r>
            <a:r>
              <a:rPr lang="en-US" i="1" dirty="0"/>
              <a:t>x</a:t>
            </a:r>
            <a:r>
              <a:rPr lang="en-US" dirty="0"/>
              <a:t>, </a:t>
            </a:r>
            <a:r>
              <a:rPr lang="en-US" i="1" dirty="0"/>
              <a:t>y</a:t>
            </a:r>
            <a:r>
              <a:rPr lang="en-US" dirty="0"/>
              <a:t>) = (</a:t>
            </a:r>
            <a:r>
              <a:rPr lang="en-US" i="1" dirty="0"/>
              <a:t>x</a:t>
            </a:r>
            <a:r>
              <a:rPr lang="en-US" dirty="0"/>
              <a:t> + 2, </a:t>
            </a:r>
            <a:r>
              <a:rPr lang="en-US" i="1" dirty="0"/>
              <a:t>y</a:t>
            </a:r>
            <a:r>
              <a:rPr lang="en-US" dirty="0"/>
              <a:t> + 3)</a:t>
            </a:r>
            <a:r>
              <a:rPr lang="en-US" dirty="0" smtClean="0"/>
              <a:t>?</a:t>
            </a:r>
          </a:p>
          <a:p>
            <a:pPr marL="342900" indent="-342900">
              <a:lnSpc>
                <a:spcPct val="110000"/>
              </a:lnSpc>
              <a:buFont typeface="Arial"/>
              <a:buChar char="•"/>
            </a:pPr>
            <a:endParaRPr lang="en-US" dirty="0"/>
          </a:p>
          <a:p>
            <a:pPr marL="342900" indent="-342900">
              <a:lnSpc>
                <a:spcPct val="110000"/>
              </a:lnSpc>
              <a:buFont typeface="Arial"/>
              <a:buChar char="•"/>
            </a:pPr>
            <a:r>
              <a:rPr lang="en-US" spc="-20" dirty="0"/>
              <a:t>In this case, </a:t>
            </a:r>
            <a:r>
              <a:rPr lang="en-US" i="1" spc="-20" dirty="0"/>
              <a:t>T</a:t>
            </a:r>
            <a:r>
              <a:rPr lang="en-US" spc="-20" dirty="0"/>
              <a:t>(</a:t>
            </a:r>
            <a:r>
              <a:rPr lang="en-US" i="1" spc="-20" dirty="0"/>
              <a:t>S</a:t>
            </a:r>
            <a:r>
              <a:rPr lang="en-US" spc="-20" dirty="0"/>
              <a:t>(</a:t>
            </a:r>
            <a:r>
              <a:rPr lang="en-US" i="1" spc="-20" dirty="0"/>
              <a:t>x</a:t>
            </a:r>
            <a:r>
              <a:rPr lang="en-US" spc="-20" dirty="0"/>
              <a:t>, </a:t>
            </a:r>
            <a:r>
              <a:rPr lang="en-US" i="1" spc="-20" dirty="0"/>
              <a:t>y</a:t>
            </a:r>
            <a:r>
              <a:rPr lang="en-US" spc="-20" dirty="0"/>
              <a:t>)) = </a:t>
            </a:r>
            <a:r>
              <a:rPr lang="en-US" i="1" spc="-20" dirty="0"/>
              <a:t>S</a:t>
            </a:r>
            <a:r>
              <a:rPr lang="en-US" spc="-20" dirty="0"/>
              <a:t>(</a:t>
            </a:r>
            <a:r>
              <a:rPr lang="en-US" i="1" spc="-20" dirty="0"/>
              <a:t>T</a:t>
            </a:r>
            <a:r>
              <a:rPr lang="en-US" spc="-20" dirty="0"/>
              <a:t>(</a:t>
            </a:r>
            <a:r>
              <a:rPr lang="en-US" i="1" spc="-20" dirty="0"/>
              <a:t>x</a:t>
            </a:r>
            <a:r>
              <a:rPr lang="en-US" spc="-20" dirty="0"/>
              <a:t>, </a:t>
            </a:r>
            <a:r>
              <a:rPr lang="en-US" i="1" spc="-20" dirty="0"/>
              <a:t>y</a:t>
            </a:r>
            <a:r>
              <a:rPr lang="en-US" spc="-20" dirty="0"/>
              <a:t>)</a:t>
            </a:r>
            <a:r>
              <a:rPr lang="en-US" spc="-20" dirty="0" smtClean="0"/>
              <a:t>), </a:t>
            </a:r>
            <a:br>
              <a:rPr lang="en-US" spc="-20" dirty="0" smtClean="0"/>
            </a:br>
            <a:r>
              <a:rPr lang="en-US" spc="-20" dirty="0" smtClean="0"/>
              <a:t>and </a:t>
            </a:r>
            <a:r>
              <a:rPr lang="en-US" spc="-20" dirty="0"/>
              <a:t>in the graph </a:t>
            </a:r>
            <a:r>
              <a:rPr lang="en-US" spc="-20" dirty="0" smtClean="0"/>
              <a:t>at right we can </a:t>
            </a:r>
            <a:br>
              <a:rPr lang="en-US" spc="-20" dirty="0" smtClean="0"/>
            </a:br>
            <a:r>
              <a:rPr lang="en-US" spc="-20" dirty="0" smtClean="0"/>
              <a:t>see </a:t>
            </a:r>
            <a:r>
              <a:rPr lang="en-US" spc="-20" dirty="0"/>
              <a:t>why.</a:t>
            </a:r>
          </a:p>
          <a:p>
            <a:pPr marL="342900" indent="-342900">
              <a:lnSpc>
                <a:spcPct val="110000"/>
              </a:lnSpc>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B57745FB-C580-D54B-AC2B-25625DE37813}"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5.1.2: Transformations As Functions</a:t>
            </a:r>
            <a:endParaRPr lang="en-US" dirty="0"/>
          </a:p>
        </p:txBody>
      </p:sp>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sharpenSoften amount="100000"/>
                    </a14:imgEffect>
                  </a14:imgLayer>
                </a14:imgProps>
              </a:ext>
            </a:extLst>
          </a:blip>
          <a:stretch>
            <a:fillRect/>
          </a:stretch>
        </p:blipFill>
        <p:spPr>
          <a:xfrm>
            <a:off x="5803254" y="2754312"/>
            <a:ext cx="2888312" cy="2884487"/>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9474</TotalTime>
  <Words>1714</Words>
  <Application>Microsoft Macintosh PowerPoint</Application>
  <PresentationFormat>On-screen Show (4:3)</PresentationFormat>
  <Paragraphs>190</Paragraphs>
  <Slides>30</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Martie Harmon</cp:lastModifiedBy>
  <cp:revision>152</cp:revision>
  <dcterms:created xsi:type="dcterms:W3CDTF">2012-02-22T19:14:19Z</dcterms:created>
  <dcterms:modified xsi:type="dcterms:W3CDTF">2012-09-20T15:17:44Z</dcterms:modified>
  <cp:category/>
</cp:coreProperties>
</file>