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notesSlides/notesSlide2.xml" ContentType="application/vnd.openxmlformats-officedocument.presentationml.notesSlide+xml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59" r:id="rId4"/>
    <p:sldId id="291" r:id="rId5"/>
    <p:sldId id="260" r:id="rId6"/>
    <p:sldId id="349" r:id="rId7"/>
    <p:sldId id="350" r:id="rId8"/>
    <p:sldId id="352" r:id="rId9"/>
    <p:sldId id="353" r:id="rId10"/>
    <p:sldId id="354" r:id="rId11"/>
    <p:sldId id="290" r:id="rId12"/>
    <p:sldId id="294" r:id="rId13"/>
    <p:sldId id="295" r:id="rId14"/>
    <p:sldId id="296" r:id="rId15"/>
    <p:sldId id="355" r:id="rId16"/>
    <p:sldId id="336" r:id="rId17"/>
    <p:sldId id="337" r:id="rId18"/>
    <p:sldId id="338" r:id="rId19"/>
    <p:sldId id="356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28" d="100"/>
          <a:sy n="128" d="100"/>
        </p:scale>
        <p:origin x="-320" y="-112"/>
      </p:cViewPr>
      <p:guideLst>
        <p:guide orient="horz" pos="1795"/>
        <p:guide pos="28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Relationship Id="rId2" Type="http://schemas.openxmlformats.org/officeDocument/2006/relationships/image" Target="../media/image4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5" Type="http://schemas.openxmlformats.org/officeDocument/2006/relationships/image" Target="../media/image30.emf"/><Relationship Id="rId6" Type="http://schemas.openxmlformats.org/officeDocument/2006/relationships/image" Target="../media/image31.emf"/><Relationship Id="rId7" Type="http://schemas.openxmlformats.org/officeDocument/2006/relationships/image" Target="../media/image32.emf"/><Relationship Id="rId8" Type="http://schemas.openxmlformats.org/officeDocument/2006/relationships/image" Target="../media/image33.emf"/><Relationship Id="rId1" Type="http://schemas.openxmlformats.org/officeDocument/2006/relationships/image" Target="../media/image26.emf"/><Relationship Id="rId2" Type="http://schemas.openxmlformats.org/officeDocument/2006/relationships/image" Target="../media/image27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7" Type="http://schemas.openxmlformats.org/officeDocument/2006/relationships/image" Target="../media/image40.emf"/><Relationship Id="rId8" Type="http://schemas.openxmlformats.org/officeDocument/2006/relationships/image" Target="../media/image41.emf"/><Relationship Id="rId1" Type="http://schemas.openxmlformats.org/officeDocument/2006/relationships/image" Target="../media/image34.emf"/><Relationship Id="rId2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9/19/12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9/19/12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/CAU5L1S1Parallel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32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/CAU5L1S1Circle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3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483334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15.bin"/><Relationship Id="rId6" Type="http://schemas.openxmlformats.org/officeDocument/2006/relationships/image" Target="../media/image16.emf"/><Relationship Id="rId7" Type="http://schemas.openxmlformats.org/officeDocument/2006/relationships/image" Target="../media/image17.JPG"/><Relationship Id="rId8" Type="http://schemas.openxmlformats.org/officeDocument/2006/relationships/image" Target="../media/image18.JP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0.bin"/><Relationship Id="rId12" Type="http://schemas.openxmlformats.org/officeDocument/2006/relationships/image" Target="../media/image23.emf"/><Relationship Id="rId13" Type="http://schemas.openxmlformats.org/officeDocument/2006/relationships/oleObject" Target="../embeddings/oleObject21.bin"/><Relationship Id="rId14" Type="http://schemas.openxmlformats.org/officeDocument/2006/relationships/image" Target="../media/image24.emf"/><Relationship Id="rId15" Type="http://schemas.openxmlformats.org/officeDocument/2006/relationships/image" Target="../media/image25.JP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6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21.em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6.bin"/><Relationship Id="rId12" Type="http://schemas.openxmlformats.org/officeDocument/2006/relationships/image" Target="../media/image30.emf"/><Relationship Id="rId13" Type="http://schemas.openxmlformats.org/officeDocument/2006/relationships/oleObject" Target="../embeddings/oleObject27.bin"/><Relationship Id="rId14" Type="http://schemas.openxmlformats.org/officeDocument/2006/relationships/image" Target="../media/image31.emf"/><Relationship Id="rId15" Type="http://schemas.openxmlformats.org/officeDocument/2006/relationships/oleObject" Target="../embeddings/oleObject28.bin"/><Relationship Id="rId16" Type="http://schemas.openxmlformats.org/officeDocument/2006/relationships/image" Target="../media/image32.emf"/><Relationship Id="rId17" Type="http://schemas.openxmlformats.org/officeDocument/2006/relationships/oleObject" Target="../embeddings/oleObject29.bin"/><Relationship Id="rId18" Type="http://schemas.openxmlformats.org/officeDocument/2006/relationships/image" Target="../media/image33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22.bin"/><Relationship Id="rId4" Type="http://schemas.openxmlformats.org/officeDocument/2006/relationships/image" Target="../media/image26.emf"/><Relationship Id="rId5" Type="http://schemas.openxmlformats.org/officeDocument/2006/relationships/oleObject" Target="../embeddings/oleObject23.bin"/><Relationship Id="rId6" Type="http://schemas.openxmlformats.org/officeDocument/2006/relationships/image" Target="../media/image27.emf"/><Relationship Id="rId7" Type="http://schemas.openxmlformats.org/officeDocument/2006/relationships/oleObject" Target="../embeddings/oleObject24.bin"/><Relationship Id="rId8" Type="http://schemas.openxmlformats.org/officeDocument/2006/relationships/image" Target="../media/image28.emf"/><Relationship Id="rId9" Type="http://schemas.openxmlformats.org/officeDocument/2006/relationships/oleObject" Target="../embeddings/oleObject25.bin"/><Relationship Id="rId10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4.bin"/><Relationship Id="rId12" Type="http://schemas.openxmlformats.org/officeDocument/2006/relationships/image" Target="../media/image38.emf"/><Relationship Id="rId13" Type="http://schemas.openxmlformats.org/officeDocument/2006/relationships/oleObject" Target="../embeddings/oleObject35.bin"/><Relationship Id="rId14" Type="http://schemas.openxmlformats.org/officeDocument/2006/relationships/image" Target="../media/image39.emf"/><Relationship Id="rId15" Type="http://schemas.openxmlformats.org/officeDocument/2006/relationships/oleObject" Target="../embeddings/oleObject36.bin"/><Relationship Id="rId16" Type="http://schemas.openxmlformats.org/officeDocument/2006/relationships/image" Target="../media/image40.emf"/><Relationship Id="rId17" Type="http://schemas.openxmlformats.org/officeDocument/2006/relationships/oleObject" Target="../embeddings/oleObject37.bin"/><Relationship Id="rId18" Type="http://schemas.openxmlformats.org/officeDocument/2006/relationships/image" Target="../media/image41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30.bin"/><Relationship Id="rId4" Type="http://schemas.openxmlformats.org/officeDocument/2006/relationships/image" Target="../media/image34.emf"/><Relationship Id="rId5" Type="http://schemas.openxmlformats.org/officeDocument/2006/relationships/oleObject" Target="../embeddings/oleObject31.bin"/><Relationship Id="rId6" Type="http://schemas.openxmlformats.org/officeDocument/2006/relationships/image" Target="../media/image35.emf"/><Relationship Id="rId7" Type="http://schemas.openxmlformats.org/officeDocument/2006/relationships/oleObject" Target="../embeddings/oleObject32.bin"/><Relationship Id="rId8" Type="http://schemas.openxmlformats.org/officeDocument/2006/relationships/image" Target="../media/image36.emf"/><Relationship Id="rId9" Type="http://schemas.openxmlformats.org/officeDocument/2006/relationships/oleObject" Target="../embeddings/oleObject33.bin"/><Relationship Id="rId10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5L1S1Parallel" TargetMode="External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4" Type="http://schemas.openxmlformats.org/officeDocument/2006/relationships/image" Target="../media/image43.emf"/><Relationship Id="rId5" Type="http://schemas.openxmlformats.org/officeDocument/2006/relationships/oleObject" Target="../embeddings/oleObject39.bin"/><Relationship Id="rId6" Type="http://schemas.openxmlformats.org/officeDocument/2006/relationships/image" Target="../media/image44.emf"/><Relationship Id="rId7" Type="http://schemas.openxmlformats.org/officeDocument/2006/relationships/image" Target="../media/image45.JP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5L1S1Circle" TargetMode="External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3.emf"/><Relationship Id="rId5" Type="http://schemas.openxmlformats.org/officeDocument/2006/relationships/image" Target="../media/image4.JP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5.emf"/><Relationship Id="rId5" Type="http://schemas.openxmlformats.org/officeDocument/2006/relationships/image" Target="../media/image6.JP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7.emf"/><Relationship Id="rId5" Type="http://schemas.openxmlformats.org/officeDocument/2006/relationships/image" Target="../media/image8.JP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9.emf"/><Relationship Id="rId5" Type="http://schemas.openxmlformats.org/officeDocument/2006/relationships/image" Target="../media/image11.JPG"/><Relationship Id="rId6" Type="http://schemas.openxmlformats.org/officeDocument/2006/relationships/oleObject" Target="../embeddings/oleObject12.bin"/><Relationship Id="rId7" Type="http://schemas.openxmlformats.org/officeDocument/2006/relationships/image" Target="../media/image10.emf"/><Relationship Id="rId8" Type="http://schemas.openxmlformats.org/officeDocument/2006/relationships/oleObject" Target="../embeddings/oleObject13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Geometric figures can be graphed in the coordinate plane, as well as manipulated. However, before sliding and reflecting figures, the definitions of some important concepts must be discussed.</a:t>
            </a:r>
          </a:p>
          <a:p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/>
              <a:t>of the manipulations that will be discussed will move points along a parallel line, a perpendicular line, or a circular arc. In this lesson, each of these paths and their components will </a:t>
            </a:r>
            <a:r>
              <a:rPr lang="en-US" dirty="0" smtClean="0"/>
              <a:t>be </a:t>
            </a:r>
            <a:r>
              <a:rPr lang="en-US" dirty="0"/>
              <a:t>introduced.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Creating </a:t>
            </a:r>
            <a:r>
              <a:rPr lang="en-US" dirty="0"/>
              <a:t>an angle inside a circle allows us to define a </a:t>
            </a:r>
            <a:r>
              <a:rPr lang="en-US" b="1" dirty="0"/>
              <a:t>circular arc</a:t>
            </a:r>
            <a:r>
              <a:rPr lang="en-US" dirty="0"/>
              <a:t>, the set of points along the circle between the endpoints of the radii that are not shared. The </a:t>
            </a:r>
            <a:r>
              <a:rPr lang="en-US" b="1" dirty="0"/>
              <a:t>arc length</a:t>
            </a:r>
            <a:r>
              <a:rPr lang="en-US" dirty="0"/>
              <a:t>, or distance along a circular arc,</a:t>
            </a:r>
            <a:r>
              <a:rPr lang="en-US" b="1" dirty="0"/>
              <a:t> </a:t>
            </a:r>
            <a:r>
              <a:rPr lang="en-US" dirty="0"/>
              <a:t>is dependent on the length of the radius and the angle that creates the arc—the greater the radius or angle, the longer the arc.</a:t>
            </a:r>
          </a:p>
          <a:p>
            <a:endParaRPr lang="en-US" sz="2800" b="1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680921"/>
              </p:ext>
            </p:extLst>
          </p:nvPr>
        </p:nvGraphicFramePr>
        <p:xfrm>
          <a:off x="1637030" y="3939857"/>
          <a:ext cx="2644779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4" name="Equation" r:id="rId3" imgW="3733800" imgH="495300" progId="Equation.DSMT4">
                  <p:embed/>
                </p:oleObj>
              </mc:Choice>
              <mc:Fallback>
                <p:oleObj name="Equation" r:id="rId3" imgW="3733800" imgH="495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7030" y="3939857"/>
                        <a:ext cx="2644779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922673"/>
              </p:ext>
            </p:extLst>
          </p:nvPr>
        </p:nvGraphicFramePr>
        <p:xfrm>
          <a:off x="4813617" y="3933825"/>
          <a:ext cx="19970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5" name="Equation" r:id="rId5" imgW="2819400" imgH="457200" progId="Equation.DSMT4">
                  <p:embed/>
                </p:oleObj>
              </mc:Choice>
              <mc:Fallback>
                <p:oleObj name="Equation" r:id="rId5" imgW="28194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13617" y="3933825"/>
                        <a:ext cx="1997075" cy="323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Image68527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61" y="4290695"/>
            <a:ext cx="1325988" cy="1337257"/>
          </a:xfrm>
          <a:prstGeom prst="rect">
            <a:avLst/>
          </a:prstGeom>
        </p:spPr>
      </p:pic>
      <p:pic>
        <p:nvPicPr>
          <p:cNvPr id="9" name="Picture 8" descr="Image685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83" y="4308740"/>
            <a:ext cx="1337257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9264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mislabeling angles or not including enough points to specify an </a:t>
            </a:r>
            <a:r>
              <a:rPr lang="en-US" dirty="0" smtClean="0"/>
              <a:t>angle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misusing terms and </a:t>
            </a:r>
            <a:r>
              <a:rPr lang="en-US" dirty="0" smtClean="0"/>
              <a:t>notations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finding the length of incorrect arcs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6188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4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Given the following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Are  </a:t>
            </a:r>
            <a:r>
              <a:rPr lang="en-US" dirty="0" smtClean="0"/>
              <a:t>     and       parallel</a:t>
            </a:r>
            <a:r>
              <a:rPr lang="en-US" dirty="0"/>
              <a:t>? Are </a:t>
            </a:r>
            <a:r>
              <a:rPr lang="en-US" dirty="0" smtClean="0"/>
              <a:t>      and       parallel</a:t>
            </a:r>
            <a:r>
              <a:rPr lang="en-US" dirty="0"/>
              <a:t>? Explain.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308061"/>
              </p:ext>
            </p:extLst>
          </p:nvPr>
        </p:nvGraphicFramePr>
        <p:xfrm>
          <a:off x="1195070" y="2181226"/>
          <a:ext cx="12446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8" name="Equation" r:id="rId3" imgW="1244600" imgH="1320800" progId="Equation.DSMT4">
                  <p:embed/>
                </p:oleObj>
              </mc:Choice>
              <mc:Fallback>
                <p:oleObj name="Equation" r:id="rId3" imgW="1244600" imgH="1320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5070" y="2181226"/>
                        <a:ext cx="1244600" cy="132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202487"/>
              </p:ext>
            </p:extLst>
          </p:nvPr>
        </p:nvGraphicFramePr>
        <p:xfrm>
          <a:off x="4556125" y="2187575"/>
          <a:ext cx="13970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9" name="Equation" r:id="rId5" imgW="1397000" imgH="1320800" progId="Equation.DSMT4">
                  <p:embed/>
                </p:oleObj>
              </mc:Choice>
              <mc:Fallback>
                <p:oleObj name="Equation" r:id="rId5" imgW="1397000" imgH="1320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56125" y="2187575"/>
                        <a:ext cx="1397000" cy="132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560152"/>
              </p:ext>
            </p:extLst>
          </p:nvPr>
        </p:nvGraphicFramePr>
        <p:xfrm>
          <a:off x="1269780" y="3860707"/>
          <a:ext cx="457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0" name="Equation" r:id="rId7" imgW="457200" imgH="355600" progId="Equation.DSMT4">
                  <p:embed/>
                </p:oleObj>
              </mc:Choice>
              <mc:Fallback>
                <p:oleObj name="Equation" r:id="rId7" imgW="4572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69780" y="3860707"/>
                        <a:ext cx="4572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682371"/>
              </p:ext>
            </p:extLst>
          </p:nvPr>
        </p:nvGraphicFramePr>
        <p:xfrm>
          <a:off x="2360803" y="3860707"/>
          <a:ext cx="469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1" name="Equation" r:id="rId9" imgW="469900" imgH="368300" progId="Equation.DSMT4">
                  <p:embed/>
                </p:oleObj>
              </mc:Choice>
              <mc:Fallback>
                <p:oleObj name="Equation" r:id="rId9" imgW="469900" imgH="368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360803" y="3860707"/>
                        <a:ext cx="46990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286917"/>
              </p:ext>
            </p:extLst>
          </p:nvPr>
        </p:nvGraphicFramePr>
        <p:xfrm>
          <a:off x="4657816" y="3860707"/>
          <a:ext cx="546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2" name="Equation" r:id="rId11" imgW="546100" imgH="355600" progId="Equation.DSMT4">
                  <p:embed/>
                </p:oleObj>
              </mc:Choice>
              <mc:Fallback>
                <p:oleObj name="Equation" r:id="rId11" imgW="546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57816" y="3860707"/>
                        <a:ext cx="5461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403400"/>
              </p:ext>
            </p:extLst>
          </p:nvPr>
        </p:nvGraphicFramePr>
        <p:xfrm>
          <a:off x="5755252" y="3860707"/>
          <a:ext cx="419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3" name="Equation" r:id="rId13" imgW="419100" imgH="355600" progId="Equation.DSMT4">
                  <p:embed/>
                </p:oleObj>
              </mc:Choice>
              <mc:Fallback>
                <p:oleObj name="Equation" r:id="rId13" imgW="419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55252" y="3860707"/>
                        <a:ext cx="4191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432504" y="4492255"/>
            <a:ext cx="6278992" cy="1146545"/>
            <a:chOff x="433070" y="4492255"/>
            <a:chExt cx="6278992" cy="1146545"/>
          </a:xfrm>
        </p:grpSpPr>
        <p:pic>
          <p:nvPicPr>
            <p:cNvPr id="8" name="Picture 7" descr="Image68581.JPG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75" t="14286" r="16121" b="62422"/>
            <a:stretch/>
          </p:blipFill>
          <p:spPr>
            <a:xfrm>
              <a:off x="433070" y="4545013"/>
              <a:ext cx="2817132" cy="952500"/>
            </a:xfrm>
            <a:prstGeom prst="rect">
              <a:avLst/>
            </a:prstGeom>
          </p:spPr>
        </p:pic>
        <p:pic>
          <p:nvPicPr>
            <p:cNvPr id="13" name="Picture 12" descr="Image68581.JPG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48" t="55322" r="15448" b="16641"/>
            <a:stretch/>
          </p:blipFill>
          <p:spPr>
            <a:xfrm>
              <a:off x="3894930" y="4492255"/>
              <a:ext cx="2817132" cy="1146545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4,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en-US" sz="1100" baseline="30000" dirty="0"/>
          </a:p>
          <a:p>
            <a:pPr marL="512064" lvl="1" indent="-514350" algn="l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 </a:t>
            </a:r>
            <a:r>
              <a:rPr lang="en-US" sz="2800" b="1" dirty="0" smtClean="0">
                <a:solidFill>
                  <a:srgbClr val="660066"/>
                </a:solidFill>
              </a:rPr>
              <a:t>       and        </a:t>
            </a:r>
            <a:r>
              <a:rPr lang="en-US" sz="2800" b="1" dirty="0">
                <a:solidFill>
                  <a:srgbClr val="660066"/>
                </a:solidFill>
              </a:rPr>
              <a:t>intersect  </a:t>
            </a:r>
            <a:r>
              <a:rPr lang="en-US" sz="2800" b="1" dirty="0" smtClean="0">
                <a:solidFill>
                  <a:srgbClr val="660066"/>
                </a:solidFill>
              </a:rPr>
              <a:t>      at </a:t>
            </a:r>
            <a:r>
              <a:rPr lang="en-US" sz="2800" b="1" dirty="0">
                <a:solidFill>
                  <a:srgbClr val="660066"/>
                </a:solidFill>
              </a:rPr>
              <a:t>the same angle and </a:t>
            </a:r>
            <a:r>
              <a:rPr lang="en-US" sz="2800" b="1" dirty="0" smtClean="0">
                <a:solidFill>
                  <a:srgbClr val="660066"/>
                </a:solidFill>
              </a:rPr>
              <a:t>               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54864" indent="-457200"/>
            <a:r>
              <a:rPr lang="en-US" dirty="0" smtClean="0">
                <a:solidFill>
                  <a:schemeClr val="tx1"/>
                </a:solidFill>
              </a:rPr>
              <a:t>             will </a:t>
            </a:r>
            <a:r>
              <a:rPr lang="en-US" dirty="0">
                <a:solidFill>
                  <a:schemeClr val="tx1"/>
                </a:solidFill>
              </a:rPr>
              <a:t>never </a:t>
            </a:r>
            <a:r>
              <a:rPr lang="en-US" dirty="0" smtClean="0">
                <a:solidFill>
                  <a:schemeClr val="tx1"/>
                </a:solidFill>
              </a:rPr>
              <a:t>cross      </a:t>
            </a:r>
            <a:r>
              <a:rPr lang="en-US" dirty="0">
                <a:solidFill>
                  <a:schemeClr val="tx1"/>
                </a:solidFill>
              </a:rPr>
              <a:t>. Therefore</a:t>
            </a:r>
            <a:r>
              <a:rPr lang="en-US" dirty="0" smtClean="0">
                <a:solidFill>
                  <a:schemeClr val="tx1"/>
                </a:solidFill>
              </a:rPr>
              <a:t>,       </a:t>
            </a:r>
            <a:r>
              <a:rPr lang="en-US" dirty="0">
                <a:solidFill>
                  <a:schemeClr val="tx1"/>
                </a:solidFill>
              </a:rPr>
              <a:t>is parallel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 to      .</a:t>
            </a:r>
            <a:endParaRPr lang="en-US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800869"/>
              </p:ext>
            </p:extLst>
          </p:nvPr>
        </p:nvGraphicFramePr>
        <p:xfrm>
          <a:off x="1246990" y="1250020"/>
          <a:ext cx="633186" cy="470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8" name="Equation" r:id="rId3" imgW="495300" imgH="368300" progId="Equation.DSMT4">
                  <p:embed/>
                </p:oleObj>
              </mc:Choice>
              <mc:Fallback>
                <p:oleObj name="Equation" r:id="rId3" imgW="495300" imgH="368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46990" y="1250020"/>
                        <a:ext cx="633186" cy="4708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932501"/>
              </p:ext>
            </p:extLst>
          </p:nvPr>
        </p:nvGraphicFramePr>
        <p:xfrm>
          <a:off x="2716120" y="1257300"/>
          <a:ext cx="61436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9" name="Equation" r:id="rId5" imgW="482600" imgH="355600" progId="Equation.DSMT4">
                  <p:embed/>
                </p:oleObj>
              </mc:Choice>
              <mc:Fallback>
                <p:oleObj name="Equation" r:id="rId5" imgW="4826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16120" y="1257300"/>
                        <a:ext cx="614363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799054"/>
              </p:ext>
            </p:extLst>
          </p:nvPr>
        </p:nvGraphicFramePr>
        <p:xfrm>
          <a:off x="5003021" y="1257300"/>
          <a:ext cx="63341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0" name="Equation" r:id="rId7" imgW="495300" imgH="355600" progId="Equation.DSMT4">
                  <p:embed/>
                </p:oleObj>
              </mc:Choice>
              <mc:Fallback>
                <p:oleObj name="Equation" r:id="rId7" imgW="4953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03021" y="1257300"/>
                        <a:ext cx="633413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961319"/>
              </p:ext>
            </p:extLst>
          </p:nvPr>
        </p:nvGraphicFramePr>
        <p:xfrm>
          <a:off x="2981899" y="1685700"/>
          <a:ext cx="15922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1" name="Equation" r:id="rId9" imgW="1244600" imgH="368300" progId="Equation.DSMT4">
                  <p:embed/>
                </p:oleObj>
              </mc:Choice>
              <mc:Fallback>
                <p:oleObj name="Equation" r:id="rId9" imgW="1244600" imgH="368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81899" y="1685700"/>
                        <a:ext cx="1592263" cy="471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38537"/>
              </p:ext>
            </p:extLst>
          </p:nvPr>
        </p:nvGraphicFramePr>
        <p:xfrm>
          <a:off x="1269272" y="2601914"/>
          <a:ext cx="457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2" name="Equation" r:id="rId11" imgW="457200" imgH="419100" progId="Equation.DSMT4">
                  <p:embed/>
                </p:oleObj>
              </mc:Choice>
              <mc:Fallback>
                <p:oleObj name="Equation" r:id="rId11" imgW="4572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69272" y="2601914"/>
                        <a:ext cx="4572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388297"/>
              </p:ext>
            </p:extLst>
          </p:nvPr>
        </p:nvGraphicFramePr>
        <p:xfrm>
          <a:off x="3980676" y="2607356"/>
          <a:ext cx="469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3" name="Equation" r:id="rId13" imgW="469900" imgH="431800" progId="Equation.DSMT4">
                  <p:embed/>
                </p:oleObj>
              </mc:Choice>
              <mc:Fallback>
                <p:oleObj name="Equation" r:id="rId13" imgW="4699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980676" y="2607356"/>
                        <a:ext cx="4699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7448"/>
              </p:ext>
            </p:extLst>
          </p:nvPr>
        </p:nvGraphicFramePr>
        <p:xfrm>
          <a:off x="1613048" y="3039156"/>
          <a:ext cx="469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4" name="Equation" r:id="rId15" imgW="469900" imgH="368300" progId="Equation.DSMT4">
                  <p:embed/>
                </p:oleObj>
              </mc:Choice>
              <mc:Fallback>
                <p:oleObj name="Equation" r:id="rId15" imgW="469900" imgH="368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613048" y="3039156"/>
                        <a:ext cx="46990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929778"/>
              </p:ext>
            </p:extLst>
          </p:nvPr>
        </p:nvGraphicFramePr>
        <p:xfrm>
          <a:off x="6046938" y="2665414"/>
          <a:ext cx="457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5" name="Equation" r:id="rId17" imgW="457200" imgH="355600" progId="Equation.DSMT4">
                  <p:embed/>
                </p:oleObj>
              </mc:Choice>
              <mc:Fallback>
                <p:oleObj name="Equation" r:id="rId17" imgW="4572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046938" y="2665414"/>
                        <a:ext cx="4572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4,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eaLnBrk="1" hangingPunct="1">
              <a:defRPr/>
            </a:pPr>
            <a:endParaRPr lang="en-US" sz="11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 </a:t>
            </a:r>
            <a:r>
              <a:rPr lang="en-US" sz="2800" b="1" dirty="0" smtClean="0">
                <a:solidFill>
                  <a:srgbClr val="660066"/>
                </a:solidFill>
              </a:rPr>
              <a:t>       and        </a:t>
            </a:r>
            <a:r>
              <a:rPr lang="en-US" sz="2800" b="1" dirty="0">
                <a:solidFill>
                  <a:srgbClr val="660066"/>
                </a:solidFill>
              </a:rPr>
              <a:t>intersect </a:t>
            </a:r>
            <a:r>
              <a:rPr lang="en-US" sz="2800" b="1" dirty="0" smtClean="0">
                <a:solidFill>
                  <a:srgbClr val="660066"/>
                </a:solidFill>
              </a:rPr>
              <a:t>        at </a:t>
            </a:r>
            <a:r>
              <a:rPr lang="en-US" sz="2800" b="1" dirty="0">
                <a:solidFill>
                  <a:srgbClr val="660066"/>
                </a:solidFill>
              </a:rPr>
              <a:t>the same angle, </a:t>
            </a:r>
            <a:r>
              <a:rPr lang="en-US" sz="2800" b="1" dirty="0" smtClean="0">
                <a:solidFill>
                  <a:srgbClr val="660066"/>
                </a:solidFill>
              </a:rPr>
              <a:t>but                 </a:t>
            </a:r>
            <a:r>
              <a:rPr lang="en-US" sz="2800" b="1" dirty="0">
                <a:solidFill>
                  <a:srgbClr val="660066"/>
                </a:solidFill>
              </a:rPr>
              <a:t>. </a:t>
            </a:r>
            <a:br>
              <a:rPr lang="en-US" sz="2800" b="1" dirty="0">
                <a:solidFill>
                  <a:srgbClr val="660066"/>
                </a:solidFill>
              </a:rPr>
            </a:br>
            <a:endParaRPr lang="en-US" sz="2800" b="1" dirty="0" smtClean="0">
              <a:solidFill>
                <a:srgbClr val="660066"/>
              </a:solidFill>
            </a:endParaRPr>
          </a:p>
          <a:p>
            <a:pPr lvl="1" algn="l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As </a:t>
            </a:r>
            <a:r>
              <a:rPr lang="en-US" dirty="0">
                <a:solidFill>
                  <a:schemeClr val="tx1"/>
                </a:solidFill>
              </a:rPr>
              <a:t>you move from </a:t>
            </a:r>
            <a:r>
              <a:rPr lang="en-US" i="1" dirty="0">
                <a:solidFill>
                  <a:schemeClr val="tx1"/>
                </a:solidFill>
              </a:rPr>
              <a:t>Z</a:t>
            </a:r>
            <a:r>
              <a:rPr lang="en-US" dirty="0">
                <a:solidFill>
                  <a:schemeClr val="tx1"/>
                </a:solidFill>
              </a:rPr>
              <a:t> to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on      </a:t>
            </a:r>
            <a:r>
              <a:rPr lang="en-US" dirty="0">
                <a:solidFill>
                  <a:schemeClr val="tx1"/>
                </a:solidFill>
              </a:rPr>
              <a:t>, you move closer to, and will eventually intersect</a:t>
            </a:r>
            <a:r>
              <a:rPr lang="en-US" dirty="0" smtClean="0">
                <a:solidFill>
                  <a:schemeClr val="tx1"/>
                </a:solidFill>
              </a:rPr>
              <a:t>,      . </a:t>
            </a:r>
            <a:r>
              <a:rPr lang="en-US" dirty="0">
                <a:solidFill>
                  <a:schemeClr val="tx1"/>
                </a:solidFill>
              </a:rPr>
              <a:t>Therefore, </a:t>
            </a:r>
            <a:r>
              <a:rPr lang="en-US" dirty="0" smtClean="0">
                <a:solidFill>
                  <a:schemeClr val="tx1"/>
                </a:solidFill>
              </a:rPr>
              <a:t>       is </a:t>
            </a:r>
            <a:r>
              <a:rPr lang="en-US" dirty="0">
                <a:solidFill>
                  <a:schemeClr val="tx1"/>
                </a:solidFill>
              </a:rPr>
              <a:t>not parallel </a:t>
            </a:r>
            <a:r>
              <a:rPr lang="en-US" dirty="0" smtClean="0">
                <a:solidFill>
                  <a:schemeClr val="tx1"/>
                </a:solidFill>
              </a:rPr>
              <a:t>to      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6CCA9-1D01-9245-AFDA-6E49C04915D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5.1.1: Defining Terms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834334"/>
              </p:ext>
            </p:extLst>
          </p:nvPr>
        </p:nvGraphicFramePr>
        <p:xfrm>
          <a:off x="1225607" y="1257300"/>
          <a:ext cx="69850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4" name="Equation" r:id="rId3" imgW="546100" imgH="355600" progId="Equation.DSMT4">
                  <p:embed/>
                </p:oleObj>
              </mc:Choice>
              <mc:Fallback>
                <p:oleObj name="Equation" r:id="rId3" imgW="546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25607" y="1257300"/>
                        <a:ext cx="698500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44155"/>
              </p:ext>
            </p:extLst>
          </p:nvPr>
        </p:nvGraphicFramePr>
        <p:xfrm>
          <a:off x="2720975" y="1257300"/>
          <a:ext cx="58261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5" name="Equation" r:id="rId5" imgW="457200" imgH="355600" progId="Equation.DSMT4">
                  <p:embed/>
                </p:oleObj>
              </mc:Choice>
              <mc:Fallback>
                <p:oleObj name="Equation" r:id="rId5" imgW="4572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20975" y="1257300"/>
                        <a:ext cx="582613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601078"/>
              </p:ext>
            </p:extLst>
          </p:nvPr>
        </p:nvGraphicFramePr>
        <p:xfrm>
          <a:off x="3000375" y="1693863"/>
          <a:ext cx="1624013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6" name="Equation" r:id="rId7" imgW="1270000" imgH="355600" progId="Equation.DSMT4">
                  <p:embed/>
                </p:oleObj>
              </mc:Choice>
              <mc:Fallback>
                <p:oleObj name="Equation" r:id="rId7" imgW="12700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00375" y="1693863"/>
                        <a:ext cx="1624013" cy="455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903443"/>
              </p:ext>
            </p:extLst>
          </p:nvPr>
        </p:nvGraphicFramePr>
        <p:xfrm>
          <a:off x="5023076" y="1257300"/>
          <a:ext cx="69532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7" name="Equation" r:id="rId9" imgW="546100" imgH="355600" progId="Equation.DSMT4">
                  <p:embed/>
                </p:oleObj>
              </mc:Choice>
              <mc:Fallback>
                <p:oleObj name="Equation" r:id="rId9" imgW="546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23076" y="1257300"/>
                        <a:ext cx="695325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593391"/>
              </p:ext>
            </p:extLst>
          </p:nvPr>
        </p:nvGraphicFramePr>
        <p:xfrm>
          <a:off x="5051549" y="2646315"/>
          <a:ext cx="4191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8" name="Equation" r:id="rId11" imgW="419100" imgH="419100" progId="Equation.DSMT4">
                  <p:embed/>
                </p:oleObj>
              </mc:Choice>
              <mc:Fallback>
                <p:oleObj name="Equation" r:id="rId11" imgW="4191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51549" y="2646315"/>
                        <a:ext cx="4191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157529"/>
              </p:ext>
            </p:extLst>
          </p:nvPr>
        </p:nvGraphicFramePr>
        <p:xfrm>
          <a:off x="7130020" y="3152563"/>
          <a:ext cx="546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9" name="Equation" r:id="rId13" imgW="546100" imgH="355600" progId="Equation.DSMT4">
                  <p:embed/>
                </p:oleObj>
              </mc:Choice>
              <mc:Fallback>
                <p:oleObj name="Equation" r:id="rId13" imgW="546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130020" y="3152563"/>
                        <a:ext cx="5461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612182"/>
              </p:ext>
            </p:extLst>
          </p:nvPr>
        </p:nvGraphicFramePr>
        <p:xfrm>
          <a:off x="5009205" y="3082198"/>
          <a:ext cx="5461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0" name="Equation" r:id="rId15" imgW="546100" imgH="419100" progId="Equation.DSMT4">
                  <p:embed/>
                </p:oleObj>
              </mc:Choice>
              <mc:Fallback>
                <p:oleObj name="Equation" r:id="rId15" imgW="5461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009205" y="3082198"/>
                        <a:ext cx="5461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601335"/>
              </p:ext>
            </p:extLst>
          </p:nvPr>
        </p:nvGraphicFramePr>
        <p:xfrm>
          <a:off x="3094808" y="3595633"/>
          <a:ext cx="419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1" name="Equation" r:id="rId17" imgW="419100" imgH="355600" progId="Equation.DSMT4">
                  <p:embed/>
                </p:oleObj>
              </mc:Choice>
              <mc:Fallback>
                <p:oleObj name="Equation" r:id="rId17" imgW="419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094808" y="3595633"/>
                        <a:ext cx="4191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4,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5.1.1: Defining </a:t>
            </a:r>
            <a:r>
              <a:rPr lang="en-US" dirty="0" smtClean="0"/>
              <a:t>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890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5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Refer to the figures below. </a:t>
            </a:r>
            <a:r>
              <a:rPr lang="en-US" dirty="0" smtClean="0"/>
              <a:t>Given               </a:t>
            </a:r>
            <a:r>
              <a:rPr lang="en-US" dirty="0"/>
              <a:t>, is the set of points with center </a:t>
            </a:r>
            <a:r>
              <a:rPr lang="en-US" i="1" dirty="0"/>
              <a:t>B</a:t>
            </a:r>
            <a:r>
              <a:rPr lang="en-US" dirty="0"/>
              <a:t> a circle? Given </a:t>
            </a:r>
            <a:r>
              <a:rPr lang="en-US" dirty="0" smtClean="0"/>
              <a:t>              , </a:t>
            </a:r>
            <a:r>
              <a:rPr lang="en-US" dirty="0"/>
              <a:t>is the set of points with center </a:t>
            </a:r>
            <a:r>
              <a:rPr lang="en-US" i="1" dirty="0"/>
              <a:t>Y</a:t>
            </a:r>
            <a:r>
              <a:rPr lang="en-US" dirty="0"/>
              <a:t> a circle?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569145"/>
              </p:ext>
            </p:extLst>
          </p:nvPr>
        </p:nvGraphicFramePr>
        <p:xfrm>
          <a:off x="5229860" y="1669733"/>
          <a:ext cx="11811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8" name="Equation" r:id="rId3" imgW="1181100" imgH="368300" progId="Equation.DSMT4">
                  <p:embed/>
                </p:oleObj>
              </mc:Choice>
              <mc:Fallback>
                <p:oleObj name="Equation" r:id="rId3" imgW="1181100" imgH="368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9860" y="1669733"/>
                        <a:ext cx="118110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126468"/>
              </p:ext>
            </p:extLst>
          </p:nvPr>
        </p:nvGraphicFramePr>
        <p:xfrm>
          <a:off x="5587440" y="2027873"/>
          <a:ext cx="1181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9" name="Equation" r:id="rId5" imgW="1181100" imgH="355600" progId="Equation.DSMT4">
                  <p:embed/>
                </p:oleObj>
              </mc:Choice>
              <mc:Fallback>
                <p:oleObj name="Equation" r:id="rId5" imgW="11811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87440" y="2027873"/>
                        <a:ext cx="11811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Image68588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3" t="9600" r="6097" b="13600"/>
          <a:stretch/>
        </p:blipFill>
        <p:spPr>
          <a:xfrm>
            <a:off x="1620018" y="3190240"/>
            <a:ext cx="5884913" cy="257968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5,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The </a:t>
            </a:r>
            <a:r>
              <a:rPr lang="en-US" sz="2800" b="1" dirty="0">
                <a:solidFill>
                  <a:srgbClr val="660066"/>
                </a:solidFill>
              </a:rPr>
              <a:t>set of points with center </a:t>
            </a:r>
            <a:r>
              <a:rPr lang="en-US" sz="2800" b="1" i="1" dirty="0">
                <a:solidFill>
                  <a:srgbClr val="660066"/>
                </a:solidFill>
              </a:rPr>
              <a:t>B</a:t>
            </a:r>
            <a:r>
              <a:rPr lang="en-US" sz="2800" b="1" dirty="0">
                <a:solidFill>
                  <a:srgbClr val="660066"/>
                </a:solidFill>
              </a:rPr>
              <a:t> is a circle because all points are equidistant from the center, </a:t>
            </a:r>
            <a:r>
              <a:rPr lang="en-US" sz="2800" b="1" i="1" dirty="0">
                <a:solidFill>
                  <a:srgbClr val="660066"/>
                </a:solidFill>
              </a:rPr>
              <a:t>B</a:t>
            </a:r>
            <a:r>
              <a:rPr lang="en-US" sz="2800" b="1" dirty="0">
                <a:solidFill>
                  <a:srgbClr val="660066"/>
                </a:solidFill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856EBA-760D-B34B-AF3B-AAEF720997D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5,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The set of points with center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 is not a circle because the points </a:t>
            </a:r>
            <a:r>
              <a:rPr lang="en-US" sz="2800" b="1" dirty="0" smtClean="0">
                <a:solidFill>
                  <a:srgbClr val="660066"/>
                </a:solidFill>
              </a:rPr>
              <a:t>vary </a:t>
            </a:r>
            <a:r>
              <a:rPr lang="en-US" sz="2800" b="1" dirty="0">
                <a:solidFill>
                  <a:srgbClr val="660066"/>
                </a:solidFill>
              </a:rPr>
              <a:t>in distance from the center,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5,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5.1.1: Defining </a:t>
            </a:r>
            <a:r>
              <a:rPr lang="en-US" dirty="0" smtClean="0"/>
              <a:t>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7971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b="1" dirty="0"/>
              <a:t>point</a:t>
            </a:r>
            <a:r>
              <a:rPr lang="en-US" dirty="0"/>
              <a:t> is not something with dimension; a point is a “somewhere.” A point is an exact position or location in a given plane. In the coordinate plane, these locations are referred to with an ordered pair 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), which tells us where the point is horizontally and vertically. The symbol </a:t>
            </a:r>
            <a:r>
              <a:rPr lang="en-US" i="1" dirty="0"/>
              <a:t>A 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) is used to represent point </a:t>
            </a:r>
            <a:r>
              <a:rPr lang="en-US" i="1" dirty="0"/>
              <a:t>A</a:t>
            </a:r>
            <a:r>
              <a:rPr lang="en-US" dirty="0"/>
              <a:t> at the location (</a:t>
            </a:r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).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5.1.1: Defining Terms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2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3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4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5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6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7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8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A </a:t>
            </a:r>
            <a:r>
              <a:rPr lang="en-US" b="1" dirty="0"/>
              <a:t>line</a:t>
            </a:r>
            <a:r>
              <a:rPr lang="en-US" dirty="0"/>
              <a:t> requires two points to be defined. A line is the set of points between two reference points and the infinite number of points that continue beyond those two points in either direction. A line is infinite, without beginning or end. This is shown in the diagram below with the use of arrows. The symbol  </a:t>
            </a:r>
            <a:r>
              <a:rPr lang="en-US" dirty="0" smtClean="0"/>
              <a:t>     is </a:t>
            </a:r>
            <a:r>
              <a:rPr lang="en-US" dirty="0"/>
              <a:t>used to represent line </a:t>
            </a:r>
            <a:r>
              <a:rPr lang="en-US" i="1" dirty="0"/>
              <a:t>AB.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159816"/>
              </p:ext>
            </p:extLst>
          </p:nvPr>
        </p:nvGraphicFramePr>
        <p:xfrm>
          <a:off x="5828010" y="2923761"/>
          <a:ext cx="457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0" name="Equation" r:id="rId3" imgW="457200" imgH="419100" progId="Equation.DSMT4">
                  <p:embed/>
                </p:oleObj>
              </mc:Choice>
              <mc:Fallback>
                <p:oleObj name="Equation" r:id="rId3" imgW="4572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28010" y="2923761"/>
                        <a:ext cx="4572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Image6846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7" t="23590" r="7474" b="29297"/>
          <a:stretch/>
        </p:blipFill>
        <p:spPr>
          <a:xfrm>
            <a:off x="2247411" y="3970288"/>
            <a:ext cx="4630127" cy="70005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You </a:t>
            </a:r>
            <a:r>
              <a:rPr lang="en-US" dirty="0"/>
              <a:t>can find the linear distance between two points on a given line. </a:t>
            </a:r>
            <a:r>
              <a:rPr lang="en-US" b="1" dirty="0"/>
              <a:t>Distance along a line</a:t>
            </a:r>
            <a:r>
              <a:rPr lang="en-US" dirty="0"/>
              <a:t> is written as </a:t>
            </a:r>
            <a:endParaRPr lang="en-US" dirty="0" smtClean="0"/>
          </a:p>
          <a:p>
            <a:pPr marL="347472">
              <a:lnSpc>
                <a:spcPct val="110000"/>
              </a:lnSpc>
              <a:spcBef>
                <a:spcPts val="0"/>
              </a:spcBef>
            </a:pPr>
            <a:r>
              <a:rPr lang="en-US" i="1" dirty="0" smtClean="0"/>
              <a:t>d</a:t>
            </a:r>
            <a:r>
              <a:rPr lang="en-US" dirty="0" smtClean="0"/>
              <a:t>(</a:t>
            </a:r>
            <a:r>
              <a:rPr lang="en-US" i="1" dirty="0"/>
              <a:t>PQ</a:t>
            </a:r>
            <a:r>
              <a:rPr lang="en-US" dirty="0"/>
              <a:t>) where </a:t>
            </a:r>
            <a:r>
              <a:rPr lang="en-US" i="1" dirty="0"/>
              <a:t>P</a:t>
            </a:r>
            <a:r>
              <a:rPr lang="en-US" dirty="0"/>
              <a:t> and </a:t>
            </a:r>
            <a:r>
              <a:rPr lang="en-US" i="1" dirty="0"/>
              <a:t>Q</a:t>
            </a:r>
            <a:r>
              <a:rPr lang="en-US" dirty="0"/>
              <a:t> are points on a line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Like </a:t>
            </a:r>
            <a:r>
              <a:rPr lang="en-US" dirty="0"/>
              <a:t>a line, a </a:t>
            </a:r>
            <a:r>
              <a:rPr lang="en-US" b="1" dirty="0"/>
              <a:t>ray</a:t>
            </a:r>
            <a:r>
              <a:rPr lang="en-US" dirty="0"/>
              <a:t> is defined by two points; however, a ray has only one endpoint. The symbol  </a:t>
            </a:r>
            <a:r>
              <a:rPr lang="en-US" dirty="0" smtClean="0"/>
              <a:t>     is </a:t>
            </a:r>
            <a:r>
              <a:rPr lang="en-US" dirty="0"/>
              <a:t>used to represent ray </a:t>
            </a:r>
            <a:r>
              <a:rPr lang="en-US" i="1" dirty="0"/>
              <a:t>AB</a:t>
            </a:r>
            <a:r>
              <a:rPr lang="en-US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7745FB-C580-D54B-AC2B-25625DE3781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374089"/>
              </p:ext>
            </p:extLst>
          </p:nvPr>
        </p:nvGraphicFramePr>
        <p:xfrm>
          <a:off x="6364520" y="3123777"/>
          <a:ext cx="457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4" name="Equation" r:id="rId3" imgW="457200" imgH="419100" progId="Equation.DSMT4">
                  <p:embed/>
                </p:oleObj>
              </mc:Choice>
              <mc:Fallback>
                <p:oleObj name="Equation" r:id="rId3" imgW="4572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64520" y="3123777"/>
                        <a:ext cx="4572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Image68479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8" t="24813" r="9878" b="29420"/>
          <a:stretch/>
        </p:blipFill>
        <p:spPr>
          <a:xfrm>
            <a:off x="2940080" y="4200306"/>
            <a:ext cx="3200088" cy="6800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Similarly</a:t>
            </a:r>
            <a:r>
              <a:rPr lang="en-US" dirty="0"/>
              <a:t>, a </a:t>
            </a:r>
            <a:r>
              <a:rPr lang="en-US" b="1" dirty="0"/>
              <a:t>line segment</a:t>
            </a:r>
            <a:r>
              <a:rPr lang="en-US" dirty="0"/>
              <a:t> is also defined by two points, but both of those points are endpoints. A line segment can be measured because it has two endpoints and finite length. Line segments are used to form geometric figures. The symbol </a:t>
            </a:r>
            <a:r>
              <a:rPr lang="en-US" dirty="0" smtClean="0"/>
              <a:t>      is </a:t>
            </a:r>
            <a:r>
              <a:rPr lang="en-US" dirty="0"/>
              <a:t>used to represent line segment </a:t>
            </a:r>
            <a:r>
              <a:rPr lang="en-US" i="1" dirty="0"/>
              <a:t>AB.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512418"/>
              </p:ext>
            </p:extLst>
          </p:nvPr>
        </p:nvGraphicFramePr>
        <p:xfrm>
          <a:off x="5915947" y="2803288"/>
          <a:ext cx="457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3" imgW="457200" imgH="355600" progId="Equation.DSMT4">
                  <p:embed/>
                </p:oleObj>
              </mc:Choice>
              <mc:Fallback>
                <p:oleObj name="Equation" r:id="rId3" imgW="4572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15947" y="2803288"/>
                        <a:ext cx="4572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Image68486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5" t="23823" r="23047" b="33364"/>
          <a:stretch/>
        </p:blipFill>
        <p:spPr>
          <a:xfrm>
            <a:off x="3580098" y="3739238"/>
            <a:ext cx="1920052" cy="56004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An </a:t>
            </a:r>
            <a:r>
              <a:rPr lang="en-US" sz="2200" b="1" dirty="0"/>
              <a:t>angle</a:t>
            </a:r>
            <a:r>
              <a:rPr lang="en-US" sz="2200" dirty="0"/>
              <a:t> is formed where two line segments or rays share an endpoint, or where a line intersects with another line, ray, or line segment. The difference in direction of the parts is called the angle. Angles can be measured in degrees or radians. The symbol  </a:t>
            </a:r>
            <a:r>
              <a:rPr lang="en-US" sz="2200" dirty="0" smtClean="0"/>
              <a:t>     </a:t>
            </a:r>
            <a:r>
              <a:rPr lang="en-US" sz="2200" smtClean="0"/>
              <a:t>is </a:t>
            </a:r>
            <a:r>
              <a:rPr lang="en-US" sz="2200" smtClean="0"/>
              <a:t>used </a:t>
            </a:r>
            <a:r>
              <a:rPr lang="en-US" sz="2200" dirty="0"/>
              <a:t>to represent angle </a:t>
            </a:r>
            <a:r>
              <a:rPr lang="en-US" sz="2200" i="1" dirty="0"/>
              <a:t>A</a:t>
            </a:r>
            <a:r>
              <a:rPr lang="en-US" sz="2200" dirty="0"/>
              <a:t>. </a:t>
            </a:r>
            <a:r>
              <a:rPr lang="en-US" sz="2200" i="1" dirty="0"/>
              <a:t>A</a:t>
            </a:r>
            <a:r>
              <a:rPr lang="en-US" sz="2200" dirty="0"/>
              <a:t> represents the vertex of the angle. Sometimes it is necessary to use three letters to avoid confusion. In the diagram below,  </a:t>
            </a:r>
            <a:r>
              <a:rPr lang="en-US" sz="2200" dirty="0" smtClean="0"/>
              <a:t>          can </a:t>
            </a:r>
            <a:r>
              <a:rPr lang="en-US" sz="2200" dirty="0"/>
              <a:t>be used to represent the same angle, </a:t>
            </a:r>
            <a:r>
              <a:rPr lang="en-US" sz="2200" dirty="0" smtClean="0"/>
              <a:t>     . Notice </a:t>
            </a:r>
            <a:r>
              <a:rPr lang="en-US" sz="2200" dirty="0"/>
              <a:t>that </a:t>
            </a:r>
            <a:r>
              <a:rPr lang="en-US" sz="2200" i="1" dirty="0"/>
              <a:t>A</a:t>
            </a:r>
            <a:r>
              <a:rPr lang="en-US" sz="2200" dirty="0"/>
              <a:t> is the vertex of the angle and it will always be listed in between the points on the </a:t>
            </a:r>
            <a:r>
              <a:rPr lang="en-US" sz="2200" dirty="0" smtClean="0"/>
              <a:t>angle’s rays.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264714"/>
              </p:ext>
            </p:extLst>
          </p:nvPr>
        </p:nvGraphicFramePr>
        <p:xfrm>
          <a:off x="2998220" y="3555287"/>
          <a:ext cx="801939" cy="263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5" name="Equation" r:id="rId3" imgW="889000" imgH="292100" progId="Equation.DSMT4">
                  <p:embed/>
                </p:oleObj>
              </mc:Choice>
              <mc:Fallback>
                <p:oleObj name="Equation" r:id="rId3" imgW="8890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98220" y="3555287"/>
                        <a:ext cx="801939" cy="263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Image68494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" t="34561" r="7854" b="15441"/>
          <a:stretch/>
        </p:blipFill>
        <p:spPr>
          <a:xfrm>
            <a:off x="2606406" y="4586632"/>
            <a:ext cx="3912138" cy="1244849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129077"/>
              </p:ext>
            </p:extLst>
          </p:nvPr>
        </p:nvGraphicFramePr>
        <p:xfrm>
          <a:off x="1874220" y="3896691"/>
          <a:ext cx="422591" cy="265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6" name="Equation" r:id="rId6" imgW="444500" imgH="279400" progId="Equation.DSMT4">
                  <p:embed/>
                </p:oleObj>
              </mc:Choice>
              <mc:Fallback>
                <p:oleObj name="Equation" r:id="rId6" imgW="4445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74220" y="3896691"/>
                        <a:ext cx="422591" cy="265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571577"/>
              </p:ext>
            </p:extLst>
          </p:nvPr>
        </p:nvGraphicFramePr>
        <p:xfrm>
          <a:off x="3633948" y="2554709"/>
          <a:ext cx="422591" cy="265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7" name="Equation" r:id="rId8" imgW="444500" imgH="279400" progId="Equation.DSMT4">
                  <p:embed/>
                </p:oleObj>
              </mc:Choice>
              <mc:Fallback>
                <p:oleObj name="Equation" r:id="rId8" imgW="4445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33948" y="2554709"/>
                        <a:ext cx="422591" cy="265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08045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806652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An </a:t>
            </a:r>
            <a:r>
              <a:rPr lang="en-US" b="1" dirty="0"/>
              <a:t>acute angle</a:t>
            </a:r>
            <a:r>
              <a:rPr lang="en-US" dirty="0"/>
              <a:t> measures less than 90° but greater than 0°. An </a:t>
            </a:r>
            <a:r>
              <a:rPr lang="en-US" b="1" dirty="0"/>
              <a:t>obtuse angle</a:t>
            </a:r>
            <a:r>
              <a:rPr lang="en-US" dirty="0"/>
              <a:t> measures greater than 90° but less than 180°. </a:t>
            </a:r>
            <a:r>
              <a:rPr lang="en-US" spc="-20" dirty="0"/>
              <a:t>A </a:t>
            </a:r>
            <a:r>
              <a:rPr lang="en-US" b="1" spc="-20" dirty="0"/>
              <a:t>right angle</a:t>
            </a:r>
            <a:r>
              <a:rPr lang="en-US" spc="-20" dirty="0"/>
              <a:t> measures exactly 90°.</a:t>
            </a:r>
            <a:r>
              <a:rPr lang="en-US" dirty="0"/>
              <a:t> </a:t>
            </a:r>
          </a:p>
          <a:p>
            <a:pPr marL="457200" indent="-457200">
              <a:spcBef>
                <a:spcPts val="1224"/>
              </a:spcBef>
              <a:buFont typeface="Arial"/>
              <a:buChar char="•"/>
            </a:pPr>
            <a:r>
              <a:rPr lang="en-US" dirty="0" smtClean="0"/>
              <a:t>Two </a:t>
            </a:r>
            <a:r>
              <a:rPr lang="en-US" dirty="0"/>
              <a:t>relationships between lines that will help us define transformations are parallel and </a:t>
            </a:r>
            <a:r>
              <a:rPr lang="en-US" dirty="0" smtClean="0"/>
              <a:t>perpendicular. </a:t>
            </a:r>
            <a:r>
              <a:rPr lang="en-US" b="1" dirty="0" smtClean="0"/>
              <a:t>Parallel </a:t>
            </a:r>
            <a:r>
              <a:rPr lang="en-US" b="1" dirty="0"/>
              <a:t>lines</a:t>
            </a:r>
            <a:r>
              <a:rPr lang="en-US" dirty="0"/>
              <a:t> are two lines </a:t>
            </a:r>
            <a:r>
              <a:rPr lang="en-US" dirty="0" smtClean="0"/>
              <a:t>that have unique </a:t>
            </a:r>
            <a:r>
              <a:rPr lang="en-US" dirty="0"/>
              <a:t>points </a:t>
            </a:r>
            <a:r>
              <a:rPr lang="en-US" dirty="0" smtClean="0"/>
              <a:t>and never </a:t>
            </a:r>
            <a:r>
              <a:rPr lang="en-US" dirty="0"/>
              <a:t>cross. If parallel lines share one point, then they will share every point; in other words, a line is parallel to </a:t>
            </a:r>
            <a:r>
              <a:rPr lang="en-US" dirty="0" smtClean="0"/>
              <a:t>itself.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5.1.1: Defining Terms</a:t>
            </a:r>
            <a:endParaRPr lang="en-US" dirty="0"/>
          </a:p>
        </p:txBody>
      </p:sp>
      <p:pic>
        <p:nvPicPr>
          <p:cNvPr id="6" name="Picture 5" descr="Image6850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" t="17037" r="4859" b="15661"/>
          <a:stretch/>
        </p:blipFill>
        <p:spPr>
          <a:xfrm>
            <a:off x="2901314" y="4632369"/>
            <a:ext cx="3306445" cy="117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1296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457200" indent="-457200">
              <a:buFont typeface="Arial"/>
              <a:buChar char="•"/>
            </a:pPr>
            <a:r>
              <a:rPr lang="en-US" b="1" dirty="0"/>
              <a:t>Perpendicular lines</a:t>
            </a:r>
            <a:r>
              <a:rPr lang="en-US" dirty="0"/>
              <a:t> meet at a right angle (90°), creating four right angles.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pic>
        <p:nvPicPr>
          <p:cNvPr id="5" name="Picture 4" descr="Image685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2084388"/>
            <a:ext cx="49657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4365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b="1" dirty="0"/>
              <a:t>circle</a:t>
            </a:r>
            <a:r>
              <a:rPr lang="en-US" dirty="0"/>
              <a:t> is the set of points on a plane at a certain distance, or radius, from a single point, the center. Notice that a radius is a line segment. Therefore, if we draw any two radii of a circle, we create an angle where the two radii share a common endpoint, the center of the circle.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5.1.1: Defining Terms</a:t>
            </a:r>
            <a:endParaRPr lang="en-US" dirty="0"/>
          </a:p>
        </p:txBody>
      </p:sp>
      <p:pic>
        <p:nvPicPr>
          <p:cNvPr id="5" name="Picture 4" descr="Image685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925" y="3535680"/>
            <a:ext cx="2197100" cy="216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9459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9378</TotalTime>
  <Words>1051</Words>
  <Application>Microsoft Macintosh PowerPoint</Application>
  <PresentationFormat>On-screen Show (4:3)</PresentationFormat>
  <Paragraphs>105</Paragraphs>
  <Slides>19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136</cp:revision>
  <dcterms:created xsi:type="dcterms:W3CDTF">2012-02-22T19:14:19Z</dcterms:created>
  <dcterms:modified xsi:type="dcterms:W3CDTF">2012-09-19T15:16:16Z</dcterms:modified>
  <cp:category/>
</cp:coreProperties>
</file>