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7" r:id="rId2"/>
    <p:sldId id="266" r:id="rId3"/>
    <p:sldId id="275" r:id="rId4"/>
    <p:sldId id="277" r:id="rId5"/>
    <p:sldId id="278" r:id="rId6"/>
    <p:sldId id="268" r:id="rId7"/>
    <p:sldId id="279" r:id="rId8"/>
    <p:sldId id="280" r:id="rId9"/>
    <p:sldId id="283" r:id="rId10"/>
    <p:sldId id="281" r:id="rId11"/>
    <p:sldId id="282" r:id="rId12"/>
    <p:sldId id="284" r:id="rId13"/>
    <p:sldId id="285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8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4" d="100"/>
          <a:sy n="104" d="100"/>
        </p:scale>
        <p:origin x="-1848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</a:t>
            </a:r>
            <a:r>
              <a:rPr lang="en-US" u="none" dirty="0" err="1" smtClean="0"/>
              <a:t>wu</a:t>
            </a:r>
            <a:r>
              <a:rPr lang="en-US" u="none" dirty="0" smtClean="0"/>
              <a:t>/CAU4L3S3Guitar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10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11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12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In this lesson, students will examine linear correlations between data.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This warm-up will remind students how to identify linear correlations graphically and by using the correlation coefficient,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 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.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differentiate between linear correlations and causations.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13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MCC9–12.S.ID.9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3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5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6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7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8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9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6318" y="6393706"/>
            <a:ext cx="5471926" cy="274021"/>
          </a:xfrm>
        </p:spPr>
        <p:txBody>
          <a:bodyPr/>
          <a:lstStyle>
            <a:lvl1pPr algn="l">
              <a:defRPr lang="en-US" sz="1600" b="0" i="0" u="none" strike="noStrike" baseline="0" smtClean="0">
                <a:solidFill>
                  <a:srgbClr val="008000"/>
                </a:solidFill>
              </a:defRPr>
            </a:lvl1pPr>
          </a:lstStyle>
          <a:p>
            <a:r>
              <a:rPr lang="en-US" smtClean="0"/>
              <a:t>4.3.3: Distinguishing Between Correlation and Causation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4L3S3Guitar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4.3.3: Distinguishing Between Correlation and Causation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10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500" y="673100"/>
            <a:ext cx="79628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0" indent="-1069848"/>
            <a:r>
              <a:rPr lang="en-US" b="1" dirty="0" smtClean="0">
                <a:latin typeface="Arial"/>
                <a:cs typeface="Arial"/>
              </a:rPr>
              <a:t>Step </a:t>
            </a:r>
            <a:r>
              <a:rPr lang="en-US" b="1" dirty="0">
                <a:latin typeface="Arial"/>
                <a:cs typeface="Arial"/>
              </a:rPr>
              <a:t>3: </a:t>
            </a:r>
            <a:r>
              <a:rPr lang="en-US" dirty="0">
                <a:latin typeface="Arial"/>
                <a:cs typeface="Arial"/>
              </a:rPr>
              <a:t>Now calculate the correlation coefficient. Press [STAT], then select CALC at the top </a:t>
            </a:r>
            <a:r>
              <a:rPr lang="en-US" dirty="0" smtClean="0">
                <a:latin typeface="Arial"/>
                <a:cs typeface="Arial"/>
              </a:rPr>
              <a:t>of the </a:t>
            </a:r>
            <a:r>
              <a:rPr lang="en-US" dirty="0">
                <a:latin typeface="Arial"/>
                <a:cs typeface="Arial"/>
              </a:rPr>
              <a:t>screen. Scroll down to 8:LinReg(</a:t>
            </a:r>
            <a:r>
              <a:rPr lang="en-US" dirty="0" err="1">
                <a:latin typeface="Arial"/>
                <a:cs typeface="Arial"/>
              </a:rPr>
              <a:t>a+bx</a:t>
            </a:r>
            <a:r>
              <a:rPr lang="en-US" dirty="0">
                <a:latin typeface="Arial"/>
                <a:cs typeface="Arial"/>
              </a:rPr>
              <a:t>), and press [ENTER].</a:t>
            </a:r>
          </a:p>
          <a:p>
            <a:pPr marL="1371600" indent="-1069848"/>
            <a:r>
              <a:rPr lang="en-US" b="1" dirty="0">
                <a:latin typeface="Arial"/>
                <a:cs typeface="Arial"/>
              </a:rPr>
              <a:t>Step 4: </a:t>
            </a:r>
            <a:r>
              <a:rPr lang="en-US" dirty="0">
                <a:latin typeface="Arial"/>
                <a:cs typeface="Arial"/>
              </a:rPr>
              <a:t>The </a:t>
            </a:r>
            <a:r>
              <a:rPr lang="en-US" i="1" dirty="0">
                <a:latin typeface="Arial"/>
                <a:cs typeface="Arial"/>
              </a:rPr>
              <a:t>r </a:t>
            </a:r>
            <a:r>
              <a:rPr lang="en-US" dirty="0">
                <a:latin typeface="Arial"/>
                <a:cs typeface="Arial"/>
              </a:rPr>
              <a:t>value (the correlation coefficient) is displayed along with the equation.</a:t>
            </a:r>
          </a:p>
        </p:txBody>
      </p:sp>
    </p:spTree>
    <p:extLst>
      <p:ext uri="{BB962C8B-B14F-4D97-AF65-F5344CB8AC3E}">
        <p14:creationId xmlns:p14="http://schemas.microsoft.com/office/powerpoint/2010/main" val="2150470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11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500" y="673100"/>
            <a:ext cx="79628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b="1" dirty="0" smtClean="0">
                <a:latin typeface="Arial"/>
                <a:cs typeface="Arial"/>
              </a:rPr>
              <a:t>On a TI-Nspire:</a:t>
            </a:r>
          </a:p>
          <a:p>
            <a:pPr marL="1371600" indent="-1069848"/>
            <a:r>
              <a:rPr lang="en-US" b="1" dirty="0" smtClean="0">
                <a:latin typeface="Arial"/>
                <a:cs typeface="Arial"/>
              </a:rPr>
              <a:t>Step 1: </a:t>
            </a:r>
            <a:r>
              <a:rPr lang="en-US" dirty="0">
                <a:latin typeface="Arial"/>
                <a:cs typeface="Arial"/>
              </a:rPr>
              <a:t>Go to the lists and spreadsheet page. The icon looks like a table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1371600" indent="-1069848"/>
            <a:r>
              <a:rPr lang="en-US" b="1" dirty="0" smtClean="0">
                <a:latin typeface="Arial"/>
                <a:cs typeface="Arial"/>
              </a:rPr>
              <a:t>Step 2: </a:t>
            </a:r>
            <a:r>
              <a:rPr lang="en-US" dirty="0">
                <a:latin typeface="Arial"/>
                <a:cs typeface="Arial"/>
              </a:rPr>
              <a:t>Enter the data into the first column underneath the shaded row, pressing [enter] </a:t>
            </a:r>
            <a:r>
              <a:rPr lang="en-US" dirty="0" smtClean="0">
                <a:latin typeface="Arial"/>
                <a:cs typeface="Arial"/>
              </a:rPr>
              <a:t>after each </a:t>
            </a:r>
            <a:r>
              <a:rPr lang="en-US" dirty="0">
                <a:latin typeface="Arial"/>
                <a:cs typeface="Arial"/>
              </a:rPr>
              <a:t>data value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1371600" indent="-1069848"/>
            <a:r>
              <a:rPr lang="en-US" b="1" dirty="0" smtClean="0">
                <a:latin typeface="Arial"/>
                <a:cs typeface="Arial"/>
              </a:rPr>
              <a:t>Step 3: </a:t>
            </a:r>
            <a:r>
              <a:rPr lang="en-US" dirty="0">
                <a:latin typeface="Arial"/>
                <a:cs typeface="Arial"/>
              </a:rPr>
              <a:t>Use the </a:t>
            </a:r>
            <a:r>
              <a:rPr lang="en-US" dirty="0" err="1">
                <a:latin typeface="Arial"/>
                <a:cs typeface="Arial"/>
              </a:rPr>
              <a:t>nav</a:t>
            </a:r>
            <a:r>
              <a:rPr lang="en-US" dirty="0">
                <a:latin typeface="Arial"/>
                <a:cs typeface="Arial"/>
              </a:rPr>
              <a:t> pad to arrow up to the first row below the shaded row and then </a:t>
            </a:r>
            <a:r>
              <a:rPr lang="en-US" dirty="0" smtClean="0">
                <a:latin typeface="Arial"/>
                <a:cs typeface="Arial"/>
              </a:rPr>
              <a:t>arrow over </a:t>
            </a:r>
            <a:r>
              <a:rPr lang="en-US" dirty="0">
                <a:latin typeface="Arial"/>
                <a:cs typeface="Arial"/>
              </a:rPr>
              <a:t>to the right so that you are in the second column. Enter the data values, </a:t>
            </a:r>
            <a:r>
              <a:rPr lang="en-US" dirty="0" smtClean="0">
                <a:latin typeface="Arial"/>
                <a:cs typeface="Arial"/>
              </a:rPr>
              <a:t>pressing [</a:t>
            </a:r>
            <a:r>
              <a:rPr lang="en-US" dirty="0">
                <a:latin typeface="Arial"/>
                <a:cs typeface="Arial"/>
              </a:rPr>
              <a:t>enter] after each data value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1371600" indent="-1069848"/>
            <a:r>
              <a:rPr lang="en-US" b="1" dirty="0" smtClean="0">
                <a:latin typeface="Arial"/>
                <a:cs typeface="Arial"/>
              </a:rPr>
              <a:t>Step 4: </a:t>
            </a:r>
            <a:r>
              <a:rPr lang="en-US" dirty="0" smtClean="0">
                <a:latin typeface="Arial"/>
                <a:cs typeface="Arial"/>
              </a:rPr>
              <a:t>Press the [menu] key.</a:t>
            </a:r>
          </a:p>
        </p:txBody>
      </p:sp>
    </p:spTree>
    <p:extLst>
      <p:ext uri="{BB962C8B-B14F-4D97-AF65-F5344CB8AC3E}">
        <p14:creationId xmlns:p14="http://schemas.microsoft.com/office/powerpoint/2010/main" val="3091964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12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500" y="673100"/>
            <a:ext cx="79628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0" indent="-1069848"/>
            <a:r>
              <a:rPr lang="en-US" b="1" dirty="0" smtClean="0">
                <a:latin typeface="Arial"/>
                <a:cs typeface="Arial"/>
              </a:rPr>
              <a:t>Step 5:</a:t>
            </a:r>
            <a:r>
              <a:rPr lang="en-US" dirty="0" smtClean="0">
                <a:latin typeface="Arial"/>
                <a:cs typeface="Arial"/>
              </a:rPr>
              <a:t> Arrow down to 4: Statistics and press the center click key.</a:t>
            </a:r>
          </a:p>
          <a:p>
            <a:pPr marL="1371600" indent="-1069848"/>
            <a:r>
              <a:rPr lang="en-US" b="1" dirty="0">
                <a:latin typeface="Arial"/>
                <a:cs typeface="Arial"/>
              </a:rPr>
              <a:t>Step 6: </a:t>
            </a:r>
            <a:r>
              <a:rPr lang="en-US" dirty="0">
                <a:latin typeface="Arial"/>
                <a:cs typeface="Arial"/>
              </a:rPr>
              <a:t>Press the center click key again to select 1: Stat Calculations.</a:t>
            </a:r>
          </a:p>
          <a:p>
            <a:pPr marL="1371600" indent="-1069848"/>
            <a:r>
              <a:rPr lang="en-US" b="1" dirty="0">
                <a:latin typeface="Arial"/>
                <a:cs typeface="Arial"/>
              </a:rPr>
              <a:t>Step 7: </a:t>
            </a:r>
            <a:r>
              <a:rPr lang="en-US" dirty="0">
                <a:latin typeface="Arial"/>
                <a:cs typeface="Arial"/>
              </a:rPr>
              <a:t>Choose 3: Linear Regression (</a:t>
            </a:r>
            <a:r>
              <a:rPr lang="en-US" dirty="0" err="1">
                <a:latin typeface="Arial"/>
                <a:cs typeface="Arial"/>
              </a:rPr>
              <a:t>mx+b</a:t>
            </a:r>
            <a:r>
              <a:rPr lang="en-US" dirty="0">
                <a:latin typeface="Arial"/>
                <a:cs typeface="Arial"/>
              </a:rPr>
              <a:t>).</a:t>
            </a:r>
          </a:p>
          <a:p>
            <a:pPr marL="1371600" indent="-1069848"/>
            <a:r>
              <a:rPr lang="en-US" b="1" dirty="0">
                <a:latin typeface="Arial"/>
                <a:cs typeface="Arial"/>
              </a:rPr>
              <a:t>Step 8: </a:t>
            </a:r>
            <a:r>
              <a:rPr lang="en-US" dirty="0">
                <a:latin typeface="Arial"/>
                <a:cs typeface="Arial"/>
              </a:rPr>
              <a:t>At the X List field, press [clear] and then type in “a[]”. To type “[]”, press the [ctrl] </a:t>
            </a:r>
            <a:r>
              <a:rPr lang="en-US" dirty="0" smtClean="0">
                <a:latin typeface="Arial"/>
                <a:cs typeface="Arial"/>
              </a:rPr>
              <a:t>key and </a:t>
            </a:r>
            <a:r>
              <a:rPr lang="en-US" dirty="0">
                <a:latin typeface="Arial"/>
                <a:cs typeface="Arial"/>
              </a:rPr>
              <a:t>then the [(] key.</a:t>
            </a:r>
          </a:p>
          <a:p>
            <a:pPr marL="1371600" indent="-1069848"/>
            <a:r>
              <a:rPr lang="en-US" b="1" dirty="0">
                <a:latin typeface="Arial"/>
                <a:cs typeface="Arial"/>
              </a:rPr>
              <a:t>Step 9: </a:t>
            </a:r>
            <a:r>
              <a:rPr lang="en-US" dirty="0">
                <a:latin typeface="Arial"/>
                <a:cs typeface="Arial"/>
              </a:rPr>
              <a:t>Press [tab] to go the Y List field and type in </a:t>
            </a:r>
            <a:endParaRPr lang="en-US" dirty="0" smtClean="0">
              <a:latin typeface="Arial"/>
              <a:cs typeface="Arial"/>
            </a:endParaRPr>
          </a:p>
          <a:p>
            <a:pPr marL="2468880" indent="-1069848"/>
            <a:r>
              <a:rPr lang="en-US" dirty="0" smtClean="0">
                <a:latin typeface="Arial"/>
                <a:cs typeface="Arial"/>
              </a:rPr>
              <a:t>“</a:t>
            </a:r>
            <a:r>
              <a:rPr lang="en-US" dirty="0">
                <a:latin typeface="Arial"/>
                <a:cs typeface="Arial"/>
              </a:rPr>
              <a:t>b[]”.</a:t>
            </a:r>
          </a:p>
        </p:txBody>
      </p:sp>
    </p:spTree>
    <p:extLst>
      <p:ext uri="{BB962C8B-B14F-4D97-AF65-F5344CB8AC3E}">
        <p14:creationId xmlns:p14="http://schemas.microsoft.com/office/powerpoint/2010/main" val="1051304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8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8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13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500" y="673100"/>
            <a:ext cx="79628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63040" indent="-1252728"/>
            <a:r>
              <a:rPr lang="en-US" b="1" dirty="0" smtClean="0">
                <a:latin typeface="Arial"/>
                <a:cs typeface="Arial"/>
              </a:rPr>
              <a:t>Step </a:t>
            </a:r>
            <a:r>
              <a:rPr lang="en-US" b="1" dirty="0">
                <a:latin typeface="Arial"/>
                <a:cs typeface="Arial"/>
              </a:rPr>
              <a:t>10: </a:t>
            </a:r>
            <a:r>
              <a:rPr lang="en-US" dirty="0">
                <a:latin typeface="Arial"/>
                <a:cs typeface="Arial"/>
              </a:rPr>
              <a:t>Press [tab] to go the Results field and check that results are listed in “c[]”. If not</a:t>
            </a:r>
            <a:r>
              <a:rPr lang="en-US" dirty="0" smtClean="0">
                <a:latin typeface="Arial"/>
                <a:cs typeface="Arial"/>
              </a:rPr>
              <a:t>, change </a:t>
            </a:r>
            <a:r>
              <a:rPr lang="en-US" dirty="0">
                <a:latin typeface="Arial"/>
                <a:cs typeface="Arial"/>
              </a:rPr>
              <a:t>them.</a:t>
            </a:r>
          </a:p>
          <a:p>
            <a:pPr marL="1463040" indent="-1252728"/>
            <a:r>
              <a:rPr lang="en-US" b="1" dirty="0">
                <a:latin typeface="Arial"/>
                <a:cs typeface="Arial"/>
              </a:rPr>
              <a:t>Step 11: </a:t>
            </a:r>
            <a:r>
              <a:rPr lang="en-US" dirty="0">
                <a:latin typeface="Arial"/>
                <a:cs typeface="Arial"/>
              </a:rPr>
              <a:t>Press </a:t>
            </a:r>
            <a:r>
              <a:rPr lang="en-US" dirty="0" smtClean="0">
                <a:latin typeface="Arial"/>
                <a:cs typeface="Arial"/>
              </a:rPr>
              <a:t>[tab] </a:t>
            </a:r>
            <a:r>
              <a:rPr lang="en-US" dirty="0">
                <a:latin typeface="Arial"/>
                <a:cs typeface="Arial"/>
              </a:rPr>
              <a:t>to “OK” and press the center click key.</a:t>
            </a:r>
          </a:p>
          <a:p>
            <a:pPr marL="1463040" indent="-1252728"/>
            <a:r>
              <a:rPr lang="en-US" b="1" dirty="0">
                <a:latin typeface="Arial"/>
                <a:cs typeface="Arial"/>
              </a:rPr>
              <a:t>Step 12: </a:t>
            </a:r>
            <a:r>
              <a:rPr lang="en-US" dirty="0">
                <a:latin typeface="Arial"/>
                <a:cs typeface="Arial"/>
              </a:rPr>
              <a:t>Arrow down until you see the “r” and look to the right. The number to the right is </a:t>
            </a:r>
            <a:r>
              <a:rPr lang="en-US" dirty="0" smtClean="0">
                <a:latin typeface="Arial"/>
                <a:cs typeface="Arial"/>
              </a:rPr>
              <a:t>the correlation </a:t>
            </a:r>
            <a:r>
              <a:rPr lang="en-US" dirty="0">
                <a:latin typeface="Arial"/>
                <a:cs typeface="Arial"/>
              </a:rPr>
              <a:t>coefficient, </a:t>
            </a:r>
            <a:r>
              <a:rPr lang="en-US" i="1" dirty="0">
                <a:latin typeface="Arial"/>
                <a:cs typeface="Arial"/>
              </a:rPr>
              <a:t>r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1463040" indent="-1252728"/>
            <a:endParaRPr lang="en-US" dirty="0">
              <a:latin typeface="Arial"/>
              <a:cs typeface="Arial"/>
            </a:endParaRPr>
          </a:p>
          <a:p>
            <a:pPr marL="854964" indent="-342900">
              <a:buFont typeface="Arial"/>
              <a:buChar char="•"/>
            </a:pP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Using a calculator, </a:t>
            </a:r>
            <a:r>
              <a:rPr lang="en-US" i="1" dirty="0" smtClean="0">
                <a:solidFill>
                  <a:srgbClr val="660066"/>
                </a:solidFill>
                <a:latin typeface="Arial"/>
                <a:cs typeface="Arial"/>
              </a:rPr>
              <a:t>r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= –0.97. The correlation coefficient is very close to –1, so there is a strong negative linear correlation between </a:t>
            </a:r>
            <a:r>
              <a:rPr lang="en-US" i="1" dirty="0" smtClean="0">
                <a:solidFill>
                  <a:srgbClr val="660066"/>
                </a:solidFill>
                <a:latin typeface="Arial"/>
                <a:cs typeface="Arial"/>
              </a:rPr>
              <a:t>x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and </a:t>
            </a:r>
            <a:r>
              <a:rPr lang="en-US" i="1" dirty="0" smtClean="0">
                <a:solidFill>
                  <a:srgbClr val="660066"/>
                </a:solidFill>
                <a:latin typeface="Arial"/>
                <a:cs typeface="Arial"/>
              </a:rPr>
              <a:t>y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.</a:t>
            </a:r>
            <a:endParaRPr lang="en-US" dirty="0">
              <a:solidFill>
                <a:srgbClr val="66006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1944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953436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The owner of a guitar store asks customers how many hours a week they practice. He also tracks </a:t>
            </a:r>
            <a:r>
              <a:rPr lang="en-US" dirty="0" smtClean="0">
                <a:latin typeface="Arial"/>
                <a:cs typeface="Arial"/>
              </a:rPr>
              <a:t>how much </a:t>
            </a:r>
            <a:r>
              <a:rPr lang="en-US" dirty="0">
                <a:latin typeface="Arial"/>
                <a:cs typeface="Arial"/>
              </a:rPr>
              <a:t>the customers spend. The relationship is shown in the scatter plot </a:t>
            </a:r>
            <a:r>
              <a:rPr lang="en-US" dirty="0" smtClean="0">
                <a:latin typeface="Arial"/>
                <a:cs typeface="Arial"/>
              </a:rPr>
              <a:t>on the next slide. </a:t>
            </a:r>
            <a:r>
              <a:rPr lang="en-US" dirty="0">
                <a:latin typeface="Arial"/>
                <a:cs typeface="Arial"/>
              </a:rPr>
              <a:t>Use the scatter plot </a:t>
            </a:r>
            <a:r>
              <a:rPr lang="en-US" dirty="0" smtClean="0">
                <a:latin typeface="Arial"/>
                <a:cs typeface="Arial"/>
              </a:rPr>
              <a:t>to answer </a:t>
            </a:r>
            <a:r>
              <a:rPr lang="en-US" dirty="0">
                <a:latin typeface="Arial"/>
                <a:cs typeface="Arial"/>
              </a:rPr>
              <a:t>the question that follows.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3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116644" y="3181028"/>
            <a:ext cx="4140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kern="1200" dirty="0" smtClean="0">
                <a:latin typeface="Arial"/>
                <a:cs typeface="Arial"/>
              </a:rPr>
              <a:t>Purchase amount in dollars ($)</a:t>
            </a:r>
            <a:endParaRPr lang="en-US" sz="1800" b="1" kern="12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61116" y="5448687"/>
            <a:ext cx="448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kern="1200" dirty="0" smtClean="0">
                <a:latin typeface="Arial"/>
                <a:cs typeface="Arial"/>
              </a:rPr>
              <a:t>Practice hours per week</a:t>
            </a:r>
            <a:endParaRPr lang="en-US" sz="1800" b="1" kern="1200" dirty="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9" t="6388" r="5595" b="6841"/>
          <a:stretch/>
        </p:blipFill>
        <p:spPr>
          <a:xfrm>
            <a:off x="2356217" y="1295400"/>
            <a:ext cx="4697604" cy="4191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500" y="673100"/>
            <a:ext cx="79628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Is there a linear correlation between </a:t>
            </a:r>
            <a:r>
              <a:rPr lang="en-US" i="1" dirty="0">
                <a:latin typeface="Arial"/>
                <a:cs typeface="Arial"/>
              </a:rPr>
              <a:t>x</a:t>
            </a:r>
            <a:r>
              <a:rPr lang="en-US" dirty="0">
                <a:latin typeface="Arial"/>
                <a:cs typeface="Arial"/>
              </a:rPr>
              <a:t> and </a:t>
            </a:r>
            <a:r>
              <a:rPr lang="en-US" i="1" dirty="0">
                <a:latin typeface="Arial"/>
                <a:cs typeface="Arial"/>
              </a:rPr>
              <a:t>y</a:t>
            </a:r>
            <a:r>
              <a:rPr lang="en-US" dirty="0">
                <a:latin typeface="Arial"/>
                <a:cs typeface="Arial"/>
              </a:rPr>
              <a:t>? Explain.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4639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469900"/>
            <a:ext cx="3601354" cy="520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The data </a:t>
            </a:r>
            <a:r>
              <a:rPr lang="en-US" dirty="0" smtClean="0">
                <a:latin typeface="Arial"/>
                <a:cs typeface="Arial"/>
              </a:rPr>
              <a:t>to the right represents </a:t>
            </a:r>
            <a:r>
              <a:rPr lang="en-US" dirty="0">
                <a:latin typeface="Arial"/>
                <a:cs typeface="Arial"/>
              </a:rPr>
              <a:t>the number of </a:t>
            </a:r>
            <a:r>
              <a:rPr lang="en-US" dirty="0" smtClean="0">
                <a:latin typeface="Arial"/>
                <a:cs typeface="Arial"/>
              </a:rPr>
              <a:t>minutes guitarists </a:t>
            </a:r>
            <a:r>
              <a:rPr lang="en-US" dirty="0">
                <a:latin typeface="Arial"/>
                <a:cs typeface="Arial"/>
              </a:rPr>
              <a:t>practice per day and the number </a:t>
            </a:r>
            <a:r>
              <a:rPr lang="en-US" dirty="0" smtClean="0">
                <a:latin typeface="Arial"/>
                <a:cs typeface="Arial"/>
              </a:rPr>
              <a:t>of mistakes </a:t>
            </a:r>
            <a:r>
              <a:rPr lang="en-US" dirty="0">
                <a:latin typeface="Arial"/>
                <a:cs typeface="Arial"/>
              </a:rPr>
              <a:t>they make during a performance. Use the data in the table to complete the </a:t>
            </a:r>
            <a:r>
              <a:rPr lang="en-US" dirty="0" smtClean="0">
                <a:latin typeface="Arial"/>
                <a:cs typeface="Arial"/>
              </a:rPr>
              <a:t>remaining problems</a:t>
            </a:r>
            <a:r>
              <a:rPr lang="en-US" dirty="0">
                <a:latin typeface="Arial"/>
                <a:cs typeface="Arial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969339"/>
              </p:ext>
            </p:extLst>
          </p:nvPr>
        </p:nvGraphicFramePr>
        <p:xfrm>
          <a:off x="4673600" y="571500"/>
          <a:ext cx="3770444" cy="51815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85222"/>
                <a:gridCol w="1885222"/>
              </a:tblGrid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b="1" i="1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Arial"/>
                          <a:cs typeface="Arial"/>
                        </a:rPr>
                        <a:t>y</a:t>
                      </a:r>
                      <a:endParaRPr lang="en-US" b="1" i="1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35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26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6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6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29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9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26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40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799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5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500" y="673100"/>
            <a:ext cx="7962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>
                <a:latin typeface="Arial"/>
                <a:cs typeface="Arial"/>
              </a:rPr>
              <a:t>Create a scatter plot of the data set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457200" indent="-457200">
              <a:buFont typeface="+mj-lt"/>
              <a:buAutoNum type="arabicPeriod" startAt="2"/>
            </a:pPr>
            <a:endParaRPr lang="en-US" dirty="0" smtClean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dirty="0" smtClean="0">
                <a:latin typeface="Arial"/>
                <a:cs typeface="Arial"/>
              </a:rPr>
              <a:t>Find </a:t>
            </a:r>
            <a:r>
              <a:rPr lang="en-US" dirty="0">
                <a:latin typeface="Arial"/>
                <a:cs typeface="Arial"/>
              </a:rPr>
              <a:t>the correlation coefficient, </a:t>
            </a:r>
            <a:r>
              <a:rPr lang="en-US" i="1" dirty="0">
                <a:latin typeface="Arial"/>
                <a:cs typeface="Arial"/>
              </a:rPr>
              <a:t>r</a:t>
            </a:r>
            <a:r>
              <a:rPr lang="en-US" dirty="0">
                <a:latin typeface="Arial"/>
                <a:cs typeface="Arial"/>
              </a:rPr>
              <a:t>, of the data. Is there a linear relationship between </a:t>
            </a:r>
            <a:r>
              <a:rPr lang="en-US" i="1" dirty="0">
                <a:latin typeface="Arial"/>
                <a:cs typeface="Arial"/>
              </a:rPr>
              <a:t>x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and </a:t>
            </a:r>
            <a:r>
              <a:rPr lang="en-US" i="1" dirty="0">
                <a:latin typeface="Arial"/>
                <a:cs typeface="Arial"/>
              </a:rPr>
              <a:t>y</a:t>
            </a:r>
            <a:r>
              <a:rPr lang="en-US" dirty="0">
                <a:latin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28306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8104188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Is there a linear correlation between </a:t>
            </a:r>
            <a:r>
              <a:rPr lang="en-US" i="1" dirty="0"/>
              <a:t>x</a:t>
            </a:r>
            <a:r>
              <a:rPr lang="en-US" dirty="0"/>
              <a:t> and </a:t>
            </a:r>
            <a:r>
              <a:rPr lang="en-US" i="1" dirty="0"/>
              <a:t>y</a:t>
            </a:r>
            <a:r>
              <a:rPr lang="en-US" dirty="0"/>
              <a:t>? Explain</a:t>
            </a:r>
            <a:r>
              <a:rPr lang="en-US" dirty="0" smtClean="0"/>
              <a:t>.</a:t>
            </a:r>
            <a:endParaRPr lang="en-US" dirty="0"/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shape of a linear graph is a straight line. The data seems to follow a straight line, and </a:t>
            </a:r>
            <a:r>
              <a:rPr lang="en-US" sz="2400" dirty="0" smtClean="0">
                <a:solidFill>
                  <a:srgbClr val="660066"/>
                </a:solidFill>
              </a:rPr>
              <a:t>it appears </a:t>
            </a:r>
            <a:r>
              <a:rPr lang="en-US" sz="2400" dirty="0">
                <a:solidFill>
                  <a:srgbClr val="660066"/>
                </a:solidFill>
              </a:rPr>
              <a:t>that there is a linear correlation between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and </a:t>
            </a:r>
            <a:r>
              <a:rPr lang="en-US" sz="2400" i="1" dirty="0" smtClean="0">
                <a:solidFill>
                  <a:srgbClr val="660066"/>
                </a:solidFill>
              </a:rPr>
              <a:t>y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  <a:endParaRPr lang="en-US" sz="4000" dirty="0" smtClean="0">
              <a:solidFill>
                <a:srgbClr val="660066"/>
              </a:solidFill>
            </a:endParaRPr>
          </a:p>
          <a:p>
            <a:pPr lvl="1" algn="l">
              <a:lnSpc>
                <a:spcPct val="150000"/>
              </a:lnSpc>
            </a:pPr>
            <a:endParaRPr lang="en-US" sz="500" dirty="0">
              <a:solidFill>
                <a:srgbClr val="660066"/>
              </a:solidFill>
            </a:endParaRPr>
          </a:p>
          <a:p>
            <a:pPr lvl="1" algn="l"/>
            <a:endParaRPr lang="en-US" sz="2400" dirty="0" smtClean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6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7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020983" y="1247900"/>
            <a:ext cx="5102034" cy="4554730"/>
            <a:chOff x="2009966" y="1247900"/>
            <a:chExt cx="5102034" cy="4554730"/>
          </a:xfrm>
        </p:grpSpPr>
        <p:sp>
          <p:nvSpPr>
            <p:cNvPr id="6" name="TextBox 5"/>
            <p:cNvSpPr txBox="1"/>
            <p:nvPr/>
          </p:nvSpPr>
          <p:spPr>
            <a:xfrm rot="16200000">
              <a:off x="116644" y="3188723"/>
              <a:ext cx="414058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b="1" kern="1200" dirty="0" smtClean="0">
                  <a:latin typeface="Arial"/>
                  <a:cs typeface="Arial"/>
                </a:rPr>
                <a:t>Mistakes made during a performance</a:t>
              </a:r>
              <a:endParaRPr lang="en-US" sz="1700" b="1" kern="1200" dirty="0"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61116" y="5448687"/>
              <a:ext cx="4485784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b="1" kern="1200" dirty="0" smtClean="0">
                  <a:latin typeface="Arial"/>
                  <a:cs typeface="Arial"/>
                </a:rPr>
                <a:t>Minutes spent practicing per day</a:t>
              </a:r>
              <a:endParaRPr lang="en-US" sz="1700" b="1" kern="1200" dirty="0">
                <a:latin typeface="Arial"/>
                <a:cs typeface="Arial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16" t="6969" r="6089" b="7273"/>
            <a:stretch/>
          </p:blipFill>
          <p:spPr>
            <a:xfrm>
              <a:off x="2363910" y="1247900"/>
              <a:ext cx="4748090" cy="4232156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571500" y="673100"/>
            <a:ext cx="7962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>
                <a:latin typeface="Arial"/>
                <a:cs typeface="Arial"/>
              </a:rPr>
              <a:t>Create a scatter plot of the data set</a:t>
            </a:r>
            <a:r>
              <a:rPr lang="en-US" dirty="0" smtClean="0">
                <a:latin typeface="Arial"/>
                <a:cs typeface="Arial"/>
              </a:rPr>
              <a:t>.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1740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8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500" y="673100"/>
            <a:ext cx="79628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 smtClean="0">
                <a:latin typeface="Arial"/>
                <a:cs typeface="Arial"/>
              </a:rPr>
              <a:t>Find </a:t>
            </a:r>
            <a:r>
              <a:rPr lang="en-US" dirty="0">
                <a:latin typeface="Arial"/>
                <a:cs typeface="Arial"/>
              </a:rPr>
              <a:t>the correlation coefficient, </a:t>
            </a:r>
            <a:r>
              <a:rPr lang="en-US" i="1" dirty="0">
                <a:latin typeface="Arial"/>
                <a:cs typeface="Arial"/>
              </a:rPr>
              <a:t>r</a:t>
            </a:r>
            <a:r>
              <a:rPr lang="en-US" dirty="0">
                <a:latin typeface="Arial"/>
                <a:cs typeface="Arial"/>
              </a:rPr>
              <a:t>, of the data. Is there a linear relationship between </a:t>
            </a:r>
            <a:r>
              <a:rPr lang="en-US" i="1" dirty="0">
                <a:latin typeface="Arial"/>
                <a:cs typeface="Arial"/>
              </a:rPr>
              <a:t>x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and </a:t>
            </a:r>
            <a:r>
              <a:rPr lang="en-US" i="1" dirty="0">
                <a:latin typeface="Arial"/>
                <a:cs typeface="Arial"/>
              </a:rPr>
              <a:t>y</a:t>
            </a:r>
            <a:r>
              <a:rPr lang="en-US" dirty="0" smtClean="0">
                <a:latin typeface="Arial"/>
                <a:cs typeface="Arial"/>
              </a:rPr>
              <a:t>?</a:t>
            </a:r>
          </a:p>
          <a:p>
            <a:pPr marL="914400" indent="-342900">
              <a:buFont typeface="Arial"/>
              <a:buChar char="•"/>
            </a:pP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Use a graphing calculator to find </a:t>
            </a: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r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. Follow the steps on the next few slides.</a:t>
            </a:r>
          </a:p>
          <a:p>
            <a:pPr eaLnBrk="1" hangingPunct="1"/>
            <a:endParaRPr lang="en-US" b="1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3371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9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4.3.3: Distinguishing Between Correlation and Causation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500" y="673100"/>
            <a:ext cx="79628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b="1" dirty="0" smtClean="0">
                <a:latin typeface="Arial"/>
                <a:cs typeface="Arial"/>
              </a:rPr>
              <a:t>On a TI-83/84:</a:t>
            </a:r>
          </a:p>
          <a:p>
            <a:pPr marL="1371600" indent="-1069848"/>
            <a:r>
              <a:rPr lang="en-US" b="1" dirty="0">
                <a:latin typeface="Arial"/>
                <a:cs typeface="Arial"/>
              </a:rPr>
              <a:t>Step 1: </a:t>
            </a:r>
            <a:r>
              <a:rPr lang="en-US" dirty="0">
                <a:latin typeface="Arial"/>
                <a:cs typeface="Arial"/>
              </a:rPr>
              <a:t>The calculator must first be set up to </a:t>
            </a:r>
            <a:r>
              <a:rPr lang="en-US" dirty="0" smtClean="0">
                <a:latin typeface="Arial"/>
                <a:cs typeface="Arial"/>
              </a:rPr>
              <a:t>find correlations</a:t>
            </a:r>
            <a:r>
              <a:rPr lang="en-US" dirty="0">
                <a:latin typeface="Arial"/>
                <a:cs typeface="Arial"/>
              </a:rPr>
              <a:t>. Press [2nd], then [CATALOG] (</a:t>
            </a:r>
            <a:r>
              <a:rPr lang="en-US" dirty="0" smtClean="0">
                <a:latin typeface="Arial"/>
                <a:cs typeface="Arial"/>
              </a:rPr>
              <a:t>the “</a:t>
            </a:r>
            <a:r>
              <a:rPr lang="en-US" dirty="0">
                <a:latin typeface="Arial"/>
                <a:cs typeface="Arial"/>
              </a:rPr>
              <a:t>0” key). Scroll down and </a:t>
            </a:r>
            <a:r>
              <a:rPr lang="en-US" dirty="0" smtClean="0">
                <a:latin typeface="Arial"/>
                <a:cs typeface="Arial"/>
              </a:rPr>
              <a:t>select </a:t>
            </a:r>
            <a:r>
              <a:rPr lang="en-US" dirty="0" err="1" smtClean="0">
                <a:latin typeface="Arial"/>
                <a:cs typeface="Arial"/>
              </a:rPr>
              <a:t>DiagnosticOn</a:t>
            </a:r>
            <a:r>
              <a:rPr lang="en-US" dirty="0">
                <a:latin typeface="Arial"/>
                <a:cs typeface="Arial"/>
              </a:rPr>
              <a:t>, then press [ENTER]. (This step only </a:t>
            </a:r>
            <a:r>
              <a:rPr lang="en-US" dirty="0" smtClean="0">
                <a:latin typeface="Arial"/>
                <a:cs typeface="Arial"/>
              </a:rPr>
              <a:t>needs to </a:t>
            </a:r>
            <a:r>
              <a:rPr lang="en-US" dirty="0">
                <a:latin typeface="Arial"/>
                <a:cs typeface="Arial"/>
              </a:rPr>
              <a:t>be completed once; the calculator will stay in this mode until changed in this menu.</a:t>
            </a:r>
            <a:r>
              <a:rPr lang="en-US" dirty="0" smtClean="0">
                <a:latin typeface="Arial"/>
                <a:cs typeface="Arial"/>
              </a:rPr>
              <a:t>)</a:t>
            </a:r>
          </a:p>
          <a:p>
            <a:pPr marL="1371600" indent="-1069848"/>
            <a:r>
              <a:rPr lang="en-US" b="1" dirty="0">
                <a:latin typeface="Arial"/>
                <a:cs typeface="Arial"/>
              </a:rPr>
              <a:t>Step 2: </a:t>
            </a:r>
            <a:r>
              <a:rPr lang="en-US" dirty="0">
                <a:latin typeface="Arial"/>
                <a:cs typeface="Arial"/>
              </a:rPr>
              <a:t>To calculate the correlation coefficient, first enter the data into a list. Press [2nd], then L1 (the “1” key). Scroll to enter data sets. Press [2nd], then L2 (the “2” key). Enter the second event in L2.</a:t>
            </a:r>
          </a:p>
          <a:p>
            <a:pPr marL="1371600" indent="-1069848"/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784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1505</TotalTime>
  <Words>984</Words>
  <Application>Microsoft Macintosh PowerPoint</Application>
  <PresentationFormat>On-screen Show (4:3)</PresentationFormat>
  <Paragraphs>112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106</cp:revision>
  <dcterms:created xsi:type="dcterms:W3CDTF">2012-02-22T19:14:19Z</dcterms:created>
  <dcterms:modified xsi:type="dcterms:W3CDTF">2012-06-05T19:01:33Z</dcterms:modified>
  <cp:category/>
</cp:coreProperties>
</file>