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56" r:id="rId2"/>
    <p:sldId id="417" r:id="rId3"/>
    <p:sldId id="355" r:id="rId4"/>
    <p:sldId id="401" r:id="rId5"/>
    <p:sldId id="418" r:id="rId6"/>
    <p:sldId id="258" r:id="rId7"/>
    <p:sldId id="402" r:id="rId8"/>
    <p:sldId id="403" r:id="rId9"/>
    <p:sldId id="404" r:id="rId10"/>
    <p:sldId id="406" r:id="rId11"/>
    <p:sldId id="407" r:id="rId12"/>
    <p:sldId id="290" r:id="rId13"/>
    <p:sldId id="294" r:id="rId14"/>
    <p:sldId id="419" r:id="rId15"/>
    <p:sldId id="409" r:id="rId16"/>
    <p:sldId id="420" r:id="rId17"/>
    <p:sldId id="366" r:id="rId18"/>
    <p:sldId id="385" r:id="rId19"/>
    <p:sldId id="295" r:id="rId20"/>
    <p:sldId id="296" r:id="rId21"/>
    <p:sldId id="390" r:id="rId22"/>
    <p:sldId id="421" r:id="rId23"/>
    <p:sldId id="422" r:id="rId24"/>
    <p:sldId id="431" r:id="rId25"/>
    <p:sldId id="410" r:id="rId26"/>
    <p:sldId id="423" r:id="rId27"/>
    <p:sldId id="424" r:id="rId28"/>
    <p:sldId id="412" r:id="rId29"/>
    <p:sldId id="413" r:id="rId30"/>
    <p:sldId id="425" r:id="rId31"/>
    <p:sldId id="426" r:id="rId32"/>
    <p:sldId id="427" r:id="rId33"/>
    <p:sldId id="428" r:id="rId34"/>
    <p:sldId id="429" r:id="rId35"/>
    <p:sldId id="430" r:id="rId36"/>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70" d="100"/>
          <a:sy n="70" d="100"/>
        </p:scale>
        <p:origin x="-832" y="-112"/>
      </p:cViewPr>
      <p:guideLst>
        <p:guide orient="horz" pos="2073"/>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/CAU4L3S3CasRel</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24</a:t>
            </a:fld>
            <a:endParaRPr lang="en-US" dirty="0"/>
          </a:p>
        </p:txBody>
      </p:sp>
    </p:spTree>
    <p:extLst>
      <p:ext uri="{BB962C8B-B14F-4D97-AF65-F5344CB8AC3E}">
        <p14:creationId xmlns:p14="http://schemas.microsoft.com/office/powerpoint/2010/main" val="899428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/CAU4L3S3CasRel2</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35</a:t>
            </a:fld>
            <a:endParaRPr lang="en-US" dirty="0"/>
          </a:p>
        </p:txBody>
      </p:sp>
    </p:spTree>
    <p:extLst>
      <p:ext uri="{BB962C8B-B14F-4D97-AF65-F5344CB8AC3E}">
        <p14:creationId xmlns:p14="http://schemas.microsoft.com/office/powerpoint/2010/main" val="395243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550">
                <a:solidFill>
                  <a:srgbClr val="FF0000"/>
                </a:solidFill>
              </a:defRPr>
            </a:lvl1pPr>
          </a:lstStyle>
          <a:p>
            <a:pPr>
              <a:defRPr/>
            </a:pPr>
            <a:r>
              <a:rPr lang="en-US" dirty="0" smtClean="0"/>
              <a:t>4.3.3: Distinguishing Between Correlation and Causation</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933438490"/>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4.3.3: Distinguishing Between Correlation and Causation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4.3.3: Distinguishing Between Correlation and Causation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alch.com/ei/CAU4L3S3CasRel"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walch.com/ei/CAU4L3S3CasRel2" TargetMode="External"/><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A correlation between two events simply means that there is a consistent relationship between two events, and that a change in one event implies that the other event will change according to the linear relationship. A correlation does not imply </a:t>
            </a:r>
            <a:r>
              <a:rPr lang="en-US" b="1" dirty="0"/>
              <a:t>causation</a:t>
            </a:r>
            <a:r>
              <a:rPr lang="en-US" dirty="0"/>
              <a:t>, or that a change in one event causes the change in the second event. Because many factors influence changes in events, it is very difficult to prove causation, sometimes referred to as a causal relationship. For example, researchers gathered the data </a:t>
            </a:r>
            <a:r>
              <a:rPr lang="en-US" dirty="0" smtClean="0"/>
              <a:t>on the next slide comparing </a:t>
            </a:r>
            <a:r>
              <a:rPr lang="en-US" dirty="0"/>
              <a:t>the hours of television watched per day by viewers and each viewer’s weight in pounds.</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371600" indent="-1069848"/>
            <a:r>
              <a:rPr lang="en-US" b="1" dirty="0" smtClean="0"/>
              <a:t>Step </a:t>
            </a:r>
            <a:r>
              <a:rPr lang="en-US" b="1" dirty="0"/>
              <a:t>4: </a:t>
            </a:r>
            <a:r>
              <a:rPr lang="en-US" dirty="0"/>
              <a:t>Press the [menu] key</a:t>
            </a:r>
            <a:r>
              <a:rPr lang="en-US" dirty="0" smtClean="0"/>
              <a:t>.</a:t>
            </a:r>
          </a:p>
          <a:p>
            <a:pPr marL="1371600" indent="-1069848"/>
            <a:r>
              <a:rPr lang="en-US" b="1" dirty="0"/>
              <a:t>Step 5:</a:t>
            </a:r>
            <a:r>
              <a:rPr lang="en-US" dirty="0"/>
              <a:t> Arrow down to 4: Statistics and press the center click key.</a:t>
            </a:r>
          </a:p>
          <a:p>
            <a:pPr marL="1371600" indent="-1069848"/>
            <a:r>
              <a:rPr lang="en-US" b="1" dirty="0"/>
              <a:t>Step 6: </a:t>
            </a:r>
            <a:r>
              <a:rPr lang="en-US" dirty="0"/>
              <a:t>Press the center click key again to select 1: Stat Calculations.</a:t>
            </a:r>
          </a:p>
          <a:p>
            <a:pPr marL="1371600" indent="-1069848"/>
            <a:r>
              <a:rPr lang="en-US" b="1" dirty="0"/>
              <a:t>Step 7: </a:t>
            </a:r>
            <a:r>
              <a:rPr lang="en-US" dirty="0"/>
              <a:t>Choose 3: Linear Regression (</a:t>
            </a:r>
            <a:r>
              <a:rPr lang="en-US" dirty="0" err="1"/>
              <a:t>mx+b</a:t>
            </a:r>
            <a:r>
              <a:rPr lang="en-US" dirty="0"/>
              <a:t>).</a:t>
            </a:r>
          </a:p>
          <a:p>
            <a:pPr marL="1371600" indent="-1069848"/>
            <a:r>
              <a:rPr lang="en-US" b="1" dirty="0"/>
              <a:t>Step 8: </a:t>
            </a:r>
            <a:r>
              <a:rPr lang="en-US" dirty="0"/>
              <a:t>At the X List field, press [clear] and then type in “a[]”. To type “[]”, press the [ctrl] key and then the [(] key</a:t>
            </a:r>
            <a:r>
              <a:rPr lang="en-US" dirty="0" smtClean="0"/>
              <a:t>.</a:t>
            </a:r>
          </a:p>
          <a:p>
            <a:pPr marL="1371600" indent="-1069848"/>
            <a:r>
              <a:rPr lang="en-US" b="1" dirty="0"/>
              <a:t>Step 9: </a:t>
            </a:r>
            <a:r>
              <a:rPr lang="en-US" dirty="0"/>
              <a:t>Press [tab] to go the Y List field and type in </a:t>
            </a:r>
          </a:p>
          <a:p>
            <a:pPr marL="2468880" indent="-1069848"/>
            <a:r>
              <a:rPr lang="en-US" dirty="0"/>
              <a:t>“b[]”.</a:t>
            </a:r>
          </a:p>
          <a:p>
            <a:pPr marL="1371600" indent="-1069848"/>
            <a:endParaRPr lang="en-US" dirty="0"/>
          </a:p>
          <a:p>
            <a:pPr marL="1371600" indent="-1069848"/>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dirty="0" smtClean="0"/>
              <a:t>4.3.3: Distinguishing Between Correlation and Causation</a:t>
            </a:r>
            <a:endParaRPr lang="en-US" dirty="0"/>
          </a:p>
        </p:txBody>
      </p:sp>
    </p:spTree>
    <p:extLst>
      <p:ext uri="{BB962C8B-B14F-4D97-AF65-F5344CB8AC3E}">
        <p14:creationId xmlns:p14="http://schemas.microsoft.com/office/powerpoint/2010/main" val="24349051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463040" indent="-1252728"/>
            <a:r>
              <a:rPr lang="en-US" b="1" dirty="0" smtClean="0"/>
              <a:t>Step </a:t>
            </a:r>
            <a:r>
              <a:rPr lang="en-US" b="1" dirty="0"/>
              <a:t>10: </a:t>
            </a:r>
            <a:r>
              <a:rPr lang="en-US" dirty="0"/>
              <a:t>Press [tab] to go the Results field and check that results are listed in “c[]”. If not, change them.</a:t>
            </a:r>
          </a:p>
          <a:p>
            <a:pPr marL="1463040" indent="-1252728"/>
            <a:r>
              <a:rPr lang="en-US" b="1" dirty="0"/>
              <a:t>Step 11: </a:t>
            </a:r>
            <a:r>
              <a:rPr lang="en-US" dirty="0"/>
              <a:t>Press [tab] to “OK” and press the center click key.</a:t>
            </a:r>
          </a:p>
          <a:p>
            <a:pPr marL="1463040" indent="-1252728"/>
            <a:r>
              <a:rPr lang="en-US" b="1" dirty="0"/>
              <a:t>Step 12: </a:t>
            </a:r>
            <a:r>
              <a:rPr lang="en-US" dirty="0"/>
              <a:t>Arrow down until you see the “r” and look to the right. The number to the right is the correlation coefficient, </a:t>
            </a:r>
            <a:r>
              <a:rPr lang="en-US" i="1" dirty="0"/>
              <a:t>r</a:t>
            </a:r>
            <a:r>
              <a:rPr lang="en-US" dirty="0"/>
              <a:t>.</a:t>
            </a:r>
          </a:p>
          <a:p>
            <a:pPr marL="1371600" indent="-1069848"/>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2211840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assuming that a strong correlation indicates that one event causes </a:t>
            </a:r>
            <a:r>
              <a:rPr lang="en-US" dirty="0" smtClean="0"/>
              <a:t>another</a:t>
            </a:r>
          </a:p>
          <a:p>
            <a:pPr marL="342900" indent="-342900">
              <a:buFont typeface="Arial"/>
              <a:buChar char="•"/>
            </a:pPr>
            <a:endParaRPr lang="en-US" dirty="0"/>
          </a:p>
          <a:p>
            <a:pPr marL="342900" indent="-342900">
              <a:buFont typeface="Arial"/>
              <a:buChar char="•"/>
            </a:pPr>
            <a:r>
              <a:rPr lang="en-US" dirty="0" smtClean="0"/>
              <a:t>failing </a:t>
            </a:r>
            <a:r>
              <a:rPr lang="en-US" dirty="0"/>
              <a:t>to consider outside factors that may influence the strength of the </a:t>
            </a:r>
            <a:r>
              <a:rPr lang="en-US" dirty="0" smtClean="0"/>
              <a:t>correlation between </a:t>
            </a:r>
            <a:r>
              <a:rPr lang="en-US" dirty="0"/>
              <a:t>two events</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12</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Alex coaches basketball, and wants to know if there is a relationship between height and free </a:t>
            </a:r>
            <a:r>
              <a:rPr lang="en-US" dirty="0" smtClean="0"/>
              <a:t>throw shooting </a:t>
            </a:r>
            <a:r>
              <a:rPr lang="en-US" dirty="0"/>
              <a:t>percentage. Free throw shooting percentage is the number of free throw shots </a:t>
            </a:r>
            <a:r>
              <a:rPr lang="en-US" dirty="0" smtClean="0"/>
              <a:t>completed divided </a:t>
            </a:r>
            <a:r>
              <a:rPr lang="en-US" dirty="0"/>
              <a:t>by the number of free throw shots attempted</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21479290"/>
              </p:ext>
            </p:extLst>
          </p:nvPr>
        </p:nvGraphicFramePr>
        <p:xfrm>
          <a:off x="2584450" y="3701600"/>
          <a:ext cx="3632200" cy="863600"/>
        </p:xfrm>
        <a:graphic>
          <a:graphicData uri="http://schemas.openxmlformats.org/presentationml/2006/ole">
            <mc:AlternateContent xmlns:mc="http://schemas.openxmlformats.org/markup-compatibility/2006">
              <mc:Choice xmlns:v="urn:schemas-microsoft-com:vml" Requires="v">
                <p:oleObj spid="_x0000_s1044" name="Equation" r:id="rId3" imgW="3632200" imgH="863600" progId="Equation.DSMT4">
                  <p:embed/>
                </p:oleObj>
              </mc:Choice>
              <mc:Fallback>
                <p:oleObj name="Equation" r:id="rId3" imgW="3632200" imgH="863600" progId="Equation.DSMT4">
                  <p:embed/>
                  <p:pic>
                    <p:nvPicPr>
                      <p:cNvPr id="0" name=""/>
                      <p:cNvPicPr/>
                      <p:nvPr/>
                    </p:nvPicPr>
                    <p:blipFill>
                      <a:blip r:embed="rId4"/>
                      <a:stretch>
                        <a:fillRect/>
                      </a:stretch>
                    </p:blipFill>
                    <p:spPr>
                      <a:xfrm>
                        <a:off x="2584450" y="3701600"/>
                        <a:ext cx="3632200" cy="863600"/>
                      </a:xfrm>
                      <a:prstGeom prst="rect">
                        <a:avLst/>
                      </a:prstGeom>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defRPr/>
            </a:pPr>
            <a:r>
              <a:rPr lang="en-US" sz="2800" b="1" dirty="0"/>
              <a:t>Guided Practice: </a:t>
            </a:r>
            <a:r>
              <a:rPr lang="en-US" sz="2800" b="1" dirty="0">
                <a:solidFill>
                  <a:srgbClr val="000090"/>
                </a:solidFill>
              </a:rPr>
              <a:t>Example 1, </a:t>
            </a:r>
            <a:r>
              <a:rPr lang="en-US" sz="2800" b="1" i="1" dirty="0">
                <a:solidFill>
                  <a:srgbClr val="000090"/>
                </a:solidFill>
              </a:rPr>
              <a:t>continued</a:t>
            </a:r>
          </a:p>
          <a:p>
            <a:r>
              <a:rPr lang="en-US" dirty="0" smtClean="0"/>
              <a:t>Alex takes </a:t>
            </a:r>
            <a:r>
              <a:rPr lang="en-US" dirty="0"/>
              <a:t>some notes on the players in his team, and records his results in the </a:t>
            </a:r>
            <a:r>
              <a:rPr lang="en-US" dirty="0" smtClean="0"/>
              <a:t>tables on the next two slides. </a:t>
            </a:r>
            <a:r>
              <a:rPr lang="en-US" dirty="0"/>
              <a:t>What </a:t>
            </a:r>
            <a:r>
              <a:rPr lang="en-US" dirty="0" smtClean="0"/>
              <a:t>is the </a:t>
            </a:r>
            <a:r>
              <a:rPr lang="en-US" dirty="0"/>
              <a:t>correlation between height and free throw shooting </a:t>
            </a:r>
            <a:r>
              <a:rPr lang="en-US" dirty="0" smtClean="0"/>
              <a:t>percentage</a:t>
            </a:r>
            <a:r>
              <a:rPr lang="en-US" dirty="0"/>
              <a:t>? Alex looks at his data and </a:t>
            </a:r>
            <a:r>
              <a:rPr lang="en-US" dirty="0" smtClean="0"/>
              <a:t>decides that </a:t>
            </a:r>
            <a:r>
              <a:rPr lang="en-US" dirty="0"/>
              <a:t>increased height causes a reduced free throw shooting percentage. Is he correct?</a:t>
            </a:r>
          </a:p>
          <a:p>
            <a:endParaRPr lang="en-US" dirty="0" smtClean="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14</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37516936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31705906"/>
              </p:ext>
            </p:extLst>
          </p:nvPr>
        </p:nvGraphicFramePr>
        <p:xfrm>
          <a:off x="641352" y="1397000"/>
          <a:ext cx="7854948" cy="2966720"/>
        </p:xfrm>
        <a:graphic>
          <a:graphicData uri="http://schemas.openxmlformats.org/drawingml/2006/table">
            <a:tbl>
              <a:tblPr firstRow="1" bandRow="1">
                <a:tableStyleId>{2D5ABB26-0587-4C30-8999-92F81FD0307C}</a:tableStyleId>
              </a:tblPr>
              <a:tblGrid>
                <a:gridCol w="1963737"/>
                <a:gridCol w="1963737"/>
                <a:gridCol w="1963737"/>
                <a:gridCol w="1963737"/>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Height in inches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Free throw %</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Height in inches</a:t>
                      </a:r>
                      <a:endParaRPr lang="en-US" sz="1800" b="1" i="0" baseline="0" dirty="0" smtClean="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Free throw %</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800" i="0" baseline="0" dirty="0" smtClean="0">
                          <a:latin typeface="Arial"/>
                          <a:cs typeface="Arial"/>
                        </a:rPr>
                        <a:t>75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28</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75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22</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42</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67</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30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72</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47</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80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6</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71</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43</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69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23</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67</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40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27</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dirty="0" smtClean="0">
                          <a:latin typeface="Arial"/>
                          <a:cs typeface="Arial"/>
                        </a:rPr>
                        <a:t>76</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72</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28</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4" name="TextBox 3"/>
          <p:cNvSpPr txBox="1"/>
          <p:nvPr/>
        </p:nvSpPr>
        <p:spPr>
          <a:xfrm>
            <a:off x="7281536" y="5035059"/>
            <a:ext cx="1339504" cy="369332"/>
          </a:xfrm>
          <a:prstGeom prst="rect">
            <a:avLst/>
          </a:prstGeom>
          <a:noFill/>
        </p:spPr>
        <p:txBody>
          <a:bodyPr wrap="none" rtlCol="0">
            <a:spAutoFit/>
          </a:bodyPr>
          <a:lstStyle/>
          <a:p>
            <a:pPr algn="r"/>
            <a:r>
              <a:rPr lang="en-US" sz="1800" dirty="0" smtClean="0">
                <a:latin typeface="Arial"/>
                <a:cs typeface="Arial"/>
              </a:rPr>
              <a:t>(</a:t>
            </a:r>
            <a:r>
              <a:rPr lang="en-US" sz="1800" i="1" dirty="0" smtClean="0">
                <a:latin typeface="Arial"/>
                <a:cs typeface="Arial"/>
              </a:rPr>
              <a:t>continued</a:t>
            </a:r>
            <a:r>
              <a:rPr lang="en-US" sz="1800" dirty="0" smtClean="0">
                <a:latin typeface="Arial"/>
                <a:cs typeface="Arial"/>
              </a:rPr>
              <a:t>)</a:t>
            </a:r>
            <a:endParaRPr lang="en-US" sz="1800" dirty="0">
              <a:latin typeface="Arial"/>
              <a:cs typeface="Arial"/>
            </a:endParaRPr>
          </a:p>
        </p:txBody>
      </p:sp>
    </p:spTree>
    <p:extLst>
      <p:ext uri="{BB962C8B-B14F-4D97-AF65-F5344CB8AC3E}">
        <p14:creationId xmlns:p14="http://schemas.microsoft.com/office/powerpoint/2010/main" val="41541619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16</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509638492"/>
              </p:ext>
            </p:extLst>
          </p:nvPr>
        </p:nvGraphicFramePr>
        <p:xfrm>
          <a:off x="641352" y="1397000"/>
          <a:ext cx="7854948" cy="2595880"/>
        </p:xfrm>
        <a:graphic>
          <a:graphicData uri="http://schemas.openxmlformats.org/drawingml/2006/table">
            <a:tbl>
              <a:tblPr firstRow="1" bandRow="1">
                <a:tableStyleId>{2D5ABB26-0587-4C30-8999-92F81FD0307C}</a:tableStyleId>
              </a:tblPr>
              <a:tblGrid>
                <a:gridCol w="1963737"/>
                <a:gridCol w="1963737"/>
                <a:gridCol w="1963737"/>
                <a:gridCol w="1963737"/>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Height in inches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Free throw %</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Height in inches</a:t>
                      </a:r>
                      <a:endParaRPr lang="en-US" sz="1800" b="1" i="0" baseline="0" dirty="0" smtClean="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Free throw %</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800" i="0" baseline="0" dirty="0" smtClean="0">
                          <a:latin typeface="Arial"/>
                          <a:cs typeface="Arial"/>
                        </a:rPr>
                        <a:t>76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33</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i="0" baseline="0" dirty="0" smtClean="0">
                          <a:latin typeface="Arial"/>
                          <a:cs typeface="Arial"/>
                        </a:rPr>
                        <a:t>75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13</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76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71</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67</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68</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29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79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14</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67</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55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78</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78</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25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31922249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marL="512064"/>
            <a:r>
              <a:rPr lang="en-US" dirty="0" smtClean="0"/>
              <a:t>Let the </a:t>
            </a:r>
            <a:r>
              <a:rPr lang="en-US" i="1" dirty="0" smtClean="0"/>
              <a:t>x</a:t>
            </a:r>
            <a:r>
              <a:rPr lang="en-US" dirty="0" smtClean="0"/>
              <a:t>-axis represent height in inches and the </a:t>
            </a:r>
          </a:p>
          <a:p>
            <a:pPr marL="512064">
              <a:spcBef>
                <a:spcPts val="0"/>
              </a:spcBef>
            </a:pPr>
            <a:r>
              <a:rPr lang="en-US" i="1" dirty="0" smtClean="0"/>
              <a:t>y</a:t>
            </a:r>
            <a:r>
              <a:rPr lang="en-US" dirty="0" smtClean="0"/>
              <a:t>-axis represent free throw shooting percentage.</a:t>
            </a:r>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grpSp>
        <p:nvGrpSpPr>
          <p:cNvPr id="9" name="Group 8"/>
          <p:cNvGrpSpPr/>
          <p:nvPr/>
        </p:nvGrpSpPr>
        <p:grpSpPr>
          <a:xfrm>
            <a:off x="2113730" y="1279606"/>
            <a:ext cx="4916540" cy="4404616"/>
            <a:chOff x="2170060" y="1279606"/>
            <a:chExt cx="4916540" cy="4404616"/>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7057" t="6680" r="5853" b="6342"/>
            <a:stretch/>
          </p:blipFill>
          <p:spPr>
            <a:xfrm>
              <a:off x="2554303" y="1279606"/>
              <a:ext cx="4532297" cy="4111545"/>
            </a:xfrm>
            <a:prstGeom prst="rect">
              <a:avLst/>
            </a:prstGeom>
          </p:spPr>
        </p:pic>
        <p:sp>
          <p:nvSpPr>
            <p:cNvPr id="6" name="TextBox 5"/>
            <p:cNvSpPr txBox="1"/>
            <p:nvPr/>
          </p:nvSpPr>
          <p:spPr>
            <a:xfrm rot="16200000">
              <a:off x="383537" y="3141190"/>
              <a:ext cx="3911600" cy="338554"/>
            </a:xfrm>
            <a:prstGeom prst="rect">
              <a:avLst/>
            </a:prstGeom>
            <a:noFill/>
          </p:spPr>
          <p:txBody>
            <a:bodyPr wrap="square" rtlCol="0">
              <a:spAutoFit/>
            </a:bodyPr>
            <a:lstStyle/>
            <a:p>
              <a:pPr algn="ctr"/>
              <a:r>
                <a:rPr lang="en-US" sz="1600" b="1" dirty="0" smtClean="0">
                  <a:latin typeface="Arial"/>
                  <a:cs typeface="Arial"/>
                </a:rPr>
                <a:t>Free throw percentage</a:t>
              </a:r>
              <a:endParaRPr lang="en-US" sz="1600" b="1" dirty="0">
                <a:latin typeface="Arial"/>
                <a:cs typeface="Arial"/>
              </a:endParaRPr>
            </a:p>
          </p:txBody>
        </p:sp>
        <p:sp>
          <p:nvSpPr>
            <p:cNvPr id="7" name="TextBox 6"/>
            <p:cNvSpPr txBox="1"/>
            <p:nvPr/>
          </p:nvSpPr>
          <p:spPr>
            <a:xfrm>
              <a:off x="2598753" y="5345668"/>
              <a:ext cx="4373319" cy="338554"/>
            </a:xfrm>
            <a:prstGeom prst="rect">
              <a:avLst/>
            </a:prstGeom>
            <a:noFill/>
          </p:spPr>
          <p:txBody>
            <a:bodyPr wrap="square" rtlCol="0">
              <a:spAutoFit/>
            </a:bodyPr>
            <a:lstStyle/>
            <a:p>
              <a:pPr algn="ctr"/>
              <a:r>
                <a:rPr lang="en-US" sz="1600" b="1" dirty="0" smtClean="0">
                  <a:latin typeface="Arial"/>
                  <a:cs typeface="Arial"/>
                </a:rPr>
                <a:t>Height in inches</a:t>
              </a:r>
              <a:endParaRPr lang="en-US" sz="1600" b="1" dirty="0">
                <a:latin typeface="Arial"/>
                <a:cs typeface="Arial"/>
              </a:endParaRPr>
            </a:p>
          </p:txBody>
        </p:sp>
        <p:sp>
          <p:nvSpPr>
            <p:cNvPr id="8" name="TextBox 7"/>
            <p:cNvSpPr txBox="1"/>
            <p:nvPr/>
          </p:nvSpPr>
          <p:spPr>
            <a:xfrm>
              <a:off x="2355962" y="5010469"/>
              <a:ext cx="203714" cy="246221"/>
            </a:xfrm>
            <a:prstGeom prst="rect">
              <a:avLst/>
            </a:prstGeom>
            <a:noFill/>
          </p:spPr>
          <p:txBody>
            <a:bodyPr wrap="square" rtlCol="0">
              <a:spAutoFit/>
            </a:bodyPr>
            <a:lstStyle/>
            <a:p>
              <a:pPr algn="r"/>
              <a:r>
                <a:rPr lang="en-US" sz="1000" dirty="0" smtClean="0">
                  <a:latin typeface="Arial"/>
                  <a:cs typeface="Arial"/>
                </a:rPr>
                <a:t>0</a:t>
              </a:r>
              <a:endParaRPr lang="en-US" sz="1000" dirty="0">
                <a:latin typeface="Arial"/>
                <a:cs typeface="Arial"/>
              </a:endParaRPr>
            </a:p>
          </p:txBody>
        </p:sp>
      </p:grpSp>
    </p:spTree>
    <p:extLst>
      <p:ext uri="{BB962C8B-B14F-4D97-AF65-F5344CB8AC3E}">
        <p14:creationId xmlns:p14="http://schemas.microsoft.com/office/powerpoint/2010/main" val="23079184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Analyze the scatter plot, and describe any relationship between </a:t>
            </a:r>
            <a:r>
              <a:rPr lang="en-US" sz="2800" b="1" dirty="0" smtClean="0">
                <a:solidFill>
                  <a:srgbClr val="660066"/>
                </a:solidFill>
              </a:rPr>
              <a:t>the two </a:t>
            </a:r>
            <a:r>
              <a:rPr lang="en-US" sz="2800" b="1" dirty="0">
                <a:solidFill>
                  <a:srgbClr val="660066"/>
                </a:solidFill>
              </a:rPr>
              <a:t>events.</a:t>
            </a:r>
          </a:p>
          <a:p>
            <a:pPr marL="512064"/>
            <a:r>
              <a:rPr lang="en-US" dirty="0"/>
              <a:t>As height increases, free throw shooting percentage decreases. It appears that there is a weak negative linear correlation between the two </a:t>
            </a:r>
            <a:r>
              <a:rPr lang="en-US" dirty="0" smtClean="0"/>
              <a:t>events.</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19</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Introduction, </a:t>
            </a:r>
            <a:r>
              <a:rPr lang="en-US" sz="2800" b="1" i="1" dirty="0"/>
              <a:t>continued</a:t>
            </a:r>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grpSp>
        <p:nvGrpSpPr>
          <p:cNvPr id="5" name="Group 4"/>
          <p:cNvGrpSpPr/>
          <p:nvPr/>
        </p:nvGrpSpPr>
        <p:grpSpPr>
          <a:xfrm>
            <a:off x="2113730" y="1249306"/>
            <a:ext cx="4916540" cy="4434916"/>
            <a:chOff x="2113730" y="1249306"/>
            <a:chExt cx="4916540" cy="4434916"/>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347" t="6212" r="5852" b="6654"/>
            <a:stretch/>
          </p:blipFill>
          <p:spPr>
            <a:xfrm>
              <a:off x="2452285" y="1249306"/>
              <a:ext cx="4577985" cy="4126841"/>
            </a:xfrm>
            <a:prstGeom prst="rect">
              <a:avLst/>
            </a:prstGeom>
          </p:spPr>
        </p:pic>
        <p:sp>
          <p:nvSpPr>
            <p:cNvPr id="6" name="TextBox 5"/>
            <p:cNvSpPr txBox="1"/>
            <p:nvPr/>
          </p:nvSpPr>
          <p:spPr>
            <a:xfrm rot="16200000">
              <a:off x="327207" y="3151350"/>
              <a:ext cx="3911600" cy="338554"/>
            </a:xfrm>
            <a:prstGeom prst="rect">
              <a:avLst/>
            </a:prstGeom>
            <a:noFill/>
          </p:spPr>
          <p:txBody>
            <a:bodyPr wrap="square" rtlCol="0">
              <a:spAutoFit/>
            </a:bodyPr>
            <a:lstStyle/>
            <a:p>
              <a:pPr algn="ctr"/>
              <a:r>
                <a:rPr lang="en-US" sz="1600" b="1" dirty="0" smtClean="0">
                  <a:latin typeface="Arial"/>
                  <a:cs typeface="Arial"/>
                </a:rPr>
                <a:t>Weight in pounds</a:t>
              </a:r>
              <a:endParaRPr lang="en-US" sz="1600" b="1" dirty="0">
                <a:latin typeface="Arial"/>
                <a:cs typeface="Arial"/>
              </a:endParaRPr>
            </a:p>
          </p:txBody>
        </p:sp>
        <p:sp>
          <p:nvSpPr>
            <p:cNvPr id="7" name="TextBox 6"/>
            <p:cNvSpPr txBox="1"/>
            <p:nvPr/>
          </p:nvSpPr>
          <p:spPr>
            <a:xfrm>
              <a:off x="2542423" y="5345668"/>
              <a:ext cx="4373319" cy="338554"/>
            </a:xfrm>
            <a:prstGeom prst="rect">
              <a:avLst/>
            </a:prstGeom>
            <a:noFill/>
          </p:spPr>
          <p:txBody>
            <a:bodyPr wrap="square" rtlCol="0">
              <a:spAutoFit/>
            </a:bodyPr>
            <a:lstStyle/>
            <a:p>
              <a:pPr algn="ctr"/>
              <a:r>
                <a:rPr lang="en-US" sz="1600" b="1" dirty="0" smtClean="0">
                  <a:latin typeface="Arial"/>
                  <a:cs typeface="Arial"/>
                </a:rPr>
                <a:t>Hours of television watched per day</a:t>
              </a:r>
              <a:endParaRPr lang="en-US" sz="1600" b="1" dirty="0">
                <a:latin typeface="Arial"/>
                <a:cs typeface="Arial"/>
              </a:endParaRPr>
            </a:p>
          </p:txBody>
        </p:sp>
      </p:grpSp>
    </p:spTree>
    <p:extLst>
      <p:ext uri="{BB962C8B-B14F-4D97-AF65-F5344CB8AC3E}">
        <p14:creationId xmlns:p14="http://schemas.microsoft.com/office/powerpoint/2010/main" val="22309400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Find the correlation coefficient using a graphing calculator. Follow the steps in the Key Concepts </a:t>
            </a:r>
            <a:r>
              <a:rPr lang="en-US" sz="2800" b="1" dirty="0" smtClean="0">
                <a:solidFill>
                  <a:srgbClr val="660066"/>
                </a:solidFill>
              </a:rPr>
              <a:t>section.</a:t>
            </a:r>
            <a:endParaRPr lang="en-US" sz="2800" b="1" dirty="0">
              <a:solidFill>
                <a:srgbClr val="660066"/>
              </a:solidFill>
            </a:endParaRPr>
          </a:p>
          <a:p>
            <a:pPr marL="512064"/>
            <a:r>
              <a:rPr lang="en-US" i="1" dirty="0"/>
              <a:t>r</a:t>
            </a:r>
            <a:r>
              <a:rPr lang="en-US" dirty="0"/>
              <a:t> = –0.727</a:t>
            </a:r>
          </a:p>
          <a:p>
            <a:pPr marL="512064"/>
            <a:endParaRPr lang="en-US" dirty="0"/>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20</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Describe the correlation between the two events.</a:t>
            </a:r>
          </a:p>
          <a:p>
            <a:pPr marL="512064"/>
            <a:r>
              <a:rPr lang="en-US" dirty="0"/>
              <a:t>–0.727 is close to –1. There is a negative linear correlation between the </a:t>
            </a:r>
            <a:r>
              <a:rPr lang="en-US" dirty="0" smtClean="0"/>
              <a:t>events.</a:t>
            </a:r>
            <a:r>
              <a:rPr lang="en-US" dirty="0"/>
              <a:t>	</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21</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778182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5"/>
            </a:pPr>
            <a:r>
              <a:rPr lang="en-US" sz="2800" b="1" dirty="0" smtClean="0">
                <a:solidFill>
                  <a:srgbClr val="660066"/>
                </a:solidFill>
              </a:rPr>
              <a:t>Consider </a:t>
            </a:r>
            <a:r>
              <a:rPr lang="en-US" sz="2800" b="1" dirty="0">
                <a:solidFill>
                  <a:srgbClr val="660066"/>
                </a:solidFill>
              </a:rPr>
              <a:t>the causal relationship between the two events. Determine if it is likely that height is responsible for </a:t>
            </a:r>
            <a:r>
              <a:rPr lang="en-US" sz="2800" b="1" dirty="0" smtClean="0">
                <a:solidFill>
                  <a:srgbClr val="660066"/>
                </a:solidFill>
              </a:rPr>
              <a:t>the decrease </a:t>
            </a:r>
            <a:r>
              <a:rPr lang="en-US" sz="2800" b="1" dirty="0">
                <a:solidFill>
                  <a:srgbClr val="660066"/>
                </a:solidFill>
              </a:rPr>
              <a:t>in free throw </a:t>
            </a:r>
            <a:r>
              <a:rPr lang="en-US" sz="2800" b="1" dirty="0" smtClean="0">
                <a:solidFill>
                  <a:srgbClr val="660066"/>
                </a:solidFill>
              </a:rPr>
              <a:t>shooting percentage.</a:t>
            </a:r>
            <a:endParaRPr lang="en-US" sz="2800" b="1" dirty="0">
              <a:solidFill>
                <a:srgbClr val="660066"/>
              </a:solidFill>
            </a:endParaRPr>
          </a:p>
          <a:p>
            <a:pPr marL="512064"/>
            <a:r>
              <a:rPr lang="en-US" dirty="0"/>
              <a:t>Even if there is a correlation between height and free throw percentage, it is not likely that height causes a basketball player to have more difficulty making free throw shots. </a:t>
            </a:r>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22</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33199831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r>
              <a:rPr lang="en-US" dirty="0" smtClean="0"/>
              <a:t>If </a:t>
            </a:r>
            <a:r>
              <a:rPr lang="en-US" dirty="0"/>
              <a:t>two equally skilled players were of different heights, would you expect one of them to make fewer free throws based only on his or her height? What about a very tall player who spends more time practicing free throws than a very short player? What if the sample size is too small to gather data that’s true for the larger population? There is most likely not a </a:t>
            </a:r>
            <a:r>
              <a:rPr lang="en-US" dirty="0" smtClean="0"/>
              <a:t>causal relationship </a:t>
            </a:r>
            <a:r>
              <a:rPr lang="en-US" dirty="0"/>
              <a:t>between height and free throw </a:t>
            </a:r>
            <a:r>
              <a:rPr lang="en-US" dirty="0" smtClean="0"/>
              <a:t>percentage.</a:t>
            </a:r>
            <a:r>
              <a:rPr lang="en-US" dirty="0"/>
              <a:t>	</a:t>
            </a:r>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23</a:t>
            </a:fld>
            <a:endParaRPr lang="en-US" dirty="0"/>
          </a:p>
        </p:txBody>
      </p:sp>
      <p:sp>
        <p:nvSpPr>
          <p:cNvPr id="3" name="Footer Placeholder 2"/>
          <p:cNvSpPr>
            <a:spLocks noGrp="1"/>
          </p:cNvSpPr>
          <p:nvPr>
            <p:ph type="ftr" sz="quarter" idx="13"/>
          </p:nvPr>
        </p:nvSpPr>
        <p:spPr/>
        <p:txBody>
          <a:bodyPr/>
          <a:lstStyle/>
          <a:p>
            <a:pPr>
              <a:defRPr/>
            </a:pPr>
            <a:r>
              <a:rPr lang="en-US" dirty="0" smtClean="0"/>
              <a:t>4.3.3: Distinguishing Between Correlation and Causation</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2948266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2"/>
          <p:cNvSpPr>
            <a:spLocks noGrp="1"/>
          </p:cNvSpPr>
          <p:nvPr>
            <p:ph type="body" sz="quarter" idx="10"/>
          </p:nvPr>
        </p:nvSpPr>
        <p:spPr>
          <a:xfrm>
            <a:off x="1016000" y="6246813"/>
            <a:ext cx="5530850" cy="265112"/>
          </a:xfrm>
        </p:spPr>
        <p:txBody>
          <a:bodyPr/>
          <a:lstStyle/>
          <a:p>
            <a:pPr>
              <a:defRPr/>
            </a:pPr>
            <a:r>
              <a:rPr lang="en-US" dirty="0"/>
              <a:t>4.3.3: Distinguishing Between Correlation and Causation</a:t>
            </a:r>
          </a:p>
        </p:txBody>
      </p:sp>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24</a:t>
            </a:fld>
            <a:endParaRPr lang="en-US" dirty="0"/>
          </a:p>
        </p:txBody>
      </p:sp>
    </p:spTree>
    <p:extLst>
      <p:ext uri="{BB962C8B-B14F-4D97-AF65-F5344CB8AC3E}">
        <p14:creationId xmlns:p14="http://schemas.microsoft.com/office/powerpoint/2010/main" val="25024648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Mr. Gray’s students are interested in learning how studying can improve test performance. Mr. Gray provides students with practice problems related to particular tests. The class records the number of practice problems completed and the score on that related test in the </a:t>
            </a:r>
            <a:r>
              <a:rPr lang="en-US" dirty="0" smtClean="0"/>
              <a:t>tables on the next two slides. </a:t>
            </a:r>
            <a:r>
              <a:rPr lang="en-US" dirty="0"/>
              <a:t>What is the correlation between the number of practice problems completed and the test score? Is there a causal relationship between the number of practice problems completed and the test score</a:t>
            </a:r>
            <a:r>
              <a:rPr lang="en-US" dirty="0" smtClean="0"/>
              <a:t>?</a:t>
            </a:r>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25</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9076298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26</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817031551"/>
              </p:ext>
            </p:extLst>
          </p:nvPr>
        </p:nvGraphicFramePr>
        <p:xfrm>
          <a:off x="641352" y="1397000"/>
          <a:ext cx="7854948" cy="3606800"/>
        </p:xfrm>
        <a:graphic>
          <a:graphicData uri="http://schemas.openxmlformats.org/drawingml/2006/table">
            <a:tbl>
              <a:tblPr firstRow="1" bandRow="1">
                <a:tableStyleId>{2D5ABB26-0587-4C30-8999-92F81FD0307C}</a:tableStyleId>
              </a:tblPr>
              <a:tblGrid>
                <a:gridCol w="1963737"/>
                <a:gridCol w="1963737"/>
                <a:gridCol w="1963737"/>
                <a:gridCol w="1963737"/>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Problems completed</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Test score, out of 100 points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Problems completed</a:t>
                      </a:r>
                      <a:endParaRPr lang="en-US" sz="1800" b="1" i="0" baseline="0" dirty="0" smtClean="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Test score, out of 100 points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800" i="0" baseline="0" dirty="0" smtClean="0">
                          <a:latin typeface="Arial"/>
                          <a:cs typeface="Arial"/>
                        </a:rPr>
                        <a:t>10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56</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40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70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60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58</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100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83</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90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74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40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110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89</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45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59</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50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58</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95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90</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72</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46</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dirty="0" smtClean="0">
                          <a:latin typeface="Arial"/>
                          <a:cs typeface="Arial"/>
                        </a:rPr>
                        <a:t>150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97</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100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75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4" name="TextBox 3"/>
          <p:cNvSpPr txBox="1"/>
          <p:nvPr/>
        </p:nvSpPr>
        <p:spPr>
          <a:xfrm>
            <a:off x="7281536" y="5035059"/>
            <a:ext cx="1339504" cy="369332"/>
          </a:xfrm>
          <a:prstGeom prst="rect">
            <a:avLst/>
          </a:prstGeom>
          <a:noFill/>
        </p:spPr>
        <p:txBody>
          <a:bodyPr wrap="none" rtlCol="0">
            <a:spAutoFit/>
          </a:bodyPr>
          <a:lstStyle/>
          <a:p>
            <a:pPr algn="r"/>
            <a:r>
              <a:rPr lang="en-US" sz="1800" dirty="0" smtClean="0">
                <a:latin typeface="Arial"/>
                <a:cs typeface="Arial"/>
              </a:rPr>
              <a:t>(</a:t>
            </a:r>
            <a:r>
              <a:rPr lang="en-US" sz="1800" i="1" dirty="0" smtClean="0">
                <a:latin typeface="Arial"/>
                <a:cs typeface="Arial"/>
              </a:rPr>
              <a:t>continued</a:t>
            </a:r>
            <a:r>
              <a:rPr lang="en-US" sz="1800" dirty="0" smtClean="0">
                <a:latin typeface="Arial"/>
                <a:cs typeface="Arial"/>
              </a:rPr>
              <a:t>)</a:t>
            </a:r>
            <a:endParaRPr lang="en-US" sz="1800" dirty="0">
              <a:latin typeface="Arial"/>
              <a:cs typeface="Arial"/>
            </a:endParaRPr>
          </a:p>
        </p:txBody>
      </p:sp>
    </p:spTree>
    <p:extLst>
      <p:ext uri="{BB962C8B-B14F-4D97-AF65-F5344CB8AC3E}">
        <p14:creationId xmlns:p14="http://schemas.microsoft.com/office/powerpoint/2010/main" val="15467225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27</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35244129"/>
              </p:ext>
            </p:extLst>
          </p:nvPr>
        </p:nvGraphicFramePr>
        <p:xfrm>
          <a:off x="641352" y="1397000"/>
          <a:ext cx="7854948" cy="3235960"/>
        </p:xfrm>
        <a:graphic>
          <a:graphicData uri="http://schemas.openxmlformats.org/drawingml/2006/table">
            <a:tbl>
              <a:tblPr firstRow="1" bandRow="1">
                <a:tableStyleId>{2D5ABB26-0587-4C30-8999-92F81FD0307C}</a:tableStyleId>
              </a:tblPr>
              <a:tblGrid>
                <a:gridCol w="1963737"/>
                <a:gridCol w="1963737"/>
                <a:gridCol w="1963737"/>
                <a:gridCol w="1963737"/>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Problems completed</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Test score, out of 100 points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u="none" strike="noStrike" kern="1200" baseline="0" dirty="0" smtClean="0">
                          <a:solidFill>
                            <a:schemeClr val="tx1"/>
                          </a:solidFill>
                          <a:latin typeface="Arial"/>
                          <a:ea typeface="+mn-ea"/>
                          <a:cs typeface="Arial"/>
                        </a:rPr>
                        <a:t>Problems completed</a:t>
                      </a:r>
                      <a:endParaRPr lang="en-US" sz="1800" b="1" i="0" baseline="0" dirty="0" smtClean="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0" baseline="0" dirty="0" smtClean="0">
                          <a:solidFill>
                            <a:schemeClr val="tx1"/>
                          </a:solidFill>
                          <a:latin typeface="Arial"/>
                          <a:cs typeface="Arial"/>
                        </a:rPr>
                        <a:t>Test score, out of 100 points</a:t>
                      </a:r>
                      <a:endParaRPr lang="en-US" sz="1800" b="1" i="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pPr algn="ctr"/>
                      <a:r>
                        <a:rPr lang="en-US" sz="1800" i="0" baseline="0" dirty="0" smtClean="0">
                          <a:latin typeface="Arial"/>
                          <a:cs typeface="Arial"/>
                        </a:rPr>
                        <a:t>110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72</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latin typeface="Arial"/>
                          <a:cs typeface="Arial"/>
                        </a:rPr>
                        <a:t>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55</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100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74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latin typeface="Arial"/>
                          <a:cs typeface="Arial"/>
                        </a:rPr>
                        <a:t>180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96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120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90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150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100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130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99</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67</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160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100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30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56</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49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20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dirty="0" smtClean="0">
                          <a:latin typeface="Arial"/>
                          <a:cs typeface="Arial"/>
                        </a:rPr>
                        <a:t>50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US" sz="1800" i="0" baseline="0" dirty="0" smtClean="0">
                          <a:latin typeface="Arial"/>
                          <a:cs typeface="Arial"/>
                        </a:rPr>
                        <a:t>60</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i="0" baseline="0" dirty="0" smtClean="0">
                          <a:latin typeface="Arial"/>
                          <a:cs typeface="Arial"/>
                        </a:rPr>
                        <a:t>59</a:t>
                      </a:r>
                      <a:endParaRPr lang="en-US" sz="1800" i="0" baseline="0"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dirty="0">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1612187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57784">
              <a:buFont typeface="+mj-lt"/>
              <a:buAutoNum type="arabicPeriod"/>
            </a:pPr>
            <a:r>
              <a:rPr lang="en-US" sz="2800" b="1" dirty="0" smtClean="0">
                <a:solidFill>
                  <a:srgbClr val="660066"/>
                </a:solidFill>
              </a:rPr>
              <a:t>Create a scatter plot of the data.</a:t>
            </a:r>
            <a:endParaRPr lang="en-US" sz="2800" b="1" dirty="0">
              <a:solidFill>
                <a:srgbClr val="660066"/>
              </a:solidFill>
            </a:endParaRPr>
          </a:p>
          <a:p>
            <a:pPr marL="512064"/>
            <a:r>
              <a:rPr lang="en-US" dirty="0" smtClean="0"/>
              <a:t>Let the </a:t>
            </a:r>
            <a:r>
              <a:rPr lang="en-US" i="1" dirty="0" smtClean="0"/>
              <a:t>x</a:t>
            </a:r>
            <a:r>
              <a:rPr lang="en-US" dirty="0" smtClean="0"/>
              <a:t>-axis represent the number of completed practice problems and the </a:t>
            </a:r>
            <a:r>
              <a:rPr lang="en-US" i="1" dirty="0" smtClean="0"/>
              <a:t>y</a:t>
            </a:r>
            <a:r>
              <a:rPr lang="en-US" dirty="0" smtClean="0"/>
              <a:t>-axis represent the test score.</a:t>
            </a:r>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296623609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29</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grpSp>
        <p:nvGrpSpPr>
          <p:cNvPr id="8" name="Group 7"/>
          <p:cNvGrpSpPr/>
          <p:nvPr/>
        </p:nvGrpSpPr>
        <p:grpSpPr>
          <a:xfrm>
            <a:off x="2170060" y="1269040"/>
            <a:ext cx="4916540" cy="4415182"/>
            <a:chOff x="2170060" y="1269040"/>
            <a:chExt cx="4916540" cy="4415182"/>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062" t="6680" r="6136" b="6654"/>
            <a:stretch/>
          </p:blipFill>
          <p:spPr>
            <a:xfrm>
              <a:off x="2483215" y="1269040"/>
              <a:ext cx="4603385" cy="4127428"/>
            </a:xfrm>
            <a:prstGeom prst="rect">
              <a:avLst/>
            </a:prstGeom>
          </p:spPr>
        </p:pic>
        <p:sp>
          <p:nvSpPr>
            <p:cNvPr id="6" name="TextBox 5"/>
            <p:cNvSpPr txBox="1"/>
            <p:nvPr/>
          </p:nvSpPr>
          <p:spPr>
            <a:xfrm rot="16200000">
              <a:off x="301023" y="3138077"/>
              <a:ext cx="4076628" cy="338554"/>
            </a:xfrm>
            <a:prstGeom prst="rect">
              <a:avLst/>
            </a:prstGeom>
            <a:noFill/>
          </p:spPr>
          <p:txBody>
            <a:bodyPr wrap="square" rtlCol="0">
              <a:spAutoFit/>
            </a:bodyPr>
            <a:lstStyle/>
            <a:p>
              <a:pPr algn="ctr"/>
              <a:r>
                <a:rPr lang="en-US" sz="1600" b="1" dirty="0" smtClean="0">
                  <a:latin typeface="Arial"/>
                  <a:cs typeface="Arial"/>
                </a:rPr>
                <a:t>Test score</a:t>
              </a:r>
              <a:endParaRPr lang="en-US" sz="1600" b="1" dirty="0">
                <a:latin typeface="Arial"/>
                <a:cs typeface="Arial"/>
              </a:endParaRPr>
            </a:p>
          </p:txBody>
        </p:sp>
        <p:sp>
          <p:nvSpPr>
            <p:cNvPr id="7" name="TextBox 6"/>
            <p:cNvSpPr txBox="1"/>
            <p:nvPr/>
          </p:nvSpPr>
          <p:spPr>
            <a:xfrm>
              <a:off x="2598753" y="5345668"/>
              <a:ext cx="4373319" cy="338554"/>
            </a:xfrm>
            <a:prstGeom prst="rect">
              <a:avLst/>
            </a:prstGeom>
            <a:noFill/>
          </p:spPr>
          <p:txBody>
            <a:bodyPr wrap="square" rtlCol="0">
              <a:spAutoFit/>
            </a:bodyPr>
            <a:lstStyle/>
            <a:p>
              <a:pPr algn="ctr"/>
              <a:r>
                <a:rPr lang="en-US" sz="1600" b="1" dirty="0" smtClean="0">
                  <a:latin typeface="Arial"/>
                  <a:cs typeface="Arial"/>
                </a:rPr>
                <a:t>Completed problems</a:t>
              </a:r>
              <a:endParaRPr lang="en-US" sz="1600" b="1" dirty="0">
                <a:latin typeface="Arial"/>
                <a:cs typeface="Arial"/>
              </a:endParaRPr>
            </a:p>
          </p:txBody>
        </p:sp>
      </p:grpSp>
    </p:spTree>
    <p:extLst>
      <p:ext uri="{BB962C8B-B14F-4D97-AF65-F5344CB8AC3E}">
        <p14:creationId xmlns:p14="http://schemas.microsoft.com/office/powerpoint/2010/main" val="25313895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p>
          <a:p>
            <a:r>
              <a:rPr lang="en-US" dirty="0"/>
              <a:t>The correlation coefficient, </a:t>
            </a:r>
            <a:r>
              <a:rPr lang="en-US" i="1" dirty="0"/>
              <a:t>r</a:t>
            </a:r>
            <a:r>
              <a:rPr lang="en-US" dirty="0"/>
              <a:t>, between the two events is 0.994. According to this data, a person’s weight could be estimated based on the hours of television he or she watches each day. This is due to the strong correlation between the two events. Can the researchers conclude that watching television is responsible for increased weight, or that watching television causes a person to gain weight?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66928">
              <a:buFont typeface="+mj-lt"/>
              <a:buAutoNum type="arabicPeriod" startAt="2"/>
            </a:pPr>
            <a:r>
              <a:rPr lang="en-US" sz="2800" b="1" dirty="0">
                <a:solidFill>
                  <a:srgbClr val="660066"/>
                </a:solidFill>
              </a:rPr>
              <a:t>Analyze the scatter plot, and describe any relationship between </a:t>
            </a:r>
            <a:r>
              <a:rPr lang="en-US" sz="2800" b="1" dirty="0" smtClean="0">
                <a:solidFill>
                  <a:srgbClr val="660066"/>
                </a:solidFill>
              </a:rPr>
              <a:t>the two </a:t>
            </a:r>
            <a:r>
              <a:rPr lang="en-US" sz="2800" b="1" dirty="0">
                <a:solidFill>
                  <a:srgbClr val="660066"/>
                </a:solidFill>
              </a:rPr>
              <a:t>events.</a:t>
            </a:r>
          </a:p>
          <a:p>
            <a:pPr marL="512064"/>
            <a:r>
              <a:rPr lang="en-US" dirty="0"/>
              <a:t>As the number of completed practice problems increases, the test score also increases. The shape of the graph is approximately a line, and it appears there is a positive linear correlation between the number of practice problems completed and the test </a:t>
            </a:r>
            <a:r>
              <a:rPr lang="en-US" dirty="0" smtClean="0"/>
              <a:t>score.</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30</a:t>
            </a:fld>
            <a:endParaRPr lang="en-US" dirty="0"/>
          </a:p>
        </p:txBody>
      </p:sp>
      <p:sp>
        <p:nvSpPr>
          <p:cNvPr id="2" name="Footer Placeholder 1"/>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32097360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66928">
              <a:buFont typeface="+mj-lt"/>
              <a:buAutoNum type="arabicPeriod" startAt="3"/>
            </a:pPr>
            <a:r>
              <a:rPr lang="en-US" sz="2800" b="1" dirty="0">
                <a:solidFill>
                  <a:srgbClr val="660066"/>
                </a:solidFill>
              </a:rPr>
              <a:t>Find the correlation coefficient using a graphing calculator. Follow the steps in the Key Concepts </a:t>
            </a:r>
            <a:r>
              <a:rPr lang="en-US" sz="2800" b="1" dirty="0" smtClean="0">
                <a:solidFill>
                  <a:srgbClr val="660066"/>
                </a:solidFill>
              </a:rPr>
              <a:t>section.</a:t>
            </a:r>
            <a:endParaRPr lang="en-US" sz="2800" b="1" dirty="0">
              <a:solidFill>
                <a:srgbClr val="660066"/>
              </a:solidFill>
            </a:endParaRPr>
          </a:p>
          <a:p>
            <a:pPr marL="512064"/>
            <a:r>
              <a:rPr lang="en-US" i="1" dirty="0"/>
              <a:t>r</a:t>
            </a:r>
            <a:r>
              <a:rPr lang="en-US" dirty="0"/>
              <a:t> = </a:t>
            </a:r>
            <a:r>
              <a:rPr lang="en-US" dirty="0" smtClean="0"/>
              <a:t>0.942</a:t>
            </a:r>
            <a:endParaRPr lang="en-US" dirty="0"/>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31</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17667334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smtClean="0">
                <a:solidFill>
                  <a:srgbClr val="660066"/>
                </a:solidFill>
              </a:rPr>
              <a:t>Describe </a:t>
            </a:r>
            <a:r>
              <a:rPr lang="en-US" sz="2800" b="1" dirty="0">
                <a:solidFill>
                  <a:srgbClr val="660066"/>
                </a:solidFill>
              </a:rPr>
              <a:t>the correlation between the two events.</a:t>
            </a:r>
          </a:p>
          <a:p>
            <a:pPr marL="512064"/>
            <a:r>
              <a:rPr lang="en-US" dirty="0"/>
              <a:t>0.942 is close to 1. There is a strong positive linear correlation </a:t>
            </a:r>
            <a:r>
              <a:rPr lang="en-US" dirty="0" smtClean="0"/>
              <a:t>between the </a:t>
            </a:r>
            <a:r>
              <a:rPr lang="en-US" dirty="0"/>
              <a:t>number of practice problems completed and the test score</a:t>
            </a:r>
            <a:r>
              <a:rPr lang="en-US" dirty="0" smtClean="0"/>
              <a:t>.</a:t>
            </a:r>
            <a:endParaRPr lang="en-US" dirty="0"/>
          </a:p>
          <a:p>
            <a:pPr marL="512064"/>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32</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19647575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66928">
              <a:buFont typeface="+mj-lt"/>
              <a:buAutoNum type="arabicPeriod" startAt="5"/>
            </a:pPr>
            <a:r>
              <a:rPr lang="en-US" sz="2800" b="1" dirty="0" smtClean="0">
                <a:solidFill>
                  <a:srgbClr val="660066"/>
                </a:solidFill>
              </a:rPr>
              <a:t>Consider </a:t>
            </a:r>
            <a:r>
              <a:rPr lang="en-US" sz="2800" b="1" dirty="0">
                <a:solidFill>
                  <a:srgbClr val="660066"/>
                </a:solidFill>
              </a:rPr>
              <a:t>the causal relationship between the two events. </a:t>
            </a:r>
            <a:r>
              <a:rPr lang="en-US" sz="2800" b="1" dirty="0" smtClean="0">
                <a:solidFill>
                  <a:srgbClr val="660066"/>
                </a:solidFill>
              </a:rPr>
              <a:t>Determine if </a:t>
            </a:r>
            <a:r>
              <a:rPr lang="en-US" sz="2800" b="1" dirty="0">
                <a:solidFill>
                  <a:srgbClr val="660066"/>
                </a:solidFill>
              </a:rPr>
              <a:t>it is likely that the number of practice problems completed </a:t>
            </a:r>
            <a:r>
              <a:rPr lang="en-US" sz="2800" b="1" dirty="0" smtClean="0">
                <a:solidFill>
                  <a:srgbClr val="660066"/>
                </a:solidFill>
              </a:rPr>
              <a:t>is responsible </a:t>
            </a:r>
            <a:r>
              <a:rPr lang="en-US" sz="2800" b="1" dirty="0">
                <a:solidFill>
                  <a:srgbClr val="660066"/>
                </a:solidFill>
              </a:rPr>
              <a:t>for increased test scores. Note any other factors that </a:t>
            </a:r>
            <a:r>
              <a:rPr lang="en-US" sz="2800" b="1" dirty="0" smtClean="0">
                <a:solidFill>
                  <a:srgbClr val="660066"/>
                </a:solidFill>
              </a:rPr>
              <a:t>could influence </a:t>
            </a:r>
            <a:r>
              <a:rPr lang="en-US" sz="2800" b="1" dirty="0">
                <a:solidFill>
                  <a:srgbClr val="660066"/>
                </a:solidFill>
              </a:rPr>
              <a:t>test scores</a:t>
            </a:r>
            <a:r>
              <a:rPr lang="en-US" sz="2800" b="1" dirty="0" smtClean="0">
                <a:solidFill>
                  <a:srgbClr val="660066"/>
                </a:solidFill>
              </a:rPr>
              <a:t>.</a:t>
            </a: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33</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39144779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r>
              <a:rPr lang="en-US" dirty="0"/>
              <a:t>There is a strong correlation between the two events. A score on a test is related to a student’s knowledge of the test content, and a student’s ability to use content to solve </a:t>
            </a:r>
            <a:r>
              <a:rPr lang="en-US" dirty="0" smtClean="0"/>
              <a:t>problems.</a:t>
            </a:r>
            <a:r>
              <a:rPr lang="en-US" dirty="0" smtClean="0">
                <a:solidFill>
                  <a:srgbClr val="000000"/>
                </a:solidFill>
              </a:rPr>
              <a:t> </a:t>
            </a:r>
            <a:r>
              <a:rPr lang="en-US" dirty="0" smtClean="0"/>
              <a:t>Completing </a:t>
            </a:r>
            <a:r>
              <a:rPr lang="en-US" dirty="0"/>
              <a:t>practice </a:t>
            </a:r>
            <a:r>
              <a:rPr lang="en-US" dirty="0" smtClean="0"/>
              <a:t>problems allows </a:t>
            </a:r>
            <a:r>
              <a:rPr lang="en-US" dirty="0"/>
              <a:t>students to develop skills directly related to test performance, </a:t>
            </a:r>
            <a:r>
              <a:rPr lang="en-US" dirty="0" smtClean="0"/>
              <a:t>and although </a:t>
            </a:r>
            <a:r>
              <a:rPr lang="en-US" dirty="0"/>
              <a:t>there are other factors that are related to test performance</a:t>
            </a:r>
            <a:r>
              <a:rPr lang="en-US" dirty="0" smtClean="0"/>
              <a:t>, it </a:t>
            </a:r>
            <a:r>
              <a:rPr lang="en-US" dirty="0"/>
              <a:t>is likely that there is a causal relationship between the </a:t>
            </a:r>
            <a:r>
              <a:rPr lang="en-US" dirty="0" smtClean="0"/>
              <a:t>number of </a:t>
            </a:r>
            <a:r>
              <a:rPr lang="en-US" dirty="0"/>
              <a:t>practice problems completed and the test score.</a:t>
            </a:r>
            <a:r>
              <a:rPr lang="en-US" dirty="0">
                <a:solidFill>
                  <a:schemeClr val="tx1"/>
                </a:solidFill>
              </a:rPr>
              <a:t>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34</a:t>
            </a:fld>
            <a:endParaRPr lang="en-US" dirty="0"/>
          </a:p>
        </p:txBody>
      </p:sp>
      <p:sp>
        <p:nvSpPr>
          <p:cNvPr id="3" name="Footer Placeholder 2"/>
          <p:cNvSpPr>
            <a:spLocks noGrp="1"/>
          </p:cNvSpPr>
          <p:nvPr>
            <p:ph type="ftr" sz="quarter" idx="13"/>
          </p:nvPr>
        </p:nvSpPr>
        <p:spPr/>
        <p:txBody>
          <a:bodyPr/>
          <a:lstStyle/>
          <a:p>
            <a:pPr>
              <a:defRPr/>
            </a:pPr>
            <a:r>
              <a:rPr lang="en-US" smtClean="0"/>
              <a:t>4.3.3: Distinguishing Between Correlation and Causation</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9527975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2"/>
          <p:cNvSpPr>
            <a:spLocks noGrp="1"/>
          </p:cNvSpPr>
          <p:nvPr>
            <p:ph type="body" sz="quarter" idx="10"/>
          </p:nvPr>
        </p:nvSpPr>
        <p:spPr>
          <a:xfrm>
            <a:off x="1016000" y="6246813"/>
            <a:ext cx="5530850" cy="265112"/>
          </a:xfrm>
        </p:spPr>
        <p:txBody>
          <a:bodyPr/>
          <a:lstStyle/>
          <a:p>
            <a:pPr>
              <a:defRPr/>
            </a:pPr>
            <a:r>
              <a:rPr lang="en-US" dirty="0"/>
              <a:t>4.3.3: Distinguishing Between Correlation and Causation</a:t>
            </a:r>
          </a:p>
        </p:txBody>
      </p:sp>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2,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35</a:t>
            </a:fld>
            <a:endParaRPr lang="en-US" dirty="0"/>
          </a:p>
        </p:txBody>
      </p:sp>
    </p:spTree>
    <p:extLst>
      <p:ext uri="{BB962C8B-B14F-4D97-AF65-F5344CB8AC3E}">
        <p14:creationId xmlns:p14="http://schemas.microsoft.com/office/powerpoint/2010/main" val="2236252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p>
          <a:p>
            <a:r>
              <a:rPr lang="en-US" dirty="0"/>
              <a:t>The correlation does not give any information about </a:t>
            </a:r>
            <a:r>
              <a:rPr lang="en-US" i="1" dirty="0"/>
              <a:t>why</a:t>
            </a:r>
            <a:r>
              <a:rPr lang="en-US" dirty="0"/>
              <a:t> weight increases when a person watches more television. If the data is accurate, it is likely that there is a factor not included in the data set that is associated with both events. For example, a person who watches more television may spend less time exercising and more time sitting. Or, a person who watches more television may eat less healthy foods than someone who spends less time watching television.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11826656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p>
          <a:p>
            <a:r>
              <a:rPr lang="en-US" dirty="0"/>
              <a:t>There may be many contributing factors that explain how this relationship works. The important note is that watching television by itself cannot cause weight gain. It is also possible that a correlation appears to exist because of a small sample size or a poorly selected sample. Knowing the difference between correlation and causation is particularly important when reading advertisements or other persuasive materials. Think closely about outside factors that may have influenced both events and led to a strong correlation before believing that one event is responsible for the change in another event.</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25114856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a:t>Correlation does not imply causation</a:t>
            </a:r>
            <a:r>
              <a:rPr lang="en-US" dirty="0" smtClean="0"/>
              <a:t>.</a:t>
            </a:r>
          </a:p>
          <a:p>
            <a:pPr marL="342900" indent="-342900">
              <a:buFont typeface="Arial"/>
              <a:buChar char="•"/>
            </a:pPr>
            <a:endParaRPr lang="en-US" sz="2000" dirty="0"/>
          </a:p>
          <a:p>
            <a:pPr marL="342900" indent="-342900">
              <a:buFont typeface="Arial"/>
              <a:buChar char="•"/>
            </a:pPr>
            <a:r>
              <a:rPr lang="en-US" dirty="0" smtClean="0"/>
              <a:t>If </a:t>
            </a:r>
            <a:r>
              <a:rPr lang="en-US" dirty="0"/>
              <a:t>a change in one event is responsible for a change in another event, the two events have a causal relationship</a:t>
            </a:r>
            <a:r>
              <a:rPr lang="en-US" dirty="0" smtClean="0"/>
              <a:t>.</a:t>
            </a:r>
          </a:p>
          <a:p>
            <a:pPr marL="342900" indent="-342900">
              <a:buFont typeface="Arial"/>
              <a:buChar char="•"/>
            </a:pPr>
            <a:endParaRPr lang="en-US" sz="2000" dirty="0"/>
          </a:p>
          <a:p>
            <a:pPr marL="342900" indent="-342900">
              <a:buFont typeface="Arial"/>
              <a:buChar char="•"/>
            </a:pPr>
            <a:r>
              <a:rPr lang="en-US" dirty="0"/>
              <a:t>Outside factors may influence and explain a strong correlation between two events</a:t>
            </a:r>
            <a:r>
              <a:rPr lang="en-US" dirty="0" smtClean="0"/>
              <a:t>.</a:t>
            </a:r>
          </a:p>
          <a:p>
            <a:pPr marL="342900" indent="-342900">
              <a:buFont typeface="Arial"/>
              <a:buChar char="•"/>
            </a:pPr>
            <a:endParaRPr lang="en-US" sz="2000" dirty="0"/>
          </a:p>
          <a:p>
            <a:pPr marL="342900" indent="-342900">
              <a:buFont typeface="Arial"/>
              <a:buChar char="•"/>
            </a:pPr>
            <a:r>
              <a:rPr lang="en-US" dirty="0"/>
              <a:t>Use a calculator to find the correlation coefficient.</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8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9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eaLnBrk="1" hangingPunct="1"/>
            <a:r>
              <a:rPr lang="en-US" b="1" dirty="0"/>
              <a:t>On a TI-83/84</a:t>
            </a:r>
            <a:r>
              <a:rPr lang="en-US" b="1" dirty="0" smtClean="0"/>
              <a:t>:</a:t>
            </a:r>
          </a:p>
          <a:p>
            <a:pPr marL="1371600" indent="-1069848"/>
            <a:r>
              <a:rPr lang="en-US" b="1" dirty="0" smtClean="0"/>
              <a:t>Step 1: </a:t>
            </a:r>
            <a:r>
              <a:rPr lang="en-US" dirty="0" smtClean="0"/>
              <a:t>Set up the calculator to find correlations. Press [2nd], then [CATALOG] (the “0” key). Scroll down and select </a:t>
            </a:r>
            <a:r>
              <a:rPr lang="en-US" dirty="0" err="1" smtClean="0"/>
              <a:t>DiagnosticOn</a:t>
            </a:r>
            <a:r>
              <a:rPr lang="en-US" dirty="0" smtClean="0"/>
              <a:t>, then press [ENTER]. (This step only needs to be completed once; the calculator will stay in this mode until changed in this menu.)</a:t>
            </a:r>
          </a:p>
          <a:p>
            <a:pPr marL="1371600" indent="-1069848">
              <a:spcBef>
                <a:spcPts val="100"/>
              </a:spcBef>
            </a:pPr>
            <a:r>
              <a:rPr lang="en-US" b="1" dirty="0"/>
              <a:t>Step 2: </a:t>
            </a:r>
            <a:r>
              <a:rPr lang="en-US" dirty="0"/>
              <a:t>To calculate the correlation coefficient, first enter the data into a list. Press [2nd], then L1 (the “1” key). Scroll to enter data sets. Press [2nd], then L2 (the “2” key). Enter the second event in L2.</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7158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1371600" indent="-1069848"/>
            <a:r>
              <a:rPr lang="en-US" b="1" dirty="0" smtClean="0"/>
              <a:t>Step </a:t>
            </a:r>
            <a:r>
              <a:rPr lang="en-US" b="1" dirty="0"/>
              <a:t>3: </a:t>
            </a:r>
            <a:r>
              <a:rPr lang="en-US" dirty="0" smtClean="0"/>
              <a:t>Calculate </a:t>
            </a:r>
            <a:r>
              <a:rPr lang="en-US" dirty="0"/>
              <a:t>the correlation coefficient. Press [STAT], then select CALC at the top of the screen. Scroll down to 8:LinReg(</a:t>
            </a:r>
            <a:r>
              <a:rPr lang="en-US" dirty="0" err="1"/>
              <a:t>a+bx</a:t>
            </a:r>
            <a:r>
              <a:rPr lang="en-US" dirty="0"/>
              <a:t>), </a:t>
            </a:r>
            <a:r>
              <a:rPr lang="en-US" dirty="0" smtClean="0"/>
              <a:t>and press [ENTER].</a:t>
            </a:r>
          </a:p>
          <a:p>
            <a:endParaRPr lang="en-US" dirty="0"/>
          </a:p>
          <a:p>
            <a:r>
              <a:rPr lang="en-US" dirty="0" smtClean="0"/>
              <a:t>The </a:t>
            </a:r>
            <a:r>
              <a:rPr lang="en-US" i="1" dirty="0"/>
              <a:t>r </a:t>
            </a:r>
            <a:r>
              <a:rPr lang="en-US" dirty="0"/>
              <a:t>value (the correlation coefficient) is displayed along with the equation.</a:t>
            </a:r>
          </a:p>
          <a:p>
            <a:pPr marL="1371600" indent="-1069848">
              <a:spcBef>
                <a:spcPts val="0"/>
              </a:spcBef>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21310897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eaLnBrk="1" hangingPunct="1"/>
            <a:r>
              <a:rPr lang="en-US" b="1" dirty="0"/>
              <a:t>On a TI-Nspire:</a:t>
            </a:r>
          </a:p>
          <a:p>
            <a:pPr marL="1371600" indent="-1069848"/>
            <a:r>
              <a:rPr lang="en-US" b="1" dirty="0"/>
              <a:t>Step 1: </a:t>
            </a:r>
            <a:r>
              <a:rPr lang="en-US" dirty="0"/>
              <a:t>Go to the lists and spreadsheet page. The icon looks like a table.</a:t>
            </a:r>
          </a:p>
          <a:p>
            <a:pPr marL="1371600" indent="-1069848"/>
            <a:r>
              <a:rPr lang="en-US" b="1" dirty="0"/>
              <a:t>Step 2: </a:t>
            </a:r>
            <a:r>
              <a:rPr lang="en-US" dirty="0"/>
              <a:t>Enter the data into the first column underneath the shaded row, pressing [enter] after each data value.</a:t>
            </a:r>
          </a:p>
          <a:p>
            <a:pPr marL="1371600" indent="-1069848"/>
            <a:r>
              <a:rPr lang="en-US" b="1" dirty="0"/>
              <a:t>Step 3: </a:t>
            </a:r>
            <a:r>
              <a:rPr lang="en-US" dirty="0"/>
              <a:t>Use the </a:t>
            </a:r>
            <a:r>
              <a:rPr lang="en-US" dirty="0" err="1"/>
              <a:t>nav</a:t>
            </a:r>
            <a:r>
              <a:rPr lang="en-US" dirty="0"/>
              <a:t> pad to arrow up to the first row below the shaded row and then arrow over to the right so that you are in the second column. Enter the data values, pressing [enter] after each data value.</a:t>
            </a:r>
          </a:p>
          <a:p>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4.3.3: Distinguishing Between Correlation and Causation</a:t>
            </a:r>
            <a:endParaRPr lang="en-US" dirty="0"/>
          </a:p>
        </p:txBody>
      </p:sp>
    </p:spTree>
    <p:extLst>
      <p:ext uri="{BB962C8B-B14F-4D97-AF65-F5344CB8AC3E}">
        <p14:creationId xmlns:p14="http://schemas.microsoft.com/office/powerpoint/2010/main" val="5066963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10488</TotalTime>
  <Words>2331</Words>
  <Application>Microsoft Macintosh PowerPoint</Application>
  <PresentationFormat>On-screen Show (4:3)</PresentationFormat>
  <Paragraphs>332</Paragraphs>
  <Slides>35</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195</cp:revision>
  <dcterms:created xsi:type="dcterms:W3CDTF">2012-02-22T19:14:19Z</dcterms:created>
  <dcterms:modified xsi:type="dcterms:W3CDTF">2012-06-04T19:37:24Z</dcterms:modified>
  <cp:category/>
</cp:coreProperties>
</file>