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7" r:id="rId2"/>
    <p:sldId id="266" r:id="rId3"/>
    <p:sldId id="275" r:id="rId4"/>
    <p:sldId id="271" r:id="rId5"/>
    <p:sldId id="268" r:id="rId6"/>
    <p:sldId id="270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57" autoAdjust="0"/>
  </p:normalViewPr>
  <p:slideViewPr>
    <p:cSldViewPr snapToGrid="0" snapToObjects="1" showGuides="1">
      <p:cViewPr varScale="1">
        <p:scale>
          <a:sx n="79" d="100"/>
          <a:sy n="79" d="100"/>
        </p:scale>
        <p:origin x="-128" y="-104"/>
      </p:cViewPr>
      <p:guideLst>
        <p:guide orient="horz" pos="2160"/>
        <p:guide pos="8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4" d="100"/>
          <a:sy n="104" d="100"/>
        </p:scale>
        <p:origin x="-1848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8/10/12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8/10/12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/CAU4L3S2Facebook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MCC9–12.S.ID.8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3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lesson, students will need to know how to create scatter plots of data sets.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This warm-up will remind students how to create scatter plots and how to identify whether the relationship between two variables is linear using a graphical representation.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examine the strength of linear relationships and be introduced to the concept of the correlation coefficient.</a:t>
            </a:r>
            <a:endParaRPr lang="en-US" baseline="0" dirty="0" smtClean="0">
              <a:cs typeface="Arial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270311C-7E75-C049-B055-CD83C17D8A8E}" type="slidenum">
              <a:rPr lang="en-US" sz="1200">
                <a:latin typeface="Arial"/>
              </a:rPr>
              <a:pPr eaLnBrk="1" hangingPunct="1"/>
              <a:t>6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6318" y="6393706"/>
            <a:ext cx="5600382" cy="274021"/>
          </a:xfrm>
        </p:spPr>
        <p:txBody>
          <a:bodyPr/>
          <a:lstStyle>
            <a:lvl1pPr algn="l">
              <a:defRPr lang="en-US" sz="1550" b="0" i="0" u="none" strike="noStrike" baseline="0" smtClean="0">
                <a:solidFill>
                  <a:srgbClr val="008000"/>
                </a:solidFill>
              </a:defRPr>
            </a:lvl1pPr>
          </a:lstStyle>
          <a:p>
            <a:r>
              <a:rPr lang="en-US" smtClean="0"/>
              <a:t>4.3.2: Calculating and Interpreting the Correlation Coefficient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4L3S2Facebook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953436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A new social networking company launched a TV commercial. The company tracked the number </a:t>
            </a:r>
            <a:r>
              <a:rPr lang="en-US" dirty="0" smtClean="0">
                <a:latin typeface="Arial"/>
                <a:cs typeface="Arial"/>
              </a:rPr>
              <a:t>of users </a:t>
            </a:r>
            <a:r>
              <a:rPr lang="en-US" dirty="0">
                <a:latin typeface="Arial"/>
                <a:cs typeface="Arial"/>
              </a:rPr>
              <a:t>in thousands who joined the network after each week the </a:t>
            </a:r>
            <a:r>
              <a:rPr lang="en-US" dirty="0" smtClean="0">
                <a:latin typeface="Arial"/>
                <a:cs typeface="Arial"/>
              </a:rPr>
              <a:t>commercial </a:t>
            </a:r>
            <a:r>
              <a:rPr lang="en-US" dirty="0">
                <a:latin typeface="Arial"/>
                <a:cs typeface="Arial"/>
              </a:rPr>
              <a:t>aired. Use the table </a:t>
            </a:r>
            <a:r>
              <a:rPr lang="en-US" dirty="0" smtClean="0">
                <a:latin typeface="Arial"/>
                <a:cs typeface="Arial"/>
              </a:rPr>
              <a:t>of data on the next slide to </a:t>
            </a:r>
            <a:r>
              <a:rPr lang="en-US" dirty="0">
                <a:latin typeface="Arial"/>
                <a:cs typeface="Arial"/>
              </a:rPr>
              <a:t>answer the questions that follow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899635"/>
              </p:ext>
            </p:extLst>
          </p:nvPr>
        </p:nvGraphicFramePr>
        <p:xfrm>
          <a:off x="1428750" y="825500"/>
          <a:ext cx="6286500" cy="4754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3250"/>
                <a:gridCol w="3143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Number of weeks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New users in thousands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45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4639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944600" cy="4998233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Create a scatter plot of the data.</a:t>
            </a:r>
          </a:p>
          <a:p>
            <a:pPr marL="457200" indent="-457200" algn="l">
              <a:buFont typeface="+mj-lt"/>
              <a:buAutoNum type="arabicPeriod"/>
            </a:pPr>
            <a:endParaRPr lang="en-US" sz="3200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Does the data appear to have a linear or exponential relationship? </a:t>
            </a:r>
            <a:r>
              <a:rPr lang="en-US" dirty="0" smtClean="0"/>
              <a:t>Explain.</a:t>
            </a:r>
            <a:endParaRPr lang="en-US" dirty="0"/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4.3.2: Calculating and Interpreting the Correlation Coefficient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Create a scatter plot of the data.</a:t>
            </a:r>
          </a:p>
          <a:p>
            <a:pPr lvl="1" algn="l"/>
            <a:endParaRPr lang="en-US" sz="2400" dirty="0" smtClean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5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 dirty="0"/>
          </a:p>
        </p:txBody>
      </p:sp>
      <p:pic>
        <p:nvPicPr>
          <p:cNvPr id="5" name="Picture 4" descr="14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6" t="6054" r="5499" b="6502"/>
          <a:stretch/>
        </p:blipFill>
        <p:spPr>
          <a:xfrm>
            <a:off x="2362201" y="1219200"/>
            <a:ext cx="4668624" cy="42108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150601" y="3127127"/>
            <a:ext cx="4098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New users in thousands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44800" y="5345668"/>
            <a:ext cx="345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Number of weeks</a:t>
            </a:r>
            <a:endParaRPr lang="en-US" sz="1600" b="1" dirty="0"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Does the data appear to have a linear or exponential relationship? Explain</a:t>
            </a:r>
            <a:r>
              <a:rPr lang="en-US" dirty="0" smtClean="0"/>
              <a:t>.</a:t>
            </a:r>
            <a:endParaRPr lang="en-US" dirty="0"/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graph of a linear function is a line. The shape of the data in the graph is linear because </a:t>
            </a:r>
            <a:r>
              <a:rPr lang="en-US" sz="2400" dirty="0" smtClean="0">
                <a:solidFill>
                  <a:srgbClr val="660066"/>
                </a:solidFill>
              </a:rPr>
              <a:t>a line </a:t>
            </a:r>
            <a:r>
              <a:rPr lang="en-US" sz="2400" dirty="0">
                <a:solidFill>
                  <a:srgbClr val="660066"/>
                </a:solidFill>
              </a:rPr>
              <a:t>could be drawn on the graph with </a:t>
            </a:r>
            <a:r>
              <a:rPr lang="en-US" sz="2400" dirty="0" smtClean="0">
                <a:solidFill>
                  <a:srgbClr val="660066"/>
                </a:solidFill>
              </a:rPr>
              <a:t>an approximately </a:t>
            </a:r>
            <a:r>
              <a:rPr lang="en-US" sz="2400" dirty="0">
                <a:solidFill>
                  <a:srgbClr val="660066"/>
                </a:solidFill>
              </a:rPr>
              <a:t>equal number of points above </a:t>
            </a:r>
            <a:r>
              <a:rPr lang="en-US" sz="2400" dirty="0" smtClean="0">
                <a:solidFill>
                  <a:srgbClr val="660066"/>
                </a:solidFill>
              </a:rPr>
              <a:t>and below </a:t>
            </a:r>
            <a:r>
              <a:rPr lang="en-US" sz="2400" dirty="0">
                <a:solidFill>
                  <a:srgbClr val="660066"/>
                </a:solidFill>
              </a:rPr>
              <a:t>the graph. The data appears to have a </a:t>
            </a:r>
            <a:r>
              <a:rPr lang="en-US" sz="2400" dirty="0" smtClean="0">
                <a:solidFill>
                  <a:srgbClr val="660066"/>
                </a:solidFill>
              </a:rPr>
              <a:t>linear </a:t>
            </a:r>
            <a:r>
              <a:rPr lang="en-US" sz="2400" dirty="0">
                <a:solidFill>
                  <a:srgbClr val="660066"/>
                </a:solidFill>
              </a:rPr>
              <a:t>relationship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  <a:endParaRPr lang="en-US" sz="4000" dirty="0">
              <a:solidFill>
                <a:srgbClr val="6600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C76204-E9DE-EB49-AF45-448339670D4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4.3.2: Calculating and Interpreting the Correlation Coefficient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1157</TotalTime>
  <Words>332</Words>
  <Application>Microsoft Macintosh PowerPoint</Application>
  <PresentationFormat>On-screen Show (4:3)</PresentationFormat>
  <Paragraphs>58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98</cp:revision>
  <dcterms:created xsi:type="dcterms:W3CDTF">2012-02-22T19:14:19Z</dcterms:created>
  <dcterms:modified xsi:type="dcterms:W3CDTF">2012-08-10T14:52:13Z</dcterms:modified>
  <cp:category/>
</cp:coreProperties>
</file>