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256" r:id="rId2"/>
    <p:sldId id="355" r:id="rId3"/>
    <p:sldId id="401" r:id="rId4"/>
    <p:sldId id="258" r:id="rId5"/>
    <p:sldId id="259" r:id="rId6"/>
    <p:sldId id="402" r:id="rId7"/>
    <p:sldId id="403" r:id="rId8"/>
    <p:sldId id="404" r:id="rId9"/>
    <p:sldId id="406" r:id="rId10"/>
    <p:sldId id="407" r:id="rId11"/>
    <p:sldId id="405" r:id="rId12"/>
    <p:sldId id="290" r:id="rId13"/>
    <p:sldId id="294" r:id="rId14"/>
    <p:sldId id="409" r:id="rId15"/>
    <p:sldId id="366" r:id="rId16"/>
    <p:sldId id="385" r:id="rId17"/>
    <p:sldId id="295" r:id="rId18"/>
    <p:sldId id="296" r:id="rId19"/>
    <p:sldId id="390" r:id="rId20"/>
    <p:sldId id="417" r:id="rId21"/>
    <p:sldId id="410" r:id="rId22"/>
    <p:sldId id="411" r:id="rId23"/>
    <p:sldId id="412" r:id="rId24"/>
    <p:sldId id="413" r:id="rId25"/>
    <p:sldId id="414" r:id="rId26"/>
    <p:sldId id="415" r:id="rId27"/>
    <p:sldId id="416" r:id="rId28"/>
    <p:sldId id="418" r:id="rId29"/>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73" d="100"/>
          <a:sy n="73" d="100"/>
        </p:scale>
        <p:origin x="-784" y="-112"/>
      </p:cViewPr>
      <p:guideLst>
        <p:guide orient="horz" pos="2073"/>
        <p:guide pos="287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6/4/12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/CAU4L3S2CorrCoef</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20</a:t>
            </a:fld>
            <a:endParaRPr lang="en-US" dirty="0"/>
          </a:p>
        </p:txBody>
      </p:sp>
    </p:spTree>
    <p:extLst>
      <p:ext uri="{BB962C8B-B14F-4D97-AF65-F5344CB8AC3E}">
        <p14:creationId xmlns:p14="http://schemas.microsoft.com/office/powerpoint/2010/main" val="2049632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/CAU4L3S2CorrCoef2</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28</a:t>
            </a:fld>
            <a:endParaRPr lang="en-US" dirty="0"/>
          </a:p>
        </p:txBody>
      </p:sp>
    </p:spTree>
    <p:extLst>
      <p:ext uri="{BB962C8B-B14F-4D97-AF65-F5344CB8AC3E}">
        <p14:creationId xmlns:p14="http://schemas.microsoft.com/office/powerpoint/2010/main" val="204963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550">
                <a:solidFill>
                  <a:srgbClr val="FF0000"/>
                </a:solidFill>
              </a:defRPr>
            </a:lvl1pPr>
          </a:lstStyle>
          <a:p>
            <a:pPr>
              <a:defRPr/>
            </a:pPr>
            <a:r>
              <a:rPr lang="en-US" dirty="0" smtClean="0"/>
              <a:t>4.3.2: Calculating and Interpreting the Correlation Coefficient</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4.3.2: Calculating and Interpreting the Correlation Coefficient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4.3.2: Calculating and Interpreting the Correlation Coefficient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1246650589"/>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4.3.2: Calculating and Interpreting the Correlation Coefficient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4.3.2: Calculating and Interpreting the Correlation Coefficient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4.3.2: Calculating and Interpreting the Correlation Coefficient</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4.3.2: Calculating and Interpreting the Correlation Coefficient</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4.3.2: Calculating and Interpreting the Correlation Coefficient</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4.3.2: Calculating and Interpreting the Correlation Coefficient</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4.3.2: Calculating and Interpreting the Correlation Coefficient</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4.3.2: Calculating and Interpreting the Correlation Coefficient</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4.3.2: Calculating and Interpreting the Correlation Coefficient</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8" r:id="rId12"/>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alch.com/ei/CAU4L3S2CorrCoef" TargetMode="External"/><Relationship Id="rId4"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alch.com/ei/CAU4L3S2CorrCoef2" TargetMode="External"/><Relationship Id="rId4"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976032"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In previous lessons, we have plotted and analyzed data that appears to have a linear relationship. The data points in some data sets were very close to a linear model, while other data sets had points that were farther from the linear model. The strength of the relationship between data that has a linear trend can be analyzed using the correlation coefficient.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dirty="0" smtClean="0"/>
              <a:t>4.3.2: Calculating and Interpreting the Correlation Coefficient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1463040" indent="-1252728"/>
            <a:r>
              <a:rPr lang="en-US" b="1" dirty="0" smtClean="0"/>
              <a:t>Step </a:t>
            </a:r>
            <a:r>
              <a:rPr lang="en-US" b="1" dirty="0"/>
              <a:t>10: </a:t>
            </a:r>
            <a:r>
              <a:rPr lang="en-US" dirty="0"/>
              <a:t>Press [tab] to go the Results field and check that results are listed in “c[]”. If not, change them.</a:t>
            </a:r>
          </a:p>
          <a:p>
            <a:pPr marL="1463040" indent="-1252728"/>
            <a:r>
              <a:rPr lang="en-US" b="1" dirty="0"/>
              <a:t>Step 11: </a:t>
            </a:r>
            <a:r>
              <a:rPr lang="en-US" dirty="0"/>
              <a:t>Press [tab] to “OK” and press the center click key.</a:t>
            </a:r>
          </a:p>
          <a:p>
            <a:pPr marL="1463040" indent="-1252728"/>
            <a:r>
              <a:rPr lang="en-US" b="1" dirty="0"/>
              <a:t>Step 12: </a:t>
            </a:r>
            <a:r>
              <a:rPr lang="en-US" dirty="0"/>
              <a:t>Arrow down until you see the “r” and look to the right. The number to the right is the correlation coefficient, </a:t>
            </a:r>
            <a:r>
              <a:rPr lang="en-US" i="1" dirty="0"/>
              <a:t>r</a:t>
            </a:r>
            <a:r>
              <a:rPr lang="en-US" dirty="0"/>
              <a:t>.</a:t>
            </a:r>
          </a:p>
          <a:p>
            <a:pPr marL="1371600" indent="-1069848"/>
            <a:endParaRPr lang="en-US" dirty="0"/>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2211840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buFont typeface="Arial"/>
              <a:buChar char="•"/>
            </a:pPr>
            <a:r>
              <a:rPr lang="en-US" dirty="0"/>
              <a:t>A correlation coefficient of –1 indicates a strong negative correlation.</a:t>
            </a:r>
          </a:p>
          <a:p>
            <a:pPr marL="342900" indent="-342900">
              <a:buFont typeface="Arial"/>
              <a:buChar char="•"/>
            </a:pPr>
            <a:r>
              <a:rPr lang="en-US" dirty="0"/>
              <a:t>A correlation coefficient of 1 indicates a strong positive correlation.</a:t>
            </a:r>
          </a:p>
          <a:p>
            <a:pPr marL="342900" indent="-342900">
              <a:buFont typeface="Arial"/>
              <a:buChar char="•"/>
            </a:pPr>
            <a:r>
              <a:rPr lang="en-US" dirty="0"/>
              <a:t>A correlation coefficient of 0 indicates a very weak or no linear correlation.</a:t>
            </a:r>
          </a:p>
          <a:p>
            <a:pPr marL="342900" indent="-342900">
              <a:buFont typeface="Arial"/>
              <a:buChar char="•"/>
            </a:pPr>
            <a:r>
              <a:rPr lang="en-US" dirty="0" smtClean="0"/>
              <a:t>The </a:t>
            </a:r>
            <a:r>
              <a:rPr lang="en-US" dirty="0"/>
              <a:t>correlation coefficient only assesses the strength of a linear relationship </a:t>
            </a:r>
            <a:r>
              <a:rPr lang="en-US" dirty="0" smtClean="0"/>
              <a:t>between two </a:t>
            </a:r>
            <a:r>
              <a:rPr lang="en-US" dirty="0"/>
              <a:t>variables. </a:t>
            </a:r>
            <a:endParaRPr lang="en-US" dirty="0" smtClean="0"/>
          </a:p>
          <a:p>
            <a:pPr marL="342900" indent="-342900">
              <a:buFont typeface="Arial"/>
              <a:buChar char="•"/>
            </a:pPr>
            <a:r>
              <a:rPr lang="en-US" dirty="0" smtClean="0"/>
              <a:t>The </a:t>
            </a:r>
            <a:r>
              <a:rPr lang="en-US" dirty="0"/>
              <a:t>correlation coefficient does not assess causation—that one event causes the other.</a:t>
            </a:r>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177366502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using the correlation coefficient to analyze data that is not </a:t>
            </a:r>
            <a:r>
              <a:rPr lang="en-US" dirty="0" smtClean="0"/>
              <a:t>linear</a:t>
            </a:r>
          </a:p>
          <a:p>
            <a:pPr marL="342900" indent="-342900">
              <a:buFont typeface="Arial"/>
              <a:buChar char="•"/>
            </a:pPr>
            <a:endParaRPr lang="en-US" dirty="0"/>
          </a:p>
          <a:p>
            <a:pPr marL="342900" indent="-342900">
              <a:buFont typeface="Arial"/>
              <a:buChar char="•"/>
            </a:pPr>
            <a:r>
              <a:rPr lang="en-US" dirty="0"/>
              <a:t>incorrectly using the correlation coefficient to assess the strength of a relationship</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12</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An education research team is interested in determining if there is a relationship between a student’s vocabulary and how frequently the student reads books. The team gives 20 students a 100-question vocabulary test, and asks students to record how many books they read in the past year. The results are in the table </a:t>
            </a:r>
            <a:r>
              <a:rPr lang="en-US" dirty="0" smtClean="0"/>
              <a:t>on the next slide. </a:t>
            </a:r>
            <a:r>
              <a:rPr lang="en-US" dirty="0"/>
              <a:t>Is there a linear relationship between the number of books read and test scores? Use the correlation coefficient, </a:t>
            </a:r>
            <a:r>
              <a:rPr lang="en-US" i="1" dirty="0"/>
              <a:t>r</a:t>
            </a:r>
            <a:r>
              <a:rPr lang="en-US" dirty="0"/>
              <a:t>, to explain your answer.</a:t>
            </a:r>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13</a:t>
            </a:fld>
            <a:endParaRPr lang="en-US" dirty="0"/>
          </a:p>
        </p:txBody>
      </p:sp>
      <p:sp>
        <p:nvSpPr>
          <p:cNvPr id="3" name="Footer Placeholder 2"/>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p>
          <a:p>
            <a:pPr eaLnBrk="1" hangingPunct="1">
              <a:defRPr/>
            </a:pPr>
            <a:endParaRPr lang="en-US" sz="1100" baseline="30000" dirty="0"/>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14</a:t>
            </a:fld>
            <a:endParaRPr lang="en-US" dirty="0"/>
          </a:p>
        </p:txBody>
      </p:sp>
      <p:sp>
        <p:nvSpPr>
          <p:cNvPr id="2" name="Footer Placeholder 1"/>
          <p:cNvSpPr>
            <a:spLocks noGrp="1"/>
          </p:cNvSpPr>
          <p:nvPr>
            <p:ph type="ftr" sz="quarter" idx="13"/>
          </p:nvPr>
        </p:nvSpPr>
        <p:spPr/>
        <p:txBody>
          <a:bodyPr/>
          <a:lstStyle/>
          <a:p>
            <a:pPr>
              <a:defRPr/>
            </a:pPr>
            <a:r>
              <a:rPr lang="en-US" smtClean="0"/>
              <a:t>4.3.2: Calculating and Interpreting the Correlation Coefficient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625603574"/>
              </p:ext>
            </p:extLst>
          </p:nvPr>
        </p:nvGraphicFramePr>
        <p:xfrm>
          <a:off x="1219200" y="1397000"/>
          <a:ext cx="6756400" cy="4191000"/>
        </p:xfrm>
        <a:graphic>
          <a:graphicData uri="http://schemas.openxmlformats.org/drawingml/2006/table">
            <a:tbl>
              <a:tblPr firstRow="1" bandRow="1">
                <a:tableStyleId>{2D5ABB26-0587-4C30-8999-92F81FD0307C}</a:tableStyleId>
              </a:tblPr>
              <a:tblGrid>
                <a:gridCol w="1758950"/>
                <a:gridCol w="1758950"/>
                <a:gridCol w="1619250"/>
                <a:gridCol w="1619250"/>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900" b="1" i="0" u="none" strike="noStrike" kern="1200" baseline="0" dirty="0" smtClean="0">
                          <a:solidFill>
                            <a:schemeClr val="tx1"/>
                          </a:solidFill>
                          <a:latin typeface="Arial"/>
                          <a:ea typeface="+mn-ea"/>
                          <a:cs typeface="Arial"/>
                        </a:rPr>
                        <a:t>Books read</a:t>
                      </a:r>
                      <a:endParaRPr lang="en-US" sz="19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900" b="1" i="0" baseline="0" dirty="0" smtClean="0">
                          <a:solidFill>
                            <a:schemeClr val="tx1"/>
                          </a:solidFill>
                          <a:latin typeface="Arial"/>
                          <a:cs typeface="Arial"/>
                        </a:rPr>
                        <a:t>Test score</a:t>
                      </a:r>
                      <a:endParaRPr lang="en-US" sz="19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900" b="1" i="0" baseline="0" dirty="0" smtClean="0">
                          <a:solidFill>
                            <a:schemeClr val="tx1"/>
                          </a:solidFill>
                          <a:latin typeface="Arial"/>
                          <a:cs typeface="Arial"/>
                        </a:rPr>
                        <a:t>Books read</a:t>
                      </a:r>
                      <a:endParaRPr lang="en-US" sz="19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900" b="1" i="0" baseline="0" dirty="0" smtClean="0">
                          <a:solidFill>
                            <a:schemeClr val="tx1"/>
                          </a:solidFill>
                          <a:latin typeface="Arial"/>
                          <a:cs typeface="Arial"/>
                        </a:rPr>
                        <a:t>Test score</a:t>
                      </a:r>
                      <a:endParaRPr lang="en-US" sz="19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70840">
                <a:tc>
                  <a:txBody>
                    <a:bodyPr/>
                    <a:lstStyle/>
                    <a:p>
                      <a:pPr algn="ctr"/>
                      <a:r>
                        <a:rPr lang="en-US" sz="1900" i="0" baseline="0" dirty="0" smtClean="0">
                          <a:latin typeface="Arial"/>
                          <a:cs typeface="Arial"/>
                        </a:rPr>
                        <a:t>12</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23</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5</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12</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8</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15</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30</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19</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14</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8</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36</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9</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8</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5</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19</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14</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56</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1</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0</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19</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19</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13</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63</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15</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25</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4</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9</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6</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30</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16</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78</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2</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6</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16</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16</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14</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42</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7</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9</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extLst>
      <p:ext uri="{BB962C8B-B14F-4D97-AF65-F5344CB8AC3E}">
        <p14:creationId xmlns:p14="http://schemas.microsoft.com/office/powerpoint/2010/main" val="41541619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buFont typeface="+mj-lt"/>
              <a:buAutoNum type="arabicPeriod"/>
            </a:pPr>
            <a:r>
              <a:rPr lang="en-US" sz="2800" b="1" dirty="0" smtClean="0">
                <a:solidFill>
                  <a:srgbClr val="660066"/>
                </a:solidFill>
              </a:rPr>
              <a:t>Create a scatter plot of the data.</a:t>
            </a:r>
            <a:endParaRPr lang="en-US" sz="2800" b="1" dirty="0">
              <a:solidFill>
                <a:srgbClr val="660066"/>
              </a:solidFill>
            </a:endParaRPr>
          </a:p>
          <a:p>
            <a:pPr marL="512064"/>
            <a:r>
              <a:rPr lang="en-US" dirty="0" smtClean="0"/>
              <a:t>Let the </a:t>
            </a:r>
            <a:r>
              <a:rPr lang="en-US" i="1" dirty="0" smtClean="0"/>
              <a:t>x</a:t>
            </a:r>
            <a:r>
              <a:rPr lang="en-US" dirty="0" smtClean="0"/>
              <a:t>-axis represent books read and the </a:t>
            </a:r>
            <a:r>
              <a:rPr lang="en-US" i="1" dirty="0" smtClean="0"/>
              <a:t>y</a:t>
            </a:r>
            <a:r>
              <a:rPr lang="en-US" dirty="0" smtClean="0"/>
              <a:t>-axis represent test score.</a:t>
            </a:r>
            <a:endParaRPr lang="en-US" sz="2000"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33313845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16</a:t>
            </a:fld>
            <a:endParaRPr lang="en-US" dirty="0"/>
          </a:p>
        </p:txBody>
      </p:sp>
      <p:sp>
        <p:nvSpPr>
          <p:cNvPr id="3" name="Footer Placeholder 2"/>
          <p:cNvSpPr>
            <a:spLocks noGrp="1"/>
          </p:cNvSpPr>
          <p:nvPr>
            <p:ph type="ftr" sz="quarter" idx="13"/>
          </p:nvPr>
        </p:nvSpPr>
        <p:spPr/>
        <p:txBody>
          <a:bodyPr/>
          <a:lstStyle/>
          <a:p>
            <a:pPr>
              <a:defRPr/>
            </a:pPr>
            <a:r>
              <a:rPr lang="en-US" smtClean="0"/>
              <a:t>4.3.2: Calculating and Interpreting the Correlation Coefficient</a:t>
            </a:r>
            <a:endParaRPr lang="en-US" dirty="0"/>
          </a:p>
        </p:txBody>
      </p:sp>
      <p:grpSp>
        <p:nvGrpSpPr>
          <p:cNvPr id="5" name="Group 4"/>
          <p:cNvGrpSpPr/>
          <p:nvPr/>
        </p:nvGrpSpPr>
        <p:grpSpPr>
          <a:xfrm>
            <a:off x="2170060" y="1276340"/>
            <a:ext cx="4803881" cy="4407882"/>
            <a:chOff x="1781108" y="1276340"/>
            <a:chExt cx="4803881" cy="4407882"/>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6137" t="5765" r="6363" b="6674"/>
            <a:stretch/>
          </p:blipFill>
          <p:spPr>
            <a:xfrm>
              <a:off x="2108197" y="1276340"/>
              <a:ext cx="4476792" cy="4069327"/>
            </a:xfrm>
            <a:prstGeom prst="rect">
              <a:avLst/>
            </a:prstGeom>
          </p:spPr>
        </p:pic>
        <p:sp>
          <p:nvSpPr>
            <p:cNvPr id="6" name="TextBox 5"/>
            <p:cNvSpPr txBox="1"/>
            <p:nvPr/>
          </p:nvSpPr>
          <p:spPr>
            <a:xfrm rot="16200000">
              <a:off x="-5415" y="3141190"/>
              <a:ext cx="3911600" cy="338554"/>
            </a:xfrm>
            <a:prstGeom prst="rect">
              <a:avLst/>
            </a:prstGeom>
            <a:noFill/>
          </p:spPr>
          <p:txBody>
            <a:bodyPr wrap="square" rtlCol="0">
              <a:spAutoFit/>
            </a:bodyPr>
            <a:lstStyle/>
            <a:p>
              <a:pPr algn="ctr"/>
              <a:r>
                <a:rPr lang="en-US" sz="1600" b="1" dirty="0" smtClean="0">
                  <a:latin typeface="Arial"/>
                  <a:cs typeface="Arial"/>
                </a:rPr>
                <a:t>Test score</a:t>
              </a:r>
              <a:endParaRPr lang="en-US" sz="1600" b="1" dirty="0">
                <a:latin typeface="Arial"/>
                <a:cs typeface="Arial"/>
              </a:endParaRPr>
            </a:p>
          </p:txBody>
        </p:sp>
        <p:sp>
          <p:nvSpPr>
            <p:cNvPr id="7" name="TextBox 6"/>
            <p:cNvSpPr txBox="1"/>
            <p:nvPr/>
          </p:nvSpPr>
          <p:spPr>
            <a:xfrm>
              <a:off x="2209801" y="5345668"/>
              <a:ext cx="4373319" cy="338554"/>
            </a:xfrm>
            <a:prstGeom prst="rect">
              <a:avLst/>
            </a:prstGeom>
            <a:noFill/>
          </p:spPr>
          <p:txBody>
            <a:bodyPr wrap="square" rtlCol="0">
              <a:spAutoFit/>
            </a:bodyPr>
            <a:lstStyle/>
            <a:p>
              <a:pPr algn="ctr"/>
              <a:r>
                <a:rPr lang="en-US" sz="1600" b="1" dirty="0" smtClean="0">
                  <a:latin typeface="Arial"/>
                  <a:cs typeface="Arial"/>
                </a:rPr>
                <a:t>Books read</a:t>
              </a:r>
              <a:endParaRPr lang="en-US" sz="1600" b="1" dirty="0">
                <a:latin typeface="Arial"/>
                <a:cs typeface="Arial"/>
              </a:endParaRPr>
            </a:p>
          </p:txBody>
        </p:sp>
      </p:grpSp>
    </p:spTree>
    <p:extLst>
      <p:ext uri="{BB962C8B-B14F-4D97-AF65-F5344CB8AC3E}">
        <p14:creationId xmlns:p14="http://schemas.microsoft.com/office/powerpoint/2010/main" val="23079184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6257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smtClean="0">
                <a:solidFill>
                  <a:srgbClr val="660066"/>
                </a:solidFill>
              </a:rPr>
              <a:t>Describe </a:t>
            </a:r>
            <a:r>
              <a:rPr lang="en-US" sz="2800" b="1" dirty="0">
                <a:solidFill>
                  <a:srgbClr val="660066"/>
                </a:solidFill>
              </a:rPr>
              <a:t>the relationship between the data using the graphical representation</a:t>
            </a:r>
            <a:r>
              <a:rPr lang="en-US" sz="2800" b="1" dirty="0" smtClean="0">
                <a:solidFill>
                  <a:srgbClr val="660066"/>
                </a:solidFill>
              </a:rPr>
              <a:t>.</a:t>
            </a:r>
            <a:endParaRPr lang="en-US" sz="2800" b="1" dirty="0">
              <a:solidFill>
                <a:srgbClr val="660066"/>
              </a:solidFill>
            </a:endParaRPr>
          </a:p>
          <a:p>
            <a:pPr marL="512064"/>
            <a:r>
              <a:rPr lang="en-US" dirty="0" smtClean="0"/>
              <a:t>It </a:t>
            </a:r>
            <a:r>
              <a:rPr lang="en-US" dirty="0"/>
              <a:t>appears that the higher scores were from students who read more books, but the data does not appear to lie on a line. There is not a strong linear relationship between the two events.</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17</a:t>
            </a:fld>
            <a:endParaRPr lang="en-US" dirty="0"/>
          </a:p>
        </p:txBody>
      </p:sp>
      <p:sp>
        <p:nvSpPr>
          <p:cNvPr id="2" name="Footer Placeholder 1"/>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3"/>
            </a:pPr>
            <a:r>
              <a:rPr lang="en-US" sz="2800" b="1" dirty="0" smtClean="0">
                <a:solidFill>
                  <a:srgbClr val="660066"/>
                </a:solidFill>
              </a:rPr>
              <a:t>Calculate </a:t>
            </a:r>
            <a:r>
              <a:rPr lang="en-US" sz="2800" b="1" dirty="0">
                <a:solidFill>
                  <a:srgbClr val="660066"/>
                </a:solidFill>
              </a:rPr>
              <a:t>the correlation coefficient on your graphing calculator. Refer to the steps in the Key Concepts section</a:t>
            </a:r>
            <a:r>
              <a:rPr lang="en-US" sz="2800" b="1" dirty="0" smtClean="0">
                <a:solidFill>
                  <a:srgbClr val="660066"/>
                </a:solidFill>
              </a:rPr>
              <a:t>.</a:t>
            </a:r>
            <a:endParaRPr lang="en-US" sz="2800" b="1" dirty="0">
              <a:solidFill>
                <a:srgbClr val="660066"/>
              </a:solidFill>
            </a:endParaRPr>
          </a:p>
          <a:p>
            <a:pPr marL="512064"/>
            <a:r>
              <a:rPr lang="en-US" dirty="0"/>
              <a:t>The correlation coefficient, </a:t>
            </a:r>
            <a:r>
              <a:rPr lang="en-US" i="1" dirty="0"/>
              <a:t>r</a:t>
            </a:r>
            <a:r>
              <a:rPr lang="en-US" dirty="0"/>
              <a:t>, is approximately 0.48.</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18</a:t>
            </a:fld>
            <a:endParaRPr lang="en-US" dirty="0"/>
          </a:p>
        </p:txBody>
      </p:sp>
      <p:sp>
        <p:nvSpPr>
          <p:cNvPr id="3" name="Footer Placeholder 2"/>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4"/>
            </a:pPr>
            <a:r>
              <a:rPr lang="en-US" sz="2800" b="1" dirty="0">
                <a:solidFill>
                  <a:srgbClr val="660066"/>
                </a:solidFill>
              </a:rPr>
              <a:t>Use the correlation coefficient to describe the strength of the relationship between the data</a:t>
            </a:r>
            <a:r>
              <a:rPr lang="en-US" sz="2800" b="1" dirty="0" smtClean="0">
                <a:solidFill>
                  <a:srgbClr val="660066"/>
                </a:solidFill>
              </a:rPr>
              <a:t>.</a:t>
            </a:r>
            <a:endParaRPr lang="en-US" sz="2800" b="1" dirty="0">
              <a:solidFill>
                <a:srgbClr val="660066"/>
              </a:solidFill>
            </a:endParaRPr>
          </a:p>
          <a:p>
            <a:pPr marL="512064"/>
            <a:r>
              <a:rPr lang="en-US" dirty="0"/>
              <a:t>A correlation coefficient of 1 indicates a strong positive correlation, and a correlation of 0 indicates no correlation. A correlation coefficient of 0.48 is about halfway between 1 and 0, and indicates that there is a weak positive linear relationship between the number of books a student read in the </a:t>
            </a:r>
            <a:endParaRPr lang="en-US" dirty="0" smtClean="0"/>
          </a:p>
          <a:p>
            <a:pPr marL="512064">
              <a:spcBef>
                <a:spcPts val="0"/>
              </a:spcBef>
            </a:pPr>
            <a:r>
              <a:rPr lang="en-US" dirty="0" smtClean="0"/>
              <a:t>past </a:t>
            </a:r>
            <a:r>
              <a:rPr lang="en-US" dirty="0"/>
              <a:t>year and his or her score on the </a:t>
            </a:r>
            <a:endParaRPr lang="en-US" dirty="0" smtClean="0"/>
          </a:p>
          <a:p>
            <a:pPr marL="512064">
              <a:spcBef>
                <a:spcPts val="0"/>
              </a:spcBef>
            </a:pPr>
            <a:r>
              <a:rPr lang="en-US" dirty="0" smtClean="0"/>
              <a:t>vocabulary </a:t>
            </a:r>
            <a:r>
              <a:rPr lang="en-US" dirty="0"/>
              <a:t>test.	</a:t>
            </a:r>
          </a:p>
          <a:p>
            <a:pPr marL="512064"/>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19</a:t>
            </a:fld>
            <a:endParaRPr lang="en-US" dirty="0"/>
          </a:p>
        </p:txBody>
      </p:sp>
      <p:sp>
        <p:nvSpPr>
          <p:cNvPr id="3" name="Footer Placeholder 2"/>
          <p:cNvSpPr>
            <a:spLocks noGrp="1"/>
          </p:cNvSpPr>
          <p:nvPr>
            <p:ph type="ftr" sz="quarter" idx="13"/>
          </p:nvPr>
        </p:nvSpPr>
        <p:spPr/>
        <p:txBody>
          <a:bodyPr/>
          <a:lstStyle/>
          <a:p>
            <a:pPr>
              <a:defRPr/>
            </a:pPr>
            <a:r>
              <a:rPr lang="en-US" dirty="0" smtClean="0"/>
              <a:t>4.3.2: Calculating and Interpreting the Correlation Coefficient</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778182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p>
          <a:p>
            <a:r>
              <a:rPr lang="en-US" dirty="0"/>
              <a:t>A </a:t>
            </a:r>
            <a:r>
              <a:rPr lang="en-US" b="1" dirty="0"/>
              <a:t>correlation</a:t>
            </a:r>
            <a:r>
              <a:rPr lang="en-US" dirty="0"/>
              <a:t> is a relationship between two events, such as </a:t>
            </a:r>
            <a:r>
              <a:rPr lang="en-US" i="1" dirty="0"/>
              <a:t>x</a:t>
            </a:r>
            <a:r>
              <a:rPr lang="en-US" dirty="0"/>
              <a:t> and </a:t>
            </a:r>
            <a:r>
              <a:rPr lang="en-US" i="1" dirty="0"/>
              <a:t>y</a:t>
            </a:r>
            <a:r>
              <a:rPr lang="en-US" dirty="0"/>
              <a:t>, where a change in one event implies a change in another event. The </a:t>
            </a:r>
            <a:r>
              <a:rPr lang="en-US" b="1" dirty="0"/>
              <a:t>correlation coefficient</a:t>
            </a:r>
            <a:r>
              <a:rPr lang="en-US" dirty="0"/>
              <a:t>, </a:t>
            </a:r>
            <a:r>
              <a:rPr lang="en-US" i="1" dirty="0"/>
              <a:t>r</a:t>
            </a:r>
            <a:r>
              <a:rPr lang="en-US" dirty="0"/>
              <a:t>, is a quantity that allows us to determine how strong this relationship is between two events. It is a value that ranges from –1 to 1; a correlation coefficient of –1 indicates a strong negative correlation, a correlation coefficient of 1 indicates a strong positive correlation, and a correlation coefficient of 0 indicates a very weak or no linear correlation. </a:t>
            </a:r>
            <a:endParaRPr lang="en-US" sz="2800" b="1" dirty="0" smtClean="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25093189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a:solidFill>
                  <a:srgbClr val="000090"/>
                </a:solidFill>
                <a:ea typeface="MS PGothic" charset="0"/>
                <a:cs typeface="MS PGothic" charset="0"/>
              </a:rPr>
              <a:t>1</a:t>
            </a:r>
            <a:r>
              <a:rPr lang="en-US" sz="2800" b="1" dirty="0" smtClean="0">
                <a:solidFill>
                  <a:srgbClr val="000090"/>
                </a:solidFill>
                <a:ea typeface="MS PGothic" charset="0"/>
                <a:cs typeface="MS PGothic" charset="0"/>
              </a:rPr>
              <a:t>,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20</a:t>
            </a:fld>
            <a:endParaRPr lang="en-US" dirty="0"/>
          </a:p>
        </p:txBody>
      </p:sp>
      <p:sp>
        <p:nvSpPr>
          <p:cNvPr id="6" name="Footer Placeholder 2"/>
          <p:cNvSpPr>
            <a:spLocks noGrp="1"/>
          </p:cNvSpPr>
          <p:nvPr>
            <p:ph type="body" sz="quarter" idx="10"/>
          </p:nvPr>
        </p:nvSpPr>
        <p:spPr>
          <a:xfrm>
            <a:off x="1003300" y="6221413"/>
            <a:ext cx="5530850" cy="265112"/>
          </a:xfrm>
        </p:spPr>
        <p:txBody>
          <a:bodyPr/>
          <a:lstStyle/>
          <a:p>
            <a:pPr>
              <a:defRPr/>
            </a:pPr>
            <a:r>
              <a:rPr lang="en-US" sz="1550" dirty="0" smtClean="0"/>
              <a:t>4.3.2: Calculating and Interpreting the Correlation Coefficient</a:t>
            </a:r>
            <a:endParaRPr lang="en-US" sz="1550" dirty="0"/>
          </a:p>
        </p:txBody>
      </p:sp>
    </p:spTree>
    <p:extLst>
      <p:ext uri="{BB962C8B-B14F-4D97-AF65-F5344CB8AC3E}">
        <p14:creationId xmlns:p14="http://schemas.microsoft.com/office/powerpoint/2010/main" val="130573336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Caitlyn thinks that there may be a relationship between class size and student performance on standardized tests. She tracks the average test performance of students from 20 different classes, and notes the number of students in each class in the table </a:t>
            </a:r>
            <a:r>
              <a:rPr lang="en-US" dirty="0" smtClean="0"/>
              <a:t>on the next slide. </a:t>
            </a:r>
            <a:r>
              <a:rPr lang="en-US" dirty="0"/>
              <a:t>Is there a linear relationship between class size and average test score? Use the correlation coefficient, </a:t>
            </a:r>
            <a:r>
              <a:rPr lang="en-US" i="1" dirty="0"/>
              <a:t>r</a:t>
            </a:r>
            <a:r>
              <a:rPr lang="en-US" dirty="0"/>
              <a:t>, to explain your answer.</a:t>
            </a:r>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21</a:t>
            </a:fld>
            <a:endParaRPr lang="en-US" dirty="0"/>
          </a:p>
        </p:txBody>
      </p:sp>
      <p:sp>
        <p:nvSpPr>
          <p:cNvPr id="3" name="Footer Placeholder 2"/>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46089098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p>
          <a:p>
            <a:pPr eaLnBrk="1" hangingPunct="1">
              <a:defRPr/>
            </a:pPr>
            <a:endParaRPr lang="en-US" sz="1100" baseline="30000" dirty="0"/>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22</a:t>
            </a:fld>
            <a:endParaRPr lang="en-US" dirty="0"/>
          </a:p>
        </p:txBody>
      </p:sp>
      <p:sp>
        <p:nvSpPr>
          <p:cNvPr id="2" name="Footer Placeholder 1"/>
          <p:cNvSpPr>
            <a:spLocks noGrp="1"/>
          </p:cNvSpPr>
          <p:nvPr>
            <p:ph type="ftr" sz="quarter" idx="13"/>
          </p:nvPr>
        </p:nvSpPr>
        <p:spPr/>
        <p:txBody>
          <a:bodyPr/>
          <a:lstStyle/>
          <a:p>
            <a:pPr>
              <a:defRPr/>
            </a:pPr>
            <a:r>
              <a:rPr lang="en-US" smtClean="0"/>
              <a:t>4.3.2: Calculating and Interpreting the Correlation Coefficient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94291349"/>
              </p:ext>
            </p:extLst>
          </p:nvPr>
        </p:nvGraphicFramePr>
        <p:xfrm>
          <a:off x="1219200" y="1397000"/>
          <a:ext cx="7081414" cy="4191000"/>
        </p:xfrm>
        <a:graphic>
          <a:graphicData uri="http://schemas.openxmlformats.org/drawingml/2006/table">
            <a:tbl>
              <a:tblPr firstRow="1" bandRow="1">
                <a:tableStyleId>{2D5ABB26-0587-4C30-8999-92F81FD0307C}</a:tableStyleId>
              </a:tblPr>
              <a:tblGrid>
                <a:gridCol w="1490973"/>
                <a:gridCol w="2026927"/>
                <a:gridCol w="1431663"/>
                <a:gridCol w="2131851"/>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900" b="1" i="0" baseline="0" dirty="0" smtClean="0">
                          <a:solidFill>
                            <a:schemeClr val="tx1"/>
                          </a:solidFill>
                          <a:latin typeface="Arial"/>
                          <a:cs typeface="Arial"/>
                        </a:rPr>
                        <a:t>Class size</a:t>
                      </a:r>
                      <a:endParaRPr lang="en-US" sz="19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900" b="1" i="0" baseline="0" dirty="0" smtClean="0">
                          <a:solidFill>
                            <a:schemeClr val="tx1"/>
                          </a:solidFill>
                          <a:latin typeface="Arial"/>
                          <a:cs typeface="Arial"/>
                        </a:rPr>
                        <a:t>Avg. test score</a:t>
                      </a:r>
                      <a:endParaRPr lang="en-US" sz="19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900" b="1" i="0" baseline="0" dirty="0" smtClean="0">
                          <a:solidFill>
                            <a:schemeClr val="tx1"/>
                          </a:solidFill>
                          <a:latin typeface="Arial"/>
                          <a:cs typeface="Arial"/>
                        </a:rPr>
                        <a:t>Class size</a:t>
                      </a:r>
                      <a:endParaRPr lang="en-US" sz="19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900" b="1" i="0" baseline="0" dirty="0" smtClean="0">
                          <a:solidFill>
                            <a:schemeClr val="tx1"/>
                          </a:solidFill>
                          <a:latin typeface="Arial"/>
                          <a:cs typeface="Arial"/>
                        </a:rPr>
                        <a:t>Avg. test score</a:t>
                      </a:r>
                      <a:endParaRPr lang="en-US" sz="19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70840">
                <a:tc>
                  <a:txBody>
                    <a:bodyPr/>
                    <a:lstStyle/>
                    <a:p>
                      <a:pPr algn="ctr"/>
                      <a:r>
                        <a:rPr lang="en-US" sz="1900" i="0" baseline="0" dirty="0" smtClean="0">
                          <a:latin typeface="Arial"/>
                          <a:cs typeface="Arial"/>
                        </a:rPr>
                        <a:t>26</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28</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32</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33</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36</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25</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27</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30</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29</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27</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21</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33</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26</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32</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28</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27</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19</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38</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23</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41</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34</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32</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29</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28</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17</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43</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37</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23</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14</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42</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14</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39</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23</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37</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25</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31</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900" i="0" baseline="0" dirty="0" smtClean="0">
                          <a:latin typeface="Arial"/>
                          <a:cs typeface="Arial"/>
                        </a:rPr>
                        <a:t>17</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41</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33</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900" i="0" baseline="0" dirty="0" smtClean="0">
                          <a:latin typeface="Arial"/>
                          <a:cs typeface="Arial"/>
                        </a:rPr>
                        <a:t>30</a:t>
                      </a:r>
                      <a:endParaRPr lang="en-US" sz="19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extLst>
      <p:ext uri="{BB962C8B-B14F-4D97-AF65-F5344CB8AC3E}">
        <p14:creationId xmlns:p14="http://schemas.microsoft.com/office/powerpoint/2010/main" val="10971727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57784">
              <a:buFont typeface="+mj-lt"/>
              <a:buAutoNum type="arabicPeriod"/>
            </a:pPr>
            <a:r>
              <a:rPr lang="en-US" sz="2800" b="1" dirty="0" smtClean="0">
                <a:solidFill>
                  <a:srgbClr val="660066"/>
                </a:solidFill>
              </a:rPr>
              <a:t>Create a scatter plot of the data.</a:t>
            </a:r>
            <a:endParaRPr lang="en-US" sz="2800" b="1" dirty="0">
              <a:solidFill>
                <a:srgbClr val="660066"/>
              </a:solidFill>
            </a:endParaRPr>
          </a:p>
          <a:p>
            <a:pPr marL="512064"/>
            <a:r>
              <a:rPr lang="en-US" dirty="0" smtClean="0"/>
              <a:t>Let the </a:t>
            </a:r>
            <a:r>
              <a:rPr lang="en-US" i="1" dirty="0" smtClean="0"/>
              <a:t>x</a:t>
            </a:r>
            <a:r>
              <a:rPr lang="en-US" dirty="0" smtClean="0"/>
              <a:t>-axis represent the number of students in each class and the </a:t>
            </a:r>
            <a:r>
              <a:rPr lang="en-US" i="1" dirty="0" smtClean="0"/>
              <a:t>y</a:t>
            </a:r>
            <a:r>
              <a:rPr lang="en-US" dirty="0" smtClean="0"/>
              <a:t>-axis represent the average test score.</a:t>
            </a:r>
            <a:endParaRPr lang="en-US" sz="2000"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23</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42883309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24</a:t>
            </a:fld>
            <a:endParaRPr lang="en-US" dirty="0"/>
          </a:p>
        </p:txBody>
      </p:sp>
      <p:sp>
        <p:nvSpPr>
          <p:cNvPr id="3" name="Footer Placeholder 2"/>
          <p:cNvSpPr>
            <a:spLocks noGrp="1"/>
          </p:cNvSpPr>
          <p:nvPr>
            <p:ph type="ftr" sz="quarter" idx="13"/>
          </p:nvPr>
        </p:nvSpPr>
        <p:spPr/>
        <p:txBody>
          <a:bodyPr/>
          <a:lstStyle/>
          <a:p>
            <a:pPr>
              <a:defRPr/>
            </a:pPr>
            <a:r>
              <a:rPr lang="en-US" smtClean="0"/>
              <a:t>4.3.2: Calculating and Interpreting the Correlation Coefficient</a:t>
            </a:r>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7077" t="5847" r="5048" b="6499"/>
          <a:stretch/>
        </p:blipFill>
        <p:spPr>
          <a:xfrm>
            <a:off x="2522549" y="1280621"/>
            <a:ext cx="4597917" cy="4166090"/>
          </a:xfrm>
          <a:prstGeom prst="rect">
            <a:avLst/>
          </a:prstGeom>
        </p:spPr>
      </p:pic>
      <p:sp>
        <p:nvSpPr>
          <p:cNvPr id="6" name="TextBox 5"/>
          <p:cNvSpPr txBox="1"/>
          <p:nvPr/>
        </p:nvSpPr>
        <p:spPr>
          <a:xfrm rot="16200000">
            <a:off x="383537" y="3141190"/>
            <a:ext cx="3911600" cy="338554"/>
          </a:xfrm>
          <a:prstGeom prst="rect">
            <a:avLst/>
          </a:prstGeom>
          <a:noFill/>
        </p:spPr>
        <p:txBody>
          <a:bodyPr wrap="square" rtlCol="0">
            <a:spAutoFit/>
          </a:bodyPr>
          <a:lstStyle/>
          <a:p>
            <a:pPr algn="ctr"/>
            <a:r>
              <a:rPr lang="en-US" sz="1600" b="1" dirty="0" smtClean="0">
                <a:latin typeface="Arial"/>
                <a:cs typeface="Arial"/>
              </a:rPr>
              <a:t>Average test score</a:t>
            </a:r>
            <a:endParaRPr lang="en-US" sz="1600" b="1" dirty="0">
              <a:latin typeface="Arial"/>
              <a:cs typeface="Arial"/>
            </a:endParaRPr>
          </a:p>
        </p:txBody>
      </p:sp>
      <p:sp>
        <p:nvSpPr>
          <p:cNvPr id="7" name="TextBox 6"/>
          <p:cNvSpPr txBox="1"/>
          <p:nvPr/>
        </p:nvSpPr>
        <p:spPr>
          <a:xfrm>
            <a:off x="2598753" y="5345668"/>
            <a:ext cx="4373319" cy="338554"/>
          </a:xfrm>
          <a:prstGeom prst="rect">
            <a:avLst/>
          </a:prstGeom>
          <a:noFill/>
        </p:spPr>
        <p:txBody>
          <a:bodyPr wrap="square" rtlCol="0">
            <a:spAutoFit/>
          </a:bodyPr>
          <a:lstStyle/>
          <a:p>
            <a:pPr algn="ctr"/>
            <a:r>
              <a:rPr lang="en-US" sz="1600" b="1" dirty="0" smtClean="0">
                <a:latin typeface="Arial"/>
                <a:cs typeface="Arial"/>
              </a:rPr>
              <a:t>Number of students</a:t>
            </a:r>
            <a:endParaRPr lang="en-US" sz="1600" b="1" dirty="0">
              <a:latin typeface="Arial"/>
              <a:cs typeface="Arial"/>
            </a:endParaRPr>
          </a:p>
        </p:txBody>
      </p:sp>
    </p:spTree>
    <p:extLst>
      <p:ext uri="{BB962C8B-B14F-4D97-AF65-F5344CB8AC3E}">
        <p14:creationId xmlns:p14="http://schemas.microsoft.com/office/powerpoint/2010/main" val="365538510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6257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smtClean="0">
                <a:solidFill>
                  <a:srgbClr val="660066"/>
                </a:solidFill>
              </a:rPr>
              <a:t>Describe </a:t>
            </a:r>
            <a:r>
              <a:rPr lang="en-US" sz="2800" b="1" dirty="0">
                <a:solidFill>
                  <a:srgbClr val="660066"/>
                </a:solidFill>
              </a:rPr>
              <a:t>the relationship between the data using the graphical representation</a:t>
            </a:r>
            <a:r>
              <a:rPr lang="en-US" sz="2800" b="1" dirty="0" smtClean="0">
                <a:solidFill>
                  <a:srgbClr val="660066"/>
                </a:solidFill>
              </a:rPr>
              <a:t>.</a:t>
            </a:r>
            <a:endParaRPr lang="en-US" sz="2800" b="1" dirty="0">
              <a:solidFill>
                <a:srgbClr val="660066"/>
              </a:solidFill>
            </a:endParaRPr>
          </a:p>
          <a:p>
            <a:pPr marL="512064"/>
            <a:r>
              <a:rPr lang="en-US" dirty="0"/>
              <a:t>As the class size increases, the average test score decreases. It appears that there is a linear relationship with a negative slope between the </a:t>
            </a:r>
            <a:br>
              <a:rPr lang="en-US" dirty="0"/>
            </a:br>
            <a:r>
              <a:rPr lang="en-US" dirty="0"/>
              <a:t>two variables.</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25</a:t>
            </a:fld>
            <a:endParaRPr lang="en-US" dirty="0"/>
          </a:p>
        </p:txBody>
      </p:sp>
      <p:sp>
        <p:nvSpPr>
          <p:cNvPr id="2" name="Footer Placeholder 1"/>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95568305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57784">
              <a:buFont typeface="+mj-lt"/>
              <a:buAutoNum type="arabicPeriod" startAt="3"/>
            </a:pPr>
            <a:r>
              <a:rPr lang="en-US" sz="2800" b="1" dirty="0" smtClean="0">
                <a:solidFill>
                  <a:srgbClr val="660066"/>
                </a:solidFill>
              </a:rPr>
              <a:t>Calculate </a:t>
            </a:r>
            <a:r>
              <a:rPr lang="en-US" sz="2800" b="1" dirty="0">
                <a:solidFill>
                  <a:srgbClr val="660066"/>
                </a:solidFill>
              </a:rPr>
              <a:t>the correlation coefficient on your graphing calculator. Refer to the steps in the Key Concepts section</a:t>
            </a:r>
            <a:r>
              <a:rPr lang="en-US" sz="2800" b="1" dirty="0" smtClean="0">
                <a:solidFill>
                  <a:srgbClr val="660066"/>
                </a:solidFill>
              </a:rPr>
              <a:t>.</a:t>
            </a:r>
            <a:endParaRPr lang="en-US" sz="2800" b="1" dirty="0">
              <a:solidFill>
                <a:srgbClr val="660066"/>
              </a:solidFill>
            </a:endParaRPr>
          </a:p>
          <a:p>
            <a:pPr marL="512064"/>
            <a:r>
              <a:rPr lang="en-US" dirty="0"/>
              <a:t>The correlation coefficient, </a:t>
            </a:r>
            <a:r>
              <a:rPr lang="en-US" i="1" dirty="0"/>
              <a:t>r</a:t>
            </a:r>
            <a:r>
              <a:rPr lang="en-US" dirty="0"/>
              <a:t>, is approximately </a:t>
            </a:r>
            <a:endParaRPr lang="en-US" dirty="0" smtClean="0"/>
          </a:p>
          <a:p>
            <a:pPr marL="512064">
              <a:spcBef>
                <a:spcPts val="0"/>
              </a:spcBef>
            </a:pPr>
            <a:r>
              <a:rPr lang="en-US" dirty="0" smtClean="0"/>
              <a:t>–0.84.</a:t>
            </a:r>
            <a:endParaRPr lang="en-US" dirty="0"/>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26</a:t>
            </a:fld>
            <a:endParaRPr lang="en-US" dirty="0"/>
          </a:p>
        </p:txBody>
      </p:sp>
      <p:sp>
        <p:nvSpPr>
          <p:cNvPr id="3" name="Footer Placeholder 2"/>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405051324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57784">
              <a:buFont typeface="+mj-lt"/>
              <a:buAutoNum type="arabicPeriod" startAt="4"/>
            </a:pPr>
            <a:r>
              <a:rPr lang="en-US" sz="2800" b="1" dirty="0">
                <a:solidFill>
                  <a:srgbClr val="660066"/>
                </a:solidFill>
              </a:rPr>
              <a:t>Use the correlation coefficient to describe the strength of the relationship between the data</a:t>
            </a:r>
            <a:r>
              <a:rPr lang="en-US" sz="2800" b="1" dirty="0" smtClean="0">
                <a:solidFill>
                  <a:srgbClr val="660066"/>
                </a:solidFill>
              </a:rPr>
              <a:t>.</a:t>
            </a:r>
            <a:endParaRPr lang="en-US" sz="2800" b="1" dirty="0">
              <a:solidFill>
                <a:srgbClr val="660066"/>
              </a:solidFill>
            </a:endParaRPr>
          </a:p>
          <a:p>
            <a:pPr marL="512064"/>
            <a:r>
              <a:rPr lang="en-US" dirty="0"/>
              <a:t>A correlation coefficient of –1 indicates a strong negative correlation</a:t>
            </a:r>
            <a:r>
              <a:rPr lang="en-US" dirty="0" smtClean="0"/>
              <a:t>, and </a:t>
            </a:r>
            <a:r>
              <a:rPr lang="en-US" dirty="0"/>
              <a:t>a correlation of 0 indicates no correlation. A </a:t>
            </a:r>
            <a:r>
              <a:rPr lang="en-US" dirty="0" smtClean="0"/>
              <a:t>correlation coefficient </a:t>
            </a:r>
            <a:r>
              <a:rPr lang="en-US" dirty="0"/>
              <a:t>of –0.84 is close to –1, and indicates that there is </a:t>
            </a:r>
            <a:r>
              <a:rPr lang="en-US" dirty="0" smtClean="0"/>
              <a:t>a strong </a:t>
            </a:r>
            <a:r>
              <a:rPr lang="en-US" dirty="0"/>
              <a:t>negative linear relationship between class size </a:t>
            </a:r>
            <a:endParaRPr lang="en-US" dirty="0" smtClean="0"/>
          </a:p>
          <a:p>
            <a:pPr marL="512064">
              <a:spcBef>
                <a:spcPts val="0"/>
              </a:spcBef>
            </a:pPr>
            <a:r>
              <a:rPr lang="en-US" dirty="0" smtClean="0"/>
              <a:t>and average </a:t>
            </a:r>
            <a:r>
              <a:rPr lang="en-US" dirty="0"/>
              <a:t>test score.	</a:t>
            </a:r>
          </a:p>
          <a:p>
            <a:pPr marL="512064"/>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27</a:t>
            </a:fld>
            <a:endParaRPr lang="en-US" dirty="0"/>
          </a:p>
        </p:txBody>
      </p:sp>
      <p:sp>
        <p:nvSpPr>
          <p:cNvPr id="3" name="Footer Placeholder 2"/>
          <p:cNvSpPr>
            <a:spLocks noGrp="1"/>
          </p:cNvSpPr>
          <p:nvPr>
            <p:ph type="ftr" sz="quarter" idx="13"/>
          </p:nvPr>
        </p:nvSpPr>
        <p:spPr/>
        <p:txBody>
          <a:bodyPr/>
          <a:lstStyle/>
          <a:p>
            <a:pPr>
              <a:defRPr/>
            </a:pPr>
            <a:r>
              <a:rPr lang="en-US" smtClean="0"/>
              <a:t>4.3.2: Calculating and Interpreting the Correlation Coefficient</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415543812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3</a:t>
            </a:r>
            <a:r>
              <a:rPr lang="en-US" sz="2800" b="1" dirty="0" smtClean="0">
                <a:solidFill>
                  <a:srgbClr val="000090"/>
                </a:solidFill>
                <a:ea typeface="MS PGothic" charset="0"/>
                <a:cs typeface="MS PGothic" charset="0"/>
              </a:rPr>
              <a:t>,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28</a:t>
            </a:fld>
            <a:endParaRPr lang="en-US" dirty="0"/>
          </a:p>
        </p:txBody>
      </p:sp>
      <p:sp>
        <p:nvSpPr>
          <p:cNvPr id="6" name="Footer Placeholder 2"/>
          <p:cNvSpPr>
            <a:spLocks noGrp="1"/>
          </p:cNvSpPr>
          <p:nvPr>
            <p:ph type="body" sz="quarter" idx="10"/>
          </p:nvPr>
        </p:nvSpPr>
        <p:spPr>
          <a:xfrm>
            <a:off x="1003300" y="6221413"/>
            <a:ext cx="5530850" cy="265112"/>
          </a:xfrm>
        </p:spPr>
        <p:txBody>
          <a:bodyPr/>
          <a:lstStyle/>
          <a:p>
            <a:pPr>
              <a:defRPr/>
            </a:pPr>
            <a:r>
              <a:rPr lang="en-US" sz="1550" dirty="0" smtClean="0"/>
              <a:t>4.3.2: Calculating and Interpreting the Correlation Coefficient</a:t>
            </a:r>
            <a:endParaRPr lang="en-US" sz="1550" dirty="0"/>
          </a:p>
        </p:txBody>
      </p:sp>
    </p:spTree>
    <p:extLst>
      <p:ext uri="{BB962C8B-B14F-4D97-AF65-F5344CB8AC3E}">
        <p14:creationId xmlns:p14="http://schemas.microsoft.com/office/powerpoint/2010/main" val="229497818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p>
          <a:p>
            <a:r>
              <a:rPr lang="en-US" dirty="0"/>
              <a:t>You will use a calculator to calculate the </a:t>
            </a:r>
            <a:r>
              <a:rPr lang="en-US" dirty="0" smtClean="0"/>
              <a:t>correlation coefficient</a:t>
            </a:r>
            <a:r>
              <a:rPr lang="en-US" dirty="0"/>
              <a:t>. Note that a correlation between two events does not imply that changing one event </a:t>
            </a:r>
            <a:r>
              <a:rPr lang="en-US" i="1" dirty="0"/>
              <a:t>causes</a:t>
            </a:r>
            <a:r>
              <a:rPr lang="en-US" dirty="0"/>
              <a:t> a change in the other event—only that a change might have taken place in the other event. This will be explored more later.</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118266561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76032"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buFont typeface="Arial"/>
              <a:buChar char="•"/>
            </a:pPr>
            <a:r>
              <a:rPr lang="en-US" dirty="0" smtClean="0"/>
              <a:t>A </a:t>
            </a:r>
            <a:r>
              <a:rPr lang="en-US" dirty="0"/>
              <a:t>correlation is a relationship between two events, where a change in one event implies a change in another event</a:t>
            </a:r>
            <a:r>
              <a:rPr lang="en-US" dirty="0" smtClean="0"/>
              <a:t>.</a:t>
            </a:r>
          </a:p>
          <a:p>
            <a:pPr marL="342900" indent="-342900">
              <a:buFont typeface="Arial"/>
              <a:buChar char="•"/>
            </a:pPr>
            <a:endParaRPr lang="en-US" dirty="0"/>
          </a:p>
          <a:p>
            <a:pPr marL="342900" indent="-342900">
              <a:buFont typeface="Arial"/>
              <a:buChar char="•"/>
            </a:pPr>
            <a:r>
              <a:rPr lang="en-US" dirty="0"/>
              <a:t>Correlation doesn’t mean that a change in the first event </a:t>
            </a:r>
            <a:r>
              <a:rPr lang="en-US" i="1" dirty="0"/>
              <a:t>caused</a:t>
            </a:r>
            <a:r>
              <a:rPr lang="en-US" dirty="0"/>
              <a:t> a change in the other event</a:t>
            </a:r>
            <a:r>
              <a:rPr lang="en-US" dirty="0" smtClean="0"/>
              <a:t>.</a:t>
            </a:r>
          </a:p>
          <a:p>
            <a:pPr marL="342900" indent="-342900">
              <a:buFont typeface="Arial"/>
              <a:buChar char="•"/>
            </a:pPr>
            <a:endParaRPr lang="en-US" dirty="0"/>
          </a:p>
          <a:p>
            <a:pPr marL="342900" indent="-342900">
              <a:buFont typeface="Arial"/>
              <a:buChar char="•"/>
            </a:pPr>
            <a:r>
              <a:rPr lang="en-US" dirty="0"/>
              <a:t>The strength of a linear correlation can be measured using a correlation coefficient. </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03"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04"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05"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06"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07"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08"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09"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buFont typeface="Arial"/>
              <a:buChar char="•"/>
            </a:pPr>
            <a:r>
              <a:rPr lang="en-US" dirty="0"/>
              <a:t>Before determining the correlation coefficient, look at the scatter plot of the data and make an initial assessment of the strength of a linear relationship between the two events</a:t>
            </a:r>
            <a:r>
              <a:rPr lang="en-US" dirty="0" smtClean="0"/>
              <a:t>.</a:t>
            </a:r>
          </a:p>
          <a:p>
            <a:pPr marL="342900" indent="-342900">
              <a:buFont typeface="Arial"/>
              <a:buChar char="•"/>
            </a:pPr>
            <a:endParaRPr lang="en-US" dirty="0"/>
          </a:p>
          <a:p>
            <a:pPr marL="342900" indent="-342900">
              <a:buFont typeface="Arial"/>
              <a:buChar char="•"/>
            </a:pPr>
            <a:r>
              <a:rPr lang="en-US" dirty="0"/>
              <a:t>To calculate the correlation coefficient on a graphing calculator, follow the steps on the following </a:t>
            </a:r>
            <a:r>
              <a:rPr lang="en-US" dirty="0" smtClean="0"/>
              <a:t>slides.</a:t>
            </a:r>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eaLnBrk="1" hangingPunct="1"/>
            <a:r>
              <a:rPr lang="en-US" b="1" dirty="0"/>
              <a:t>On a TI-83/84</a:t>
            </a:r>
            <a:r>
              <a:rPr lang="en-US" b="1" dirty="0" smtClean="0"/>
              <a:t>:</a:t>
            </a:r>
          </a:p>
          <a:p>
            <a:pPr marL="1371600" indent="-1069848"/>
            <a:r>
              <a:rPr lang="en-US" b="1" dirty="0" smtClean="0"/>
              <a:t>Step 1: </a:t>
            </a:r>
            <a:r>
              <a:rPr lang="en-US" dirty="0" smtClean="0"/>
              <a:t>Set up the calculator to find correlations. Press [2nd], then [CATALOG] (the “0” key). Scroll down and select </a:t>
            </a:r>
            <a:r>
              <a:rPr lang="en-US" dirty="0" err="1" smtClean="0"/>
              <a:t>DiagnosticOn</a:t>
            </a:r>
            <a:r>
              <a:rPr lang="en-US" dirty="0" smtClean="0"/>
              <a:t>, then press [ENTER]. (This step only needs to be completed once; the calculator will stay in this mode until changed in this menu.)</a:t>
            </a:r>
          </a:p>
          <a:p>
            <a:pPr marL="1371600" indent="-1069848">
              <a:spcBef>
                <a:spcPts val="100"/>
              </a:spcBef>
            </a:pPr>
            <a:r>
              <a:rPr lang="en-US" b="1" dirty="0"/>
              <a:t>Step 2: </a:t>
            </a:r>
            <a:r>
              <a:rPr lang="en-US" dirty="0"/>
              <a:t>To calculate the correlation coefficient, first enter the data into a list. Press [2nd], then L1 (the “1” key). Scroll to enter data sets. Press [2nd], then L2 (the “2” key). Enter the second event in L2.</a:t>
            </a:r>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71589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1371600" indent="-1069848"/>
            <a:r>
              <a:rPr lang="en-US" b="1" dirty="0" smtClean="0"/>
              <a:t>Step </a:t>
            </a:r>
            <a:r>
              <a:rPr lang="en-US" b="1" dirty="0"/>
              <a:t>3: </a:t>
            </a:r>
            <a:r>
              <a:rPr lang="en-US" dirty="0" smtClean="0"/>
              <a:t>Calculate </a:t>
            </a:r>
            <a:r>
              <a:rPr lang="en-US" dirty="0"/>
              <a:t>the correlation coefficient. Press [STAT], then select CALC at the top of the screen. Scroll down to 8:LinReg(</a:t>
            </a:r>
            <a:r>
              <a:rPr lang="en-US" dirty="0" err="1"/>
              <a:t>a+bx</a:t>
            </a:r>
            <a:r>
              <a:rPr lang="en-US" dirty="0"/>
              <a:t>), </a:t>
            </a:r>
            <a:r>
              <a:rPr lang="en-US" dirty="0" smtClean="0"/>
              <a:t>and press [ENTER].</a:t>
            </a:r>
          </a:p>
          <a:p>
            <a:endParaRPr lang="en-US" dirty="0"/>
          </a:p>
          <a:p>
            <a:r>
              <a:rPr lang="en-US" dirty="0" smtClean="0"/>
              <a:t>The </a:t>
            </a:r>
            <a:r>
              <a:rPr lang="en-US" i="1" dirty="0"/>
              <a:t>r </a:t>
            </a:r>
            <a:r>
              <a:rPr lang="en-US" dirty="0"/>
              <a:t>value (the correlation coefficient) is displayed along with the equation.</a:t>
            </a:r>
          </a:p>
          <a:p>
            <a:pPr marL="1371600" indent="-1069848">
              <a:spcBef>
                <a:spcPts val="0"/>
              </a:spcBef>
            </a:pPr>
            <a:endParaRPr lang="en-US" dirty="0"/>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21310897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eaLnBrk="1" hangingPunct="1"/>
            <a:r>
              <a:rPr lang="en-US" b="1" dirty="0"/>
              <a:t>On a TI-Nspire:</a:t>
            </a:r>
          </a:p>
          <a:p>
            <a:pPr marL="1371600" indent="-1069848"/>
            <a:r>
              <a:rPr lang="en-US" b="1" dirty="0"/>
              <a:t>Step 1: </a:t>
            </a:r>
            <a:r>
              <a:rPr lang="en-US" dirty="0"/>
              <a:t>Go to the lists and spreadsheet page. The icon looks like a table.</a:t>
            </a:r>
          </a:p>
          <a:p>
            <a:pPr marL="1371600" indent="-1069848"/>
            <a:r>
              <a:rPr lang="en-US" b="1" dirty="0"/>
              <a:t>Step 2: </a:t>
            </a:r>
            <a:r>
              <a:rPr lang="en-US" dirty="0"/>
              <a:t>Enter the data into the first column underneath the shaded row, pressing [enter] after each data value.</a:t>
            </a:r>
          </a:p>
          <a:p>
            <a:pPr marL="1371600" indent="-1069848"/>
            <a:r>
              <a:rPr lang="en-US" b="1" dirty="0"/>
              <a:t>Step 3: </a:t>
            </a:r>
            <a:r>
              <a:rPr lang="en-US" dirty="0"/>
              <a:t>Use the </a:t>
            </a:r>
            <a:r>
              <a:rPr lang="en-US" dirty="0" err="1"/>
              <a:t>nav</a:t>
            </a:r>
            <a:r>
              <a:rPr lang="en-US" dirty="0"/>
              <a:t> pad to arrow up to the first row below the shaded row and then arrow over to the right so that you are in the second column. Enter the data values, pressing [enter] after each data value.</a:t>
            </a:r>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50669632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1371600" indent="-1069848"/>
            <a:r>
              <a:rPr lang="en-US" b="1" dirty="0" smtClean="0"/>
              <a:t>Step </a:t>
            </a:r>
            <a:r>
              <a:rPr lang="en-US" b="1" dirty="0"/>
              <a:t>4: </a:t>
            </a:r>
            <a:r>
              <a:rPr lang="en-US" dirty="0"/>
              <a:t>Press the [menu] key</a:t>
            </a:r>
            <a:r>
              <a:rPr lang="en-US" dirty="0" smtClean="0"/>
              <a:t>.</a:t>
            </a:r>
          </a:p>
          <a:p>
            <a:pPr marL="1371600" indent="-1069848"/>
            <a:r>
              <a:rPr lang="en-US" b="1" dirty="0"/>
              <a:t>Step 5:</a:t>
            </a:r>
            <a:r>
              <a:rPr lang="en-US" dirty="0"/>
              <a:t> Arrow down to 4: Statistics and press the center click key.</a:t>
            </a:r>
          </a:p>
          <a:p>
            <a:pPr marL="1371600" indent="-1069848"/>
            <a:r>
              <a:rPr lang="en-US" b="1" dirty="0"/>
              <a:t>Step 6: </a:t>
            </a:r>
            <a:r>
              <a:rPr lang="en-US" dirty="0"/>
              <a:t>Press the center click key again to select 1: Stat Calculations.</a:t>
            </a:r>
          </a:p>
          <a:p>
            <a:pPr marL="1371600" indent="-1069848"/>
            <a:r>
              <a:rPr lang="en-US" b="1" dirty="0"/>
              <a:t>Step 7: </a:t>
            </a:r>
            <a:r>
              <a:rPr lang="en-US" dirty="0"/>
              <a:t>Choose 3: Linear Regression (</a:t>
            </a:r>
            <a:r>
              <a:rPr lang="en-US" dirty="0" err="1"/>
              <a:t>mx+b</a:t>
            </a:r>
            <a:r>
              <a:rPr lang="en-US" dirty="0"/>
              <a:t>).</a:t>
            </a:r>
          </a:p>
          <a:p>
            <a:pPr marL="1371600" indent="-1069848"/>
            <a:r>
              <a:rPr lang="en-US" b="1" dirty="0"/>
              <a:t>Step 8: </a:t>
            </a:r>
            <a:r>
              <a:rPr lang="en-US" dirty="0"/>
              <a:t>At the </a:t>
            </a:r>
            <a:r>
              <a:rPr lang="en-US" dirty="0" smtClean="0"/>
              <a:t>X List </a:t>
            </a:r>
            <a:r>
              <a:rPr lang="en-US" dirty="0"/>
              <a:t>field, press [clear] and then type in “a[]”. To type “[]”, press the [ctrl] key and then the [(] key</a:t>
            </a:r>
            <a:r>
              <a:rPr lang="en-US" dirty="0" smtClean="0"/>
              <a:t>.</a:t>
            </a:r>
          </a:p>
          <a:p>
            <a:pPr marL="1371600" indent="-1069848"/>
            <a:r>
              <a:rPr lang="en-US" b="1" dirty="0"/>
              <a:t>Step 9: </a:t>
            </a:r>
            <a:r>
              <a:rPr lang="en-US" dirty="0"/>
              <a:t>Press [tab] to go </a:t>
            </a:r>
            <a:r>
              <a:rPr lang="en-US"/>
              <a:t>the </a:t>
            </a:r>
            <a:r>
              <a:rPr lang="en-US" smtClean="0"/>
              <a:t>Y List </a:t>
            </a:r>
            <a:r>
              <a:rPr lang="en-US" dirty="0"/>
              <a:t>field and type in </a:t>
            </a:r>
          </a:p>
          <a:p>
            <a:pPr marL="2468880" indent="-1069848"/>
            <a:r>
              <a:rPr lang="en-US" dirty="0"/>
              <a:t>“b[]”.</a:t>
            </a:r>
          </a:p>
          <a:p>
            <a:pPr marL="1371600" indent="-1069848"/>
            <a:endParaRPr lang="en-US" dirty="0"/>
          </a:p>
          <a:p>
            <a:pPr marL="1371600" indent="-1069848"/>
            <a:endParaRPr lang="en-US" dirty="0"/>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4.3.2: Calculating and Interpreting the Correlation Coefficient</a:t>
            </a:r>
            <a:endParaRPr lang="en-US" dirty="0"/>
          </a:p>
        </p:txBody>
      </p:sp>
    </p:spTree>
    <p:extLst>
      <p:ext uri="{BB962C8B-B14F-4D97-AF65-F5344CB8AC3E}">
        <p14:creationId xmlns:p14="http://schemas.microsoft.com/office/powerpoint/2010/main" val="243490518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10344</TotalTime>
  <Words>1942</Words>
  <Application>Microsoft Macintosh PowerPoint</Application>
  <PresentationFormat>On-screen Show (4:3)</PresentationFormat>
  <Paragraphs>261</Paragraphs>
  <Slides>28</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181</cp:revision>
  <dcterms:created xsi:type="dcterms:W3CDTF">2012-02-22T19:14:19Z</dcterms:created>
  <dcterms:modified xsi:type="dcterms:W3CDTF">2012-06-04T19:34:35Z</dcterms:modified>
  <cp:category/>
</cp:coreProperties>
</file>