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5.xml" ContentType="application/vnd.openxmlformats-officedocument.presentationml.notesSlide+xml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8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66" r:id="rId3"/>
    <p:sldId id="275" r:id="rId4"/>
    <p:sldId id="271" r:id="rId5"/>
    <p:sldId id="268" r:id="rId6"/>
    <p:sldId id="276" r:id="rId7"/>
    <p:sldId id="270" r:id="rId8"/>
    <p:sldId id="272" r:id="rId9"/>
    <p:sldId id="274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184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/CAU4L23S1DragRacing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MCC9–12.S.ID.7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MCC9–12.S.ID.7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7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Arial"/>
              </a:rPr>
              <a:t>Connection to the Lesson</a:t>
            </a:r>
          </a:p>
          <a:p>
            <a:pPr marL="171450" indent="-171450" rtl="0">
              <a:lnSpc>
                <a:spcPct val="100000"/>
              </a:lnSpc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need to know how to determine the slope and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-intercept of a linear function using both graphical and algebraic representations.</a:t>
            </a:r>
          </a:p>
          <a:p>
            <a:pPr marL="171450" indent="-171450" rtl="0">
              <a:lnSpc>
                <a:spcPct val="100000"/>
              </a:lnSpc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This warm-up will remind students how to determine both slope and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-intercept using either representation.</a:t>
            </a:r>
          </a:p>
          <a:p>
            <a:pPr marL="171450" indent="-171450" rtl="0">
              <a:lnSpc>
                <a:spcPct val="100000"/>
              </a:lnSpc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interpret these values in relation to the real-world model the linear function represents.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93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lang="en-US" sz="1600" b="0" i="0" u="none" strike="noStrike" baseline="0" smtClean="0">
                <a:solidFill>
                  <a:srgbClr val="008000"/>
                </a:solidFill>
              </a:defRPr>
            </a:lvl1pPr>
          </a:lstStyle>
          <a:p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4.3.1: Interpreting Slope and y-intercept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23S1DragRacing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6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7.bin"/><Relationship Id="rId7" Type="http://schemas.openxmlformats.org/officeDocument/2006/relationships/oleObject" Target="../embeddings/oleObject8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3436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en-US" dirty="0">
                <a:latin typeface="Arial"/>
                <a:cs typeface="Arial"/>
              </a:rPr>
              <a:t>A top fuel dragster (a car built for drag racing) can travel </a:t>
            </a:r>
            <a:endParaRPr lang="en-US" dirty="0" smtClean="0">
              <a:latin typeface="Arial"/>
              <a:cs typeface="Arial"/>
            </a:endParaRPr>
          </a:p>
          <a:p>
            <a:pPr>
              <a:lnSpc>
                <a:spcPts val="4500"/>
              </a:lnSpc>
            </a:pPr>
            <a:r>
              <a:rPr lang="en-US" dirty="0" smtClean="0">
                <a:latin typeface="Arial"/>
                <a:cs typeface="Arial"/>
              </a:rPr>
              <a:t>    mile </a:t>
            </a:r>
            <a:r>
              <a:rPr lang="en-US" dirty="0">
                <a:latin typeface="Arial"/>
                <a:cs typeface="Arial"/>
              </a:rPr>
              <a:t>in 4 seconds. The dragster’s </a:t>
            </a:r>
            <a:r>
              <a:rPr lang="en-US" dirty="0" smtClean="0">
                <a:latin typeface="Arial"/>
                <a:cs typeface="Arial"/>
              </a:rPr>
              <a:t>distance </a:t>
            </a:r>
            <a:r>
              <a:rPr lang="en-US" dirty="0">
                <a:latin typeface="Arial"/>
                <a:cs typeface="Arial"/>
              </a:rPr>
              <a:t>over time is graphed </a:t>
            </a:r>
            <a:r>
              <a:rPr lang="en-US" dirty="0" smtClean="0">
                <a:latin typeface="Arial"/>
                <a:cs typeface="Arial"/>
              </a:rPr>
              <a:t>on the next slide. </a:t>
            </a:r>
            <a:r>
              <a:rPr lang="en-US" dirty="0">
                <a:latin typeface="Arial"/>
                <a:cs typeface="Arial"/>
              </a:rPr>
              <a:t>The graph assumes a constant speed. Use the graph </a:t>
            </a:r>
            <a:r>
              <a:rPr lang="en-US" dirty="0" smtClean="0">
                <a:latin typeface="Arial"/>
                <a:cs typeface="Arial"/>
              </a:rPr>
              <a:t>to </a:t>
            </a:r>
            <a:r>
              <a:rPr lang="en-US" dirty="0">
                <a:latin typeface="Arial"/>
                <a:cs typeface="Arial"/>
              </a:rPr>
              <a:t>complete problems 1 and 2. Then use what you know about slope-intercept form to answer the remaining questions.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678626"/>
              </p:ext>
            </p:extLst>
          </p:nvPr>
        </p:nvGraphicFramePr>
        <p:xfrm>
          <a:off x="736918" y="1289050"/>
          <a:ext cx="228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4" imgW="228600" imgH="800100" progId="Equation.DSMT4">
                  <p:embed/>
                </p:oleObj>
              </mc:Choice>
              <mc:Fallback>
                <p:oleObj name="Equation" r:id="rId4" imgW="2286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6918" y="1289050"/>
                        <a:ext cx="2286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23" y="658367"/>
            <a:ext cx="7936354" cy="5149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463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44600" cy="4998233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Find the slope and </a:t>
            </a:r>
            <a:r>
              <a:rPr lang="en-US" i="1" dirty="0"/>
              <a:t>y</a:t>
            </a:r>
            <a:r>
              <a:rPr lang="en-US" dirty="0"/>
              <a:t>-intercept of the function shown in the graph</a:t>
            </a:r>
            <a:r>
              <a:rPr lang="en-US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endParaRPr lang="en-US" sz="3200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Write the algebraic equation of the line</a:t>
            </a:r>
            <a:r>
              <a:rPr lang="en-US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endParaRPr lang="en-US" sz="3200" dirty="0"/>
          </a:p>
          <a:p>
            <a:pPr marL="457200" indent="-457200" algn="l">
              <a:buFont typeface="+mj-lt"/>
              <a:buAutoNum type="arabicPeriod"/>
            </a:pPr>
            <a:r>
              <a:rPr lang="en-US" spc="-30" dirty="0"/>
              <a:t>What is the slope of a line with the equation </a:t>
            </a:r>
            <a:r>
              <a:rPr lang="en-US" i="1" spc="-30" dirty="0"/>
              <a:t>y</a:t>
            </a:r>
            <a:r>
              <a:rPr lang="en-US" spc="-30" dirty="0"/>
              <a:t> = –</a:t>
            </a:r>
            <a:r>
              <a:rPr lang="en-US" i="1" spc="-30" dirty="0"/>
              <a:t>x</a:t>
            </a:r>
            <a:r>
              <a:rPr lang="en-US" spc="-30" dirty="0"/>
              <a:t> + 7</a:t>
            </a:r>
            <a:r>
              <a:rPr lang="en-US" spc="-30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sz="3200" spc="-30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</a:t>
            </a:r>
            <a:r>
              <a:rPr lang="en-US" i="1" dirty="0"/>
              <a:t>y</a:t>
            </a:r>
            <a:r>
              <a:rPr lang="en-US" dirty="0"/>
              <a:t>-intercept of a line with the equation </a:t>
            </a:r>
            <a:endParaRPr lang="en-US" dirty="0" smtClean="0"/>
          </a:p>
          <a:p>
            <a:pPr marL="457200" algn="l">
              <a:spcBef>
                <a:spcPts val="0"/>
              </a:spcBef>
            </a:pP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3</a:t>
            </a:r>
            <a:r>
              <a:rPr lang="en-US" i="1" dirty="0"/>
              <a:t>x</a:t>
            </a:r>
            <a:r>
              <a:rPr lang="en-US" dirty="0"/>
              <a:t> – 2?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800" dirty="0"/>
              <a:t>Find the slope and </a:t>
            </a:r>
            <a:r>
              <a:rPr lang="en-US" sz="2800" i="1" dirty="0" smtClean="0"/>
              <a:t>y</a:t>
            </a:r>
            <a:r>
              <a:rPr lang="en-US" sz="2800" dirty="0" smtClean="0"/>
              <a:t>-</a:t>
            </a:r>
            <a:r>
              <a:rPr lang="en-US" sz="2800" dirty="0"/>
              <a:t>intercept of the function shown in the </a:t>
            </a:r>
            <a:r>
              <a:rPr lang="en-US" sz="2800" dirty="0" smtClean="0"/>
              <a:t>graph.</a:t>
            </a:r>
            <a:endParaRPr lang="en-US" sz="2800" dirty="0"/>
          </a:p>
          <a:p>
            <a:pPr marL="800100" lvl="1" indent="-342900" algn="l">
              <a:lnSpc>
                <a:spcPts val="4500"/>
              </a:lnSpc>
              <a:buFont typeface="Arial"/>
              <a:buChar char="•"/>
            </a:pPr>
            <a:r>
              <a:rPr lang="en-US" dirty="0">
                <a:solidFill>
                  <a:srgbClr val="660066"/>
                </a:solidFill>
              </a:rPr>
              <a:t>The slope is  </a:t>
            </a:r>
            <a:r>
              <a:rPr lang="en-US" dirty="0" smtClean="0">
                <a:solidFill>
                  <a:srgbClr val="660066"/>
                </a:solidFill>
              </a:rPr>
              <a:t>     or                    </a:t>
            </a:r>
            <a:r>
              <a:rPr lang="en-US" dirty="0">
                <a:solidFill>
                  <a:srgbClr val="660066"/>
                </a:solidFill>
              </a:rPr>
              <a:t>. To calculate the slope, find any two points on the line. </a:t>
            </a:r>
            <a:endParaRPr lang="en-US" dirty="0" smtClean="0">
              <a:solidFill>
                <a:srgbClr val="660066"/>
              </a:solidFill>
            </a:endParaRPr>
          </a:p>
          <a:p>
            <a:pPr lvl="1" algn="l">
              <a:lnSpc>
                <a:spcPct val="150000"/>
              </a:lnSpc>
            </a:pPr>
            <a:endParaRPr lang="en-US" sz="1400" dirty="0">
              <a:solidFill>
                <a:srgbClr val="660066"/>
              </a:solidFill>
            </a:endParaRPr>
          </a:p>
          <a:p>
            <a:pPr marL="800100" lvl="1" indent="-342900" algn="l">
              <a:lnSpc>
                <a:spcPts val="4500"/>
              </a:lnSpc>
              <a:buFont typeface="Arial"/>
              <a:buChar char="•"/>
            </a:pPr>
            <a:r>
              <a:rPr lang="en-US" dirty="0">
                <a:solidFill>
                  <a:srgbClr val="660066"/>
                </a:solidFill>
              </a:rPr>
              <a:t>The graph shows that (0, 0) and (16, 1) are both points on the line. The formula to find the slope between two points (</a:t>
            </a:r>
            <a:r>
              <a:rPr lang="en-US" i="1" dirty="0">
                <a:solidFill>
                  <a:srgbClr val="660066"/>
                </a:solidFill>
              </a:rPr>
              <a:t>x</a:t>
            </a:r>
            <a:r>
              <a:rPr lang="en-US" baseline="-25000" dirty="0">
                <a:solidFill>
                  <a:srgbClr val="660066"/>
                </a:solidFill>
              </a:rPr>
              <a:t>1</a:t>
            </a:r>
            <a:r>
              <a:rPr lang="en-US" dirty="0">
                <a:solidFill>
                  <a:srgbClr val="660066"/>
                </a:solidFill>
              </a:rPr>
              <a:t>, </a:t>
            </a:r>
            <a:r>
              <a:rPr lang="en-US" i="1" dirty="0" smtClean="0">
                <a:solidFill>
                  <a:srgbClr val="660066"/>
                </a:solidFill>
              </a:rPr>
              <a:t>y</a:t>
            </a:r>
            <a:r>
              <a:rPr lang="en-US" baseline="-25000" dirty="0">
                <a:solidFill>
                  <a:srgbClr val="660066"/>
                </a:solidFill>
              </a:rPr>
              <a:t>1</a:t>
            </a:r>
            <a:r>
              <a:rPr lang="en-US" dirty="0" smtClean="0">
                <a:solidFill>
                  <a:srgbClr val="660066"/>
                </a:solidFill>
              </a:rPr>
              <a:t>) </a:t>
            </a:r>
            <a:r>
              <a:rPr lang="en-US" dirty="0">
                <a:solidFill>
                  <a:srgbClr val="660066"/>
                </a:solidFill>
              </a:rPr>
              <a:t>and (</a:t>
            </a:r>
            <a:r>
              <a:rPr lang="en-US" i="1" dirty="0">
                <a:solidFill>
                  <a:srgbClr val="660066"/>
                </a:solidFill>
              </a:rPr>
              <a:t>x</a:t>
            </a:r>
            <a:r>
              <a:rPr lang="en-US" baseline="-25000" dirty="0">
                <a:solidFill>
                  <a:srgbClr val="660066"/>
                </a:solidFill>
              </a:rPr>
              <a:t>2</a:t>
            </a:r>
            <a:r>
              <a:rPr lang="en-US" dirty="0">
                <a:solidFill>
                  <a:srgbClr val="660066"/>
                </a:solidFill>
              </a:rPr>
              <a:t>, </a:t>
            </a:r>
            <a:r>
              <a:rPr lang="en-US" i="1" dirty="0" smtClean="0">
                <a:solidFill>
                  <a:srgbClr val="660066"/>
                </a:solidFill>
              </a:rPr>
              <a:t>y</a:t>
            </a:r>
            <a:r>
              <a:rPr lang="en-US" baseline="-25000" dirty="0">
                <a:solidFill>
                  <a:srgbClr val="660066"/>
                </a:solidFill>
              </a:rPr>
              <a:t>2</a:t>
            </a:r>
            <a:r>
              <a:rPr lang="en-US" dirty="0" smtClean="0">
                <a:solidFill>
                  <a:srgbClr val="660066"/>
                </a:solidFill>
              </a:rPr>
              <a:t>) is            </a:t>
            </a:r>
            <a:r>
              <a:rPr lang="en-US" dirty="0">
                <a:solidFill>
                  <a:srgbClr val="660066"/>
                </a:solidFill>
              </a:rPr>
              <a:t>. Substitute (0, 0) and (16, 1) into the formula to find the slope</a:t>
            </a:r>
            <a:r>
              <a:rPr lang="en-US" dirty="0" smtClean="0">
                <a:solidFill>
                  <a:srgbClr val="660066"/>
                </a:solidFill>
              </a:rPr>
              <a:t>. </a:t>
            </a:r>
            <a:endParaRPr lang="en-US" dirty="0">
              <a:solidFill>
                <a:srgbClr val="660066"/>
              </a:solidFill>
            </a:endParaRP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092200"/>
              </p:ext>
            </p:extLst>
          </p:nvPr>
        </p:nvGraphicFramePr>
        <p:xfrm>
          <a:off x="3178176" y="1365250"/>
          <a:ext cx="43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4" imgW="431800" imgH="800100" progId="Equation.DSMT4">
                  <p:embed/>
                </p:oleObj>
              </mc:Choice>
              <mc:Fallback>
                <p:oleObj name="Equation" r:id="rId4" imgW="431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8176" y="1365250"/>
                        <a:ext cx="431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68119"/>
              </p:ext>
            </p:extLst>
          </p:nvPr>
        </p:nvGraphicFramePr>
        <p:xfrm>
          <a:off x="4035426" y="1346200"/>
          <a:ext cx="16129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6" imgW="1612900" imgH="863600" progId="Equation.DSMT4">
                  <p:embed/>
                </p:oleObj>
              </mc:Choice>
              <mc:Fallback>
                <p:oleObj name="Equation" r:id="rId6" imgW="1612900" imgH="863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5426" y="1346200"/>
                        <a:ext cx="1612900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854586"/>
              </p:ext>
            </p:extLst>
          </p:nvPr>
        </p:nvGraphicFramePr>
        <p:xfrm>
          <a:off x="6996113" y="3943058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8" imgW="927100" imgH="901700" progId="Equation.DSMT4">
                  <p:embed/>
                </p:oleObj>
              </mc:Choice>
              <mc:Fallback>
                <p:oleObj name="Equation" r:id="rId8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96113" y="3943058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lvl="1" algn="l"/>
            <a:endParaRPr lang="en-US" sz="2400" spc="-40" dirty="0" smtClean="0">
              <a:solidFill>
                <a:srgbClr val="660066"/>
              </a:solidFill>
            </a:endParaRPr>
          </a:p>
          <a:p>
            <a:pPr lvl="1" algn="l"/>
            <a:endParaRPr lang="en-US" sz="2400" spc="-40" dirty="0">
              <a:solidFill>
                <a:srgbClr val="660066"/>
              </a:solidFill>
            </a:endParaRPr>
          </a:p>
          <a:p>
            <a:pPr lvl="1" algn="l"/>
            <a:endParaRPr lang="en-US" sz="2400" spc="-4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slope between the two points (0, 0) and (16, 1) is 16.</a:t>
            </a: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marL="804672" lvl="1" indent="-347472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 is the point at which the graph crosses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-axis. The graph shows that the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 is 0</a:t>
            </a:r>
            <a:r>
              <a:rPr lang="en-US" sz="2400" dirty="0" smtClean="0">
                <a:solidFill>
                  <a:srgbClr val="660066"/>
                </a:solidFill>
              </a:rPr>
              <a:t>, or </a:t>
            </a:r>
            <a:r>
              <a:rPr lang="en-US" sz="2400" dirty="0">
                <a:solidFill>
                  <a:srgbClr val="660066"/>
                </a:solidFill>
              </a:rPr>
              <a:t>(0, 0).</a:t>
            </a: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6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6947452"/>
              </p:ext>
            </p:extLst>
          </p:nvPr>
        </p:nvGraphicFramePr>
        <p:xfrm>
          <a:off x="2914650" y="908050"/>
          <a:ext cx="33147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4" imgW="3314700" imgH="901700" progId="Equation.DSMT4">
                  <p:embed/>
                </p:oleObj>
              </mc:Choice>
              <mc:Fallback>
                <p:oleObj name="Equation" r:id="rId4" imgW="33147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14650" y="908050"/>
                        <a:ext cx="33147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615666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Write the algebraic equation of the line.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equation of a line can be written in the </a:t>
            </a:r>
            <a:r>
              <a:rPr lang="en-US" sz="2400" dirty="0" smtClean="0">
                <a:solidFill>
                  <a:srgbClr val="660066"/>
                </a:solidFill>
              </a:rPr>
              <a:t>form </a:t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>
                <a:solidFill>
                  <a:srgbClr val="660066"/>
                </a:solidFill>
              </a:rPr>
              <a:t>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, where </a:t>
            </a:r>
            <a:r>
              <a:rPr lang="en-US" sz="2400" i="1" dirty="0">
                <a:solidFill>
                  <a:srgbClr val="660066"/>
                </a:solidFill>
              </a:rPr>
              <a:t>m</a:t>
            </a:r>
            <a:r>
              <a:rPr lang="en-US" sz="2400" dirty="0">
                <a:solidFill>
                  <a:srgbClr val="660066"/>
                </a:solidFill>
              </a:rPr>
              <a:t> is the slope of the line and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 is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-intercept. The equation of the line is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>
                <a:solidFill>
                  <a:srgbClr val="660066"/>
                </a:solidFill>
              </a:rPr>
              <a:t>= 16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+ 0 or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16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What is the slope of a line with the equation </a:t>
            </a:r>
            <a:endParaRPr lang="en-US" dirty="0" smtClean="0"/>
          </a:p>
          <a:p>
            <a:pPr marL="457200" algn="l">
              <a:spcBef>
                <a:spcPts val="0"/>
              </a:spcBef>
            </a:pP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–</a:t>
            </a:r>
            <a:r>
              <a:rPr lang="en-US" i="1" dirty="0"/>
              <a:t>x</a:t>
            </a:r>
            <a:r>
              <a:rPr lang="en-US" dirty="0"/>
              <a:t> + 7?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If </a:t>
            </a: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equation of a line is in the form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 smtClean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m</a:t>
            </a:r>
            <a:r>
              <a:rPr lang="en-US" sz="2400" dirty="0">
                <a:solidFill>
                  <a:srgbClr val="660066"/>
                </a:solidFill>
              </a:rPr>
              <a:t> is the slope of the line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slope of the line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–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+ 7 is –1.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88500" y="1600200"/>
            <a:ext cx="3670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578762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3702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74527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4"/>
            </a:pPr>
            <a:r>
              <a:rPr lang="en-US" dirty="0">
                <a:solidFill>
                  <a:srgbClr val="000000"/>
                </a:solidFill>
              </a:rPr>
              <a:t>What is the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-intercept of a line with the equation </a:t>
            </a:r>
            <a:endParaRPr lang="en-US" dirty="0" smtClean="0">
              <a:solidFill>
                <a:srgbClr val="000000"/>
              </a:solidFill>
            </a:endParaRPr>
          </a:p>
          <a:p>
            <a:pPr marL="457200" algn="l">
              <a:spcBef>
                <a:spcPts val="0"/>
              </a:spcBef>
            </a:pPr>
            <a:r>
              <a:rPr lang="en-US" i="1" dirty="0" smtClean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3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– 2?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If the equation of a line is in the form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 smtClean="0">
                <a:solidFill>
                  <a:srgbClr val="660066"/>
                </a:solidFill>
              </a:rPr>
              <a:t>, </a:t>
            </a:r>
            <a:r>
              <a:rPr lang="en-US" sz="2400" dirty="0">
                <a:solidFill>
                  <a:srgbClr val="660066"/>
                </a:solidFill>
              </a:rPr>
              <a:t>then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 is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 of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3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– 2 is –2, or the </a:t>
            </a:r>
            <a:r>
              <a:rPr lang="en-US" sz="2400" dirty="0" smtClean="0">
                <a:solidFill>
                  <a:srgbClr val="660066"/>
                </a:solidFill>
              </a:rPr>
              <a:t>point </a:t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(</a:t>
            </a:r>
            <a:r>
              <a:rPr lang="en-US" sz="2400" dirty="0">
                <a:solidFill>
                  <a:srgbClr val="660066"/>
                </a:solidFill>
              </a:rPr>
              <a:t>0, –2).</a:t>
            </a:r>
          </a:p>
          <a:p>
            <a:pPr marL="457200" indent="-457200" algn="l">
              <a:buFont typeface="+mj-lt"/>
              <a:buAutoNum type="arabicPeriod" startAt="4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4.3.1: Interpreting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806240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00036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57247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802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1216</TotalTime>
  <Words>595</Words>
  <Application>Microsoft Macintosh PowerPoint</Application>
  <PresentationFormat>On-screen Show (4:3)</PresentationFormat>
  <Paragraphs>78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96</cp:revision>
  <dcterms:created xsi:type="dcterms:W3CDTF">2012-02-22T19:14:19Z</dcterms:created>
  <dcterms:modified xsi:type="dcterms:W3CDTF">2012-06-05T18:59:26Z</dcterms:modified>
  <cp:category/>
</cp:coreProperties>
</file>