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handoutMasterIdLst>
    <p:handoutMasterId r:id="rId37"/>
  </p:handoutMasterIdLst>
  <p:sldIdLst>
    <p:sldId id="256" r:id="rId2"/>
    <p:sldId id="355" r:id="rId3"/>
    <p:sldId id="382" r:id="rId4"/>
    <p:sldId id="383" r:id="rId5"/>
    <p:sldId id="384" r:id="rId6"/>
    <p:sldId id="258" r:id="rId7"/>
    <p:sldId id="259" r:id="rId8"/>
    <p:sldId id="290" r:id="rId9"/>
    <p:sldId id="294" r:id="rId10"/>
    <p:sldId id="385" r:id="rId11"/>
    <p:sldId id="366" r:id="rId12"/>
    <p:sldId id="386" r:id="rId13"/>
    <p:sldId id="387" r:id="rId14"/>
    <p:sldId id="388" r:id="rId15"/>
    <p:sldId id="389" r:id="rId16"/>
    <p:sldId id="295" r:id="rId17"/>
    <p:sldId id="296" r:id="rId18"/>
    <p:sldId id="390" r:id="rId19"/>
    <p:sldId id="391" r:id="rId20"/>
    <p:sldId id="401" r:id="rId21"/>
    <p:sldId id="336" r:id="rId22"/>
    <p:sldId id="337" r:id="rId23"/>
    <p:sldId id="338" r:id="rId24"/>
    <p:sldId id="392" r:id="rId25"/>
    <p:sldId id="359" r:id="rId26"/>
    <p:sldId id="393" r:id="rId27"/>
    <p:sldId id="394" r:id="rId28"/>
    <p:sldId id="395" r:id="rId29"/>
    <p:sldId id="396" r:id="rId30"/>
    <p:sldId id="397" r:id="rId31"/>
    <p:sldId id="398" r:id="rId32"/>
    <p:sldId id="399" r:id="rId33"/>
    <p:sldId id="400" r:id="rId34"/>
    <p:sldId id="402" r:id="rId35"/>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128" d="100"/>
          <a:sy n="128" d="100"/>
        </p:scale>
        <p:origin x="-320" y="-112"/>
      </p:cViewPr>
      <p:guideLst>
        <p:guide orient="horz" pos="2073"/>
        <p:guide pos="2875"/>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handoutMaster" Target="handoutMasters/handoutMaster1.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 Id="rId2" Type="http://schemas.openxmlformats.org/officeDocument/2006/relationships/image" Target="../media/image7.emf"/><Relationship Id="rId3"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emf"/><Relationship Id="rId2" Type="http://schemas.openxmlformats.org/officeDocument/2006/relationships/image" Target="../media/image10.emf"/><Relationship Id="rId3" Type="http://schemas.openxmlformats.org/officeDocument/2006/relationships/image" Target="../media/image1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9.emf"/><Relationship Id="rId2" Type="http://schemas.openxmlformats.org/officeDocument/2006/relationships/image" Target="../media/image15.emf"/><Relationship Id="rId3"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rPr>
              <a:pPr>
                <a:defRPr/>
              </a:pPr>
              <a:t>9/19/12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B485999A-F397-D44F-A9CA-C8E36A937B72}" type="datetimeFigureOut">
              <a:rPr lang="en-US" smtClean="0"/>
              <a:pPr>
                <a:defRPr/>
              </a:pPr>
              <a:t>9/19/12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19</a:t>
            </a:fld>
            <a:endParaRPr lang="en-US" dirty="0"/>
          </a:p>
        </p:txBody>
      </p:sp>
    </p:spTree>
    <p:extLst>
      <p:ext uri="{BB962C8B-B14F-4D97-AF65-F5344CB8AC3E}">
        <p14:creationId xmlns:p14="http://schemas.microsoft.com/office/powerpoint/2010/main" val="4017446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/CAU4L3S1DescribeLine</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20</a:t>
            </a:fld>
            <a:endParaRPr lang="en-US" dirty="0"/>
          </a:p>
        </p:txBody>
      </p:sp>
    </p:spTree>
    <p:extLst>
      <p:ext uri="{BB962C8B-B14F-4D97-AF65-F5344CB8AC3E}">
        <p14:creationId xmlns:p14="http://schemas.microsoft.com/office/powerpoint/2010/main" val="20496325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33</a:t>
            </a:fld>
            <a:endParaRPr lang="en-US" dirty="0"/>
          </a:p>
        </p:txBody>
      </p:sp>
    </p:spTree>
    <p:extLst>
      <p:ext uri="{BB962C8B-B14F-4D97-AF65-F5344CB8AC3E}">
        <p14:creationId xmlns:p14="http://schemas.microsoft.com/office/powerpoint/2010/main" val="40174463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/CAU4L3S1DescribeRel</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34</a:t>
            </a:fld>
            <a:endParaRPr lang="en-US" dirty="0"/>
          </a:p>
        </p:txBody>
      </p:sp>
    </p:spTree>
    <p:extLst>
      <p:ext uri="{BB962C8B-B14F-4D97-AF65-F5344CB8AC3E}">
        <p14:creationId xmlns:p14="http://schemas.microsoft.com/office/powerpoint/2010/main" val="20496325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600">
                <a:solidFill>
                  <a:srgbClr val="FF0000"/>
                </a:solidFill>
              </a:defRPr>
            </a:lvl1pPr>
          </a:lstStyle>
          <a:p>
            <a:pPr>
              <a:defRPr/>
            </a:pPr>
            <a:r>
              <a:rPr lang="en-US" smtClean="0"/>
              <a:t>4.3.1: Interpreting Slope and y-intercept</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4.3.1: Interpreting Slope and y-intercept</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4.3.1: Interpreting Slope and y-intercept</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3" y="6246670"/>
            <a:ext cx="5530850" cy="264966"/>
          </a:xfrm>
        </p:spPr>
        <p:txBody>
          <a:bodyPr>
            <a:noAutofit/>
          </a:bodyPr>
          <a:lstStyle>
            <a:lvl1pPr marL="0" indent="0">
              <a:spcBef>
                <a:spcPts val="0"/>
              </a:spcBef>
              <a:buNone/>
              <a:defRPr sz="1600" b="0" i="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FB8CF2CE-7C32-D445-A4D6-595F27B6088A}" type="slidenum">
              <a:rPr lang="en-US" smtClean="0"/>
              <a:pPr>
                <a:defRPr/>
              </a:pPr>
              <a:t>‹#›</a:t>
            </a:fld>
            <a:endParaRPr lang="en-US" dirty="0"/>
          </a:p>
        </p:txBody>
      </p:sp>
    </p:spTree>
    <p:extLst>
      <p:ext uri="{BB962C8B-B14F-4D97-AF65-F5344CB8AC3E}">
        <p14:creationId xmlns:p14="http://schemas.microsoft.com/office/powerpoint/2010/main" val="1634787790"/>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4.3.1: Interpreting Slope and y-intercept</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4.3.1: Interpreting Slope and y-intercept</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4.3.1: Interpreting Slope and y-intercept</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4.3.1: Interpreting Slope and y-intercept</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4.3.1: Interpreting Slope and y-intercept</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4.3.1: Interpreting Slope and y-intercept</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4.3.1: Interpreting Slope and y-intercept</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4.3.1: Interpreting Slope and y-intercept</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4.3.1: Interpreting Slope and y-intercept</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8" r:id="rId12"/>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4.bin"/><Relationship Id="rId4" Type="http://schemas.openxmlformats.org/officeDocument/2006/relationships/image" Target="../media/image4.emf"/><Relationship Id="rId1" Type="http://schemas.openxmlformats.org/officeDocument/2006/relationships/vmlDrawing" Target="../drawings/vmlDrawing5.vml"/><Relationship Id="rId2"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5.bin"/><Relationship Id="rId4" Type="http://schemas.openxmlformats.org/officeDocument/2006/relationships/image" Target="../media/image9.emf"/><Relationship Id="rId5" Type="http://schemas.openxmlformats.org/officeDocument/2006/relationships/oleObject" Target="../embeddings/oleObject16.bin"/><Relationship Id="rId6" Type="http://schemas.openxmlformats.org/officeDocument/2006/relationships/image" Target="../media/image10.emf"/><Relationship Id="rId7" Type="http://schemas.openxmlformats.org/officeDocument/2006/relationships/oleObject" Target="../embeddings/oleObject17.bin"/><Relationship Id="rId8" Type="http://schemas.openxmlformats.org/officeDocument/2006/relationships/image" Target="../media/image11.emf"/><Relationship Id="rId1" Type="http://schemas.openxmlformats.org/officeDocument/2006/relationships/vmlDrawing" Target="../drawings/vmlDrawing6.vml"/><Relationship Id="rId2"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8.bin"/><Relationship Id="rId4" Type="http://schemas.openxmlformats.org/officeDocument/2006/relationships/image" Target="../media/image12.emf"/><Relationship Id="rId1" Type="http://schemas.openxmlformats.org/officeDocument/2006/relationships/vmlDrawing" Target="../drawings/vmlDrawing7.vml"/><Relationship Id="rId2"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5" Type="http://schemas.openxmlformats.org/officeDocument/2006/relationships/oleObject" Target="../embeddings/oleObject2.bin"/><Relationship Id="rId6" Type="http://schemas.openxmlformats.org/officeDocument/2006/relationships/image" Target="../media/image3.e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walch.com/ei/CAU4L3S1DescribeLine" TargetMode="External"/><Relationship Id="rId4" Type="http://schemas.openxmlformats.org/officeDocument/2006/relationships/image" Target="../media/image13.pn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9.bin"/><Relationship Id="rId4" Type="http://schemas.openxmlformats.org/officeDocument/2006/relationships/image" Target="../media/image4.emf"/><Relationship Id="rId1" Type="http://schemas.openxmlformats.org/officeDocument/2006/relationships/vmlDrawing" Target="../drawings/vmlDrawing8.vml"/><Relationship Id="rId2"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0.bin"/><Relationship Id="rId4" Type="http://schemas.openxmlformats.org/officeDocument/2006/relationships/image" Target="../media/image9.emf"/><Relationship Id="rId5" Type="http://schemas.openxmlformats.org/officeDocument/2006/relationships/oleObject" Target="../embeddings/oleObject21.bin"/><Relationship Id="rId6" Type="http://schemas.openxmlformats.org/officeDocument/2006/relationships/image" Target="../media/image15.emf"/><Relationship Id="rId7" Type="http://schemas.openxmlformats.org/officeDocument/2006/relationships/oleObject" Target="../embeddings/oleObject22.bin"/><Relationship Id="rId8" Type="http://schemas.openxmlformats.org/officeDocument/2006/relationships/image" Target="../media/image16.emf"/><Relationship Id="rId1" Type="http://schemas.openxmlformats.org/officeDocument/2006/relationships/vmlDrawing" Target="../drawings/vmlDrawing9.vml"/><Relationship Id="rId2"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4.emf"/><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23.bin"/><Relationship Id="rId4" Type="http://schemas.openxmlformats.org/officeDocument/2006/relationships/image" Target="../media/image17.emf"/><Relationship Id="rId1" Type="http://schemas.openxmlformats.org/officeDocument/2006/relationships/vmlDrawing" Target="../drawings/vmlDrawing10.vml"/><Relationship Id="rId2"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34.xml.rels><?xml version="1.0" encoding="UTF-8" standalone="yes"?>
<Relationships xmlns="http://schemas.openxmlformats.org/package/2006/relationships"><Relationship Id="rId3" Type="http://schemas.openxmlformats.org/officeDocument/2006/relationships/hyperlink" Target="http://walch.com/ei/CAU4L3S1DescribeRel" TargetMode="External"/><Relationship Id="rId4" Type="http://schemas.openxmlformats.org/officeDocument/2006/relationships/image" Target="../media/image13.png"/><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5.emf"/><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1" Type="http://schemas.openxmlformats.org/officeDocument/2006/relationships/oleObject" Target="../embeddings/oleObject12.bin"/><Relationship Id="rId12" Type="http://schemas.openxmlformats.org/officeDocument/2006/relationships/image" Target="../media/image7.emf"/><Relationship Id="rId13" Type="http://schemas.openxmlformats.org/officeDocument/2006/relationships/oleObject" Target="../embeddings/oleObject13.bin"/><Relationship Id="rId14" Type="http://schemas.openxmlformats.org/officeDocument/2006/relationships/image" Target="../media/image4.emf"/><Relationship Id="rId1" Type="http://schemas.openxmlformats.org/officeDocument/2006/relationships/vmlDrawing" Target="../drawings/vmlDrawing4.vml"/><Relationship Id="rId2" Type="http://schemas.openxmlformats.org/officeDocument/2006/relationships/slideLayout" Target="../slideLayouts/slideLayout1.xml"/><Relationship Id="rId3" Type="http://schemas.openxmlformats.org/officeDocument/2006/relationships/oleObject" Target="../embeddings/oleObject5.bin"/><Relationship Id="rId4" Type="http://schemas.openxmlformats.org/officeDocument/2006/relationships/image" Target="../media/image6.emf"/><Relationship Id="rId5" Type="http://schemas.openxmlformats.org/officeDocument/2006/relationships/oleObject" Target="../embeddings/oleObject6.bin"/><Relationship Id="rId6" Type="http://schemas.openxmlformats.org/officeDocument/2006/relationships/oleObject" Target="../embeddings/oleObject7.bin"/><Relationship Id="rId7" Type="http://schemas.openxmlformats.org/officeDocument/2006/relationships/oleObject" Target="../embeddings/oleObject8.bin"/><Relationship Id="rId8" Type="http://schemas.openxmlformats.org/officeDocument/2006/relationships/oleObject" Target="../embeddings/oleObject9.bin"/><Relationship Id="rId9" Type="http://schemas.openxmlformats.org/officeDocument/2006/relationships/oleObject" Target="../embeddings/oleObject10.bin"/><Relationship Id="rId10" Type="http://schemas.openxmlformats.org/officeDocument/2006/relationships/oleObject" Target="../embeddings/oleObject11.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50" y="641350"/>
            <a:ext cx="7976032"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r>
              <a:rPr lang="en-US" dirty="0"/>
              <a:t>When linear functions are used to model real-world relationships, the slope and </a:t>
            </a:r>
            <a:r>
              <a:rPr lang="en-US" i="1" dirty="0"/>
              <a:t>y</a:t>
            </a:r>
            <a:r>
              <a:rPr lang="en-US" dirty="0"/>
              <a:t>-intercept of the linear function can be interpreted in context. Recall that data in a scatter plot can be approximated using a linear fit, or linear function that models real-world relationships. A </a:t>
            </a:r>
            <a:r>
              <a:rPr lang="en-US" b="1" dirty="0"/>
              <a:t>linear fit </a:t>
            </a:r>
            <a:r>
              <a:rPr lang="en-US" dirty="0"/>
              <a:t>is the approximation of data using a linear function.</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dirty="0" smtClean="0"/>
              <a:t>4.3.1: Interpreting Slope and </a:t>
            </a:r>
            <a:r>
              <a:rPr lang="en-US" i="1" dirty="0" smtClean="0"/>
              <a:t>y</a:t>
            </a:r>
            <a:r>
              <a:rPr lang="en-US" dirty="0" smtClean="0"/>
              <a:t>-intercept</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107058" cy="4997450"/>
          </a:xfrm>
        </p:spPr>
        <p:txBody>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10</a:t>
            </a:fld>
            <a:endParaRPr lang="en-US" dirty="0"/>
          </a:p>
        </p:txBody>
      </p:sp>
      <p:sp>
        <p:nvSpPr>
          <p:cNvPr id="3" name="Footer Placeholder 2"/>
          <p:cNvSpPr>
            <a:spLocks noGrp="1"/>
          </p:cNvSpPr>
          <p:nvPr>
            <p:ph type="ftr" sz="quarter" idx="13"/>
          </p:nvPr>
        </p:nvSpPr>
        <p:spPr/>
        <p:txBody>
          <a:bodyPr/>
          <a:lstStyle/>
          <a:p>
            <a:pPr>
              <a:defRPr/>
            </a:pPr>
            <a:r>
              <a:rPr lang="en-US" dirty="0" smtClean="0"/>
              <a:t>4.3.1: Interpreting Slope and </a:t>
            </a:r>
            <a:r>
              <a:rPr lang="en-US" i="1" dirty="0" smtClean="0"/>
              <a:t>y</a:t>
            </a:r>
            <a:r>
              <a:rPr lang="en-US" dirty="0" smtClean="0"/>
              <a:t>-intercept</a:t>
            </a:r>
            <a:endParaRPr lang="en-US" dirty="0"/>
          </a:p>
        </p:txBody>
      </p:sp>
      <p:pic>
        <p:nvPicPr>
          <p:cNvPr id="4" name="Picture 3" descr="2.pdf"/>
          <p:cNvPicPr>
            <a:picLocks noChangeAspect="1"/>
          </p:cNvPicPr>
          <p:nvPr/>
        </p:nvPicPr>
        <p:blipFill rotWithShape="1">
          <a:blip r:embed="rId2">
            <a:extLst>
              <a:ext uri="{28A0092B-C50C-407E-A947-70E740481C1C}">
                <a14:useLocalDpi xmlns:a14="http://schemas.microsoft.com/office/drawing/2010/main" val="0"/>
              </a:ext>
            </a:extLst>
          </a:blip>
          <a:srcRect l="6786" t="6374" r="3419" b="6647"/>
          <a:stretch/>
        </p:blipFill>
        <p:spPr>
          <a:xfrm>
            <a:off x="2119663" y="1270000"/>
            <a:ext cx="4913087" cy="4075668"/>
          </a:xfrm>
          <a:prstGeom prst="rect">
            <a:avLst/>
          </a:prstGeom>
        </p:spPr>
      </p:pic>
      <p:sp>
        <p:nvSpPr>
          <p:cNvPr id="6" name="TextBox 5"/>
          <p:cNvSpPr txBox="1"/>
          <p:nvPr/>
        </p:nvSpPr>
        <p:spPr>
          <a:xfrm rot="16200000">
            <a:off x="-98879" y="3127127"/>
            <a:ext cx="4098528" cy="338554"/>
          </a:xfrm>
          <a:prstGeom prst="rect">
            <a:avLst/>
          </a:prstGeom>
          <a:noFill/>
        </p:spPr>
        <p:txBody>
          <a:bodyPr wrap="square" rtlCol="0">
            <a:spAutoFit/>
          </a:bodyPr>
          <a:lstStyle/>
          <a:p>
            <a:pPr algn="ctr"/>
            <a:r>
              <a:rPr lang="en-US" sz="1600" b="1" dirty="0" smtClean="0">
                <a:latin typeface="Arial"/>
                <a:cs typeface="Arial"/>
              </a:rPr>
              <a:t>Cost in dollars ($)</a:t>
            </a:r>
            <a:endParaRPr lang="en-US" sz="1600" b="1" dirty="0">
              <a:latin typeface="Arial"/>
              <a:cs typeface="Arial"/>
            </a:endParaRPr>
          </a:p>
        </p:txBody>
      </p:sp>
      <p:sp>
        <p:nvSpPr>
          <p:cNvPr id="7" name="TextBox 6"/>
          <p:cNvSpPr txBox="1"/>
          <p:nvPr/>
        </p:nvSpPr>
        <p:spPr>
          <a:xfrm>
            <a:off x="2608113" y="5345668"/>
            <a:ext cx="4286383" cy="338554"/>
          </a:xfrm>
          <a:prstGeom prst="rect">
            <a:avLst/>
          </a:prstGeom>
          <a:noFill/>
        </p:spPr>
        <p:txBody>
          <a:bodyPr wrap="square" rtlCol="0">
            <a:spAutoFit/>
          </a:bodyPr>
          <a:lstStyle/>
          <a:p>
            <a:pPr algn="ctr"/>
            <a:r>
              <a:rPr lang="en-US" sz="1600" b="1" dirty="0" smtClean="0">
                <a:latin typeface="Arial"/>
                <a:cs typeface="Arial"/>
              </a:rPr>
              <a:t>Size in square feet</a:t>
            </a:r>
            <a:endParaRPr lang="en-US" sz="1600" b="1" dirty="0">
              <a:latin typeface="Arial"/>
              <a:cs typeface="Arial"/>
            </a:endParaRPr>
          </a:p>
        </p:txBody>
      </p:sp>
    </p:spTree>
    <p:extLst>
      <p:ext uri="{BB962C8B-B14F-4D97-AF65-F5344CB8AC3E}">
        <p14:creationId xmlns:p14="http://schemas.microsoft.com/office/powerpoint/2010/main" val="230791845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843001"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pPr marL="514350" indent="-557784">
              <a:buFont typeface="+mj-lt"/>
              <a:buAutoNum type="arabicPeriod"/>
            </a:pPr>
            <a:r>
              <a:rPr lang="en-US" sz="2800" b="1" dirty="0">
                <a:solidFill>
                  <a:srgbClr val="660066"/>
                </a:solidFill>
              </a:rPr>
              <a:t>Find the equation of the linear </a:t>
            </a:r>
            <a:r>
              <a:rPr lang="en-US" sz="2800" b="1" dirty="0" smtClean="0">
                <a:solidFill>
                  <a:srgbClr val="660066"/>
                </a:solidFill>
              </a:rPr>
              <a:t>fit.</a:t>
            </a:r>
            <a:endParaRPr lang="en-US" sz="2800" b="1" dirty="0">
              <a:solidFill>
                <a:srgbClr val="660066"/>
              </a:solidFill>
            </a:endParaRPr>
          </a:p>
          <a:p>
            <a:pPr marL="512064"/>
            <a:r>
              <a:rPr lang="en-US" dirty="0"/>
              <a:t>The general equation of a line in slope-intercept form is </a:t>
            </a:r>
            <a:r>
              <a:rPr lang="en-US" i="1" dirty="0"/>
              <a:t>y</a:t>
            </a:r>
            <a:r>
              <a:rPr lang="en-US" dirty="0"/>
              <a:t> = </a:t>
            </a:r>
            <a:r>
              <a:rPr lang="en-US" i="1" dirty="0"/>
              <a:t>mx</a:t>
            </a:r>
            <a:r>
              <a:rPr lang="en-US" dirty="0"/>
              <a:t> + </a:t>
            </a:r>
            <a:r>
              <a:rPr lang="en-US" i="1" dirty="0"/>
              <a:t>b</a:t>
            </a:r>
            <a:r>
              <a:rPr lang="en-US" dirty="0"/>
              <a:t>, where </a:t>
            </a:r>
            <a:r>
              <a:rPr lang="en-US" i="1" dirty="0"/>
              <a:t>m</a:t>
            </a:r>
            <a:r>
              <a:rPr lang="en-US" dirty="0"/>
              <a:t> is the slope and </a:t>
            </a:r>
            <a:r>
              <a:rPr lang="en-US" i="1" dirty="0"/>
              <a:t>b</a:t>
            </a:r>
            <a:r>
              <a:rPr lang="en-US" dirty="0"/>
              <a:t> is the </a:t>
            </a:r>
            <a:r>
              <a:rPr lang="en-US" i="1" dirty="0"/>
              <a:t>y</a:t>
            </a:r>
            <a:r>
              <a:rPr lang="en-US" dirty="0"/>
              <a:t>-intercept. </a:t>
            </a:r>
            <a:endParaRPr lang="en-US" dirty="0" smtClean="0"/>
          </a:p>
          <a:p>
            <a:pPr marL="512064"/>
            <a:endParaRPr lang="en-US" dirty="0"/>
          </a:p>
          <a:p>
            <a:pPr marL="512064"/>
            <a:r>
              <a:rPr lang="en-US" dirty="0"/>
              <a:t>Find two points on the line using the graph</a:t>
            </a:r>
            <a:r>
              <a:rPr lang="en-US" dirty="0" smtClean="0"/>
              <a:t>.</a:t>
            </a:r>
          </a:p>
          <a:p>
            <a:pPr marL="512064"/>
            <a:r>
              <a:rPr lang="en-US" dirty="0" smtClean="0"/>
              <a:t> </a:t>
            </a:r>
            <a:endParaRPr lang="en-US" dirty="0"/>
          </a:p>
          <a:p>
            <a:pPr marL="512064"/>
            <a:r>
              <a:rPr lang="en-US" dirty="0"/>
              <a:t>The graph contains the points (300, 60,000) and (600, 120,000)</a:t>
            </a:r>
            <a:r>
              <a:rPr lang="en-US" dirty="0" smtClean="0"/>
              <a:t>.</a:t>
            </a:r>
            <a:endParaRPr lang="en-US" dirty="0">
              <a:solidFill>
                <a:schemeClr val="tx1"/>
              </a:solidFill>
            </a:endParaRPr>
          </a:p>
          <a:p>
            <a:pPr lvl="1" algn="l"/>
            <a:endParaRPr lang="en-US" sz="2000" dirty="0">
              <a:solidFill>
                <a:schemeClr val="tx1"/>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11</a:t>
            </a:fld>
            <a:endParaRPr lang="en-US" dirty="0"/>
          </a:p>
        </p:txBody>
      </p:sp>
      <p:sp>
        <p:nvSpPr>
          <p:cNvPr id="4" name="Footer Placeholder 3"/>
          <p:cNvSpPr>
            <a:spLocks noGrp="1"/>
          </p:cNvSpPr>
          <p:nvPr>
            <p:ph type="ftr" sz="quarter" idx="13"/>
          </p:nvPr>
        </p:nvSpPr>
        <p:spPr/>
        <p:txBody>
          <a:bodyPr/>
          <a:lstStyle/>
          <a:p>
            <a:pPr>
              <a:defRPr/>
            </a:pPr>
            <a:r>
              <a:rPr lang="en-US" dirty="0" smtClean="0"/>
              <a:t>4.3.1: Interpreting Slope and </a:t>
            </a:r>
            <a:r>
              <a:rPr lang="en-US" i="1" dirty="0" smtClean="0"/>
              <a:t>y</a:t>
            </a:r>
            <a:r>
              <a:rPr lang="en-US" dirty="0" smtClean="0"/>
              <a:t>-intercept</a:t>
            </a:r>
            <a:endParaRPr lang="en-US" dirty="0"/>
          </a:p>
        </p:txBody>
      </p:sp>
    </p:spTree>
    <p:extLst>
      <p:ext uri="{BB962C8B-B14F-4D97-AF65-F5344CB8AC3E}">
        <p14:creationId xmlns:p14="http://schemas.microsoft.com/office/powerpoint/2010/main" val="333138451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843001"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pPr marL="512064">
              <a:lnSpc>
                <a:spcPts val="4700"/>
              </a:lnSpc>
            </a:pPr>
            <a:r>
              <a:rPr lang="en-US" dirty="0"/>
              <a:t>The formula to find the slope between two points </a:t>
            </a:r>
            <a:endParaRPr lang="en-US" dirty="0" smtClean="0"/>
          </a:p>
          <a:p>
            <a:pPr marL="512064">
              <a:lnSpc>
                <a:spcPts val="4700"/>
              </a:lnSpc>
              <a:spcBef>
                <a:spcPts val="0"/>
              </a:spcBef>
            </a:pPr>
            <a:r>
              <a:rPr lang="en-US" dirty="0" smtClean="0"/>
              <a:t>(</a:t>
            </a:r>
            <a:r>
              <a:rPr lang="en-US" i="1" dirty="0"/>
              <a:t>x</a:t>
            </a:r>
            <a:r>
              <a:rPr lang="en-US" baseline="-25000" dirty="0"/>
              <a:t>1</a:t>
            </a:r>
            <a:r>
              <a:rPr lang="en-US" dirty="0"/>
              <a:t>, </a:t>
            </a:r>
            <a:r>
              <a:rPr lang="en-US" i="1" dirty="0"/>
              <a:t>y</a:t>
            </a:r>
            <a:r>
              <a:rPr lang="en-US" baseline="-25000" dirty="0"/>
              <a:t>1</a:t>
            </a:r>
            <a:r>
              <a:rPr lang="en-US" dirty="0"/>
              <a:t>) and (</a:t>
            </a:r>
            <a:r>
              <a:rPr lang="en-US" i="1" dirty="0"/>
              <a:t>x</a:t>
            </a:r>
            <a:r>
              <a:rPr lang="en-US" baseline="-25000" dirty="0"/>
              <a:t>2</a:t>
            </a:r>
            <a:r>
              <a:rPr lang="en-US" dirty="0"/>
              <a:t>, </a:t>
            </a:r>
            <a:r>
              <a:rPr lang="en-US" i="1" dirty="0"/>
              <a:t>y</a:t>
            </a:r>
            <a:r>
              <a:rPr lang="en-US" baseline="-25000" dirty="0"/>
              <a:t>2</a:t>
            </a:r>
            <a:r>
              <a:rPr lang="en-US" dirty="0" smtClean="0"/>
              <a:t>) is           </a:t>
            </a:r>
            <a:r>
              <a:rPr lang="en-US" dirty="0"/>
              <a:t>.</a:t>
            </a:r>
          </a:p>
          <a:p>
            <a:pPr marL="512064">
              <a:lnSpc>
                <a:spcPts val="4700"/>
              </a:lnSpc>
            </a:pPr>
            <a:endParaRPr lang="en-US" dirty="0" smtClean="0"/>
          </a:p>
          <a:p>
            <a:pPr marL="512064">
              <a:lnSpc>
                <a:spcPts val="4700"/>
              </a:lnSpc>
            </a:pPr>
            <a:r>
              <a:rPr lang="en-US" dirty="0" smtClean="0"/>
              <a:t>Substitute </a:t>
            </a:r>
            <a:r>
              <a:rPr lang="en-US" dirty="0"/>
              <a:t>(300, 60,000) and (600, 120,000) into the formula to </a:t>
            </a:r>
            <a:r>
              <a:rPr lang="en-US" dirty="0" smtClean="0"/>
              <a:t>find </a:t>
            </a:r>
            <a:r>
              <a:rPr lang="en-US" dirty="0"/>
              <a:t>t</a:t>
            </a:r>
            <a:r>
              <a:rPr lang="en-US" dirty="0" smtClean="0"/>
              <a:t>he </a:t>
            </a:r>
            <a:r>
              <a:rPr lang="en-US" dirty="0"/>
              <a:t>slope</a:t>
            </a:r>
            <a:r>
              <a:rPr lang="en-US" dirty="0" smtClean="0"/>
              <a:t>.</a:t>
            </a:r>
            <a:endParaRPr lang="en-US" dirty="0">
              <a:solidFill>
                <a:schemeClr val="tx1"/>
              </a:solidFill>
            </a:endParaRPr>
          </a:p>
          <a:p>
            <a:pPr lvl="1" algn="l"/>
            <a:endParaRPr lang="en-US" sz="2000" dirty="0">
              <a:solidFill>
                <a:schemeClr val="tx1"/>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12</a:t>
            </a:fld>
            <a:endParaRPr lang="en-US" dirty="0"/>
          </a:p>
        </p:txBody>
      </p:sp>
      <p:sp>
        <p:nvSpPr>
          <p:cNvPr id="4" name="Footer Placeholder 3"/>
          <p:cNvSpPr>
            <a:spLocks noGrp="1"/>
          </p:cNvSpPr>
          <p:nvPr>
            <p:ph type="ftr" sz="quarter" idx="13"/>
          </p:nvPr>
        </p:nvSpPr>
        <p:spPr/>
        <p:txBody>
          <a:bodyPr/>
          <a:lstStyle/>
          <a:p>
            <a:pPr>
              <a:defRPr/>
            </a:pPr>
            <a:r>
              <a:rPr lang="en-US" dirty="0"/>
              <a:t>4.3.1: Interpreting Slope and </a:t>
            </a:r>
            <a:r>
              <a:rPr lang="en-US" i="1" dirty="0"/>
              <a:t>y</a:t>
            </a:r>
            <a:r>
              <a:rPr lang="en-US" dirty="0"/>
              <a:t>-intercept</a:t>
            </a:r>
          </a:p>
        </p:txBody>
      </p:sp>
      <p:graphicFrame>
        <p:nvGraphicFramePr>
          <p:cNvPr id="5" name="Object 4"/>
          <p:cNvGraphicFramePr>
            <a:graphicFrameLocks noChangeAspect="1"/>
          </p:cNvGraphicFramePr>
          <p:nvPr>
            <p:extLst>
              <p:ext uri="{D42A27DB-BD31-4B8C-83A1-F6EECF244321}">
                <p14:modId xmlns:p14="http://schemas.microsoft.com/office/powerpoint/2010/main" val="2088083017"/>
              </p:ext>
            </p:extLst>
          </p:nvPr>
        </p:nvGraphicFramePr>
        <p:xfrm>
          <a:off x="4082333" y="1676400"/>
          <a:ext cx="927100" cy="901700"/>
        </p:xfrm>
        <a:graphic>
          <a:graphicData uri="http://schemas.openxmlformats.org/presentationml/2006/ole">
            <mc:AlternateContent xmlns:mc="http://schemas.openxmlformats.org/markup-compatibility/2006">
              <mc:Choice xmlns:v="urn:schemas-microsoft-com:vml" Requires="v">
                <p:oleObj spid="_x0000_s79892" name="Equation" r:id="rId3" imgW="927100" imgH="901700" progId="Equation.DSMT4">
                  <p:embed/>
                </p:oleObj>
              </mc:Choice>
              <mc:Fallback>
                <p:oleObj name="Equation" r:id="rId3" imgW="927100" imgH="901700" progId="Equation.DSMT4">
                  <p:embed/>
                  <p:pic>
                    <p:nvPicPr>
                      <p:cNvPr id="0" name=""/>
                      <p:cNvPicPr/>
                      <p:nvPr/>
                    </p:nvPicPr>
                    <p:blipFill>
                      <a:blip r:embed="rId4"/>
                      <a:stretch>
                        <a:fillRect/>
                      </a:stretch>
                    </p:blipFill>
                    <p:spPr>
                      <a:xfrm>
                        <a:off x="4082333" y="1676400"/>
                        <a:ext cx="927100" cy="901700"/>
                      </a:xfrm>
                      <a:prstGeom prst="rect">
                        <a:avLst/>
                      </a:prstGeom>
                    </p:spPr>
                  </p:pic>
                </p:oleObj>
              </mc:Fallback>
            </mc:AlternateContent>
          </a:graphicData>
        </a:graphic>
      </p:graphicFrame>
    </p:spTree>
    <p:extLst>
      <p:ext uri="{BB962C8B-B14F-4D97-AF65-F5344CB8AC3E}">
        <p14:creationId xmlns:p14="http://schemas.microsoft.com/office/powerpoint/2010/main" val="254550024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843001"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pPr lvl="1" algn="l"/>
            <a:endParaRPr lang="en-US" sz="2000" dirty="0" smtClean="0">
              <a:solidFill>
                <a:schemeClr val="tx1"/>
              </a:solidFill>
            </a:endParaRPr>
          </a:p>
          <a:p>
            <a:pPr lvl="1" algn="l"/>
            <a:endParaRPr lang="en-US" sz="2000" dirty="0">
              <a:solidFill>
                <a:schemeClr val="tx1"/>
              </a:solidFill>
            </a:endParaRPr>
          </a:p>
          <a:p>
            <a:pPr lvl="1" algn="l"/>
            <a:endParaRPr lang="en-US" sz="2000" dirty="0" smtClean="0">
              <a:solidFill>
                <a:schemeClr val="tx1"/>
              </a:solidFill>
            </a:endParaRPr>
          </a:p>
          <a:p>
            <a:pPr lvl="1" algn="l"/>
            <a:endParaRPr lang="en-US" sz="2000" dirty="0">
              <a:solidFill>
                <a:schemeClr val="tx1"/>
              </a:solidFill>
            </a:endParaRPr>
          </a:p>
          <a:p>
            <a:pPr lvl="1" algn="l"/>
            <a:endParaRPr lang="en-US" sz="2000" dirty="0" smtClean="0">
              <a:solidFill>
                <a:schemeClr val="tx1"/>
              </a:solidFill>
            </a:endParaRPr>
          </a:p>
          <a:p>
            <a:pPr lvl="1" algn="l"/>
            <a:endParaRPr lang="en-US" sz="2000" dirty="0">
              <a:solidFill>
                <a:schemeClr val="tx1"/>
              </a:solidFill>
            </a:endParaRPr>
          </a:p>
          <a:p>
            <a:pPr lvl="1" algn="l"/>
            <a:endParaRPr lang="en-US" sz="2000" dirty="0" smtClean="0">
              <a:solidFill>
                <a:schemeClr val="tx1"/>
              </a:solidFill>
            </a:endParaRPr>
          </a:p>
          <a:p>
            <a:pPr lvl="1" algn="l"/>
            <a:endParaRPr lang="en-US" sz="2000" dirty="0">
              <a:solidFill>
                <a:schemeClr val="tx1"/>
              </a:solidFill>
            </a:endParaRPr>
          </a:p>
          <a:p>
            <a:pPr lvl="1" algn="l"/>
            <a:endParaRPr lang="en-US" sz="2000" dirty="0" smtClean="0">
              <a:solidFill>
                <a:schemeClr val="tx1"/>
              </a:solidFill>
            </a:endParaRPr>
          </a:p>
          <a:p>
            <a:pPr lvl="1" algn="l"/>
            <a:endParaRPr lang="en-US" sz="1400" dirty="0" smtClean="0">
              <a:solidFill>
                <a:schemeClr val="tx1"/>
              </a:solidFill>
            </a:endParaRPr>
          </a:p>
          <a:p>
            <a:pPr marL="512064" lvl="1" algn="l"/>
            <a:r>
              <a:rPr lang="en-US" dirty="0" smtClean="0">
                <a:solidFill>
                  <a:schemeClr val="tx1"/>
                </a:solidFill>
              </a:rPr>
              <a:t>The </a:t>
            </a:r>
            <a:r>
              <a:rPr lang="en-US" dirty="0">
                <a:solidFill>
                  <a:schemeClr val="tx1"/>
                </a:solidFill>
              </a:rPr>
              <a:t>slope between the two points (300, 60,000) and (600, 120,000) is 200.</a:t>
            </a:r>
          </a:p>
          <a:p>
            <a:pPr lvl="1" algn="l"/>
            <a:endParaRPr lang="en-US" sz="2000" dirty="0">
              <a:solidFill>
                <a:schemeClr val="tx1"/>
              </a:solidFill>
            </a:endParaRPr>
          </a:p>
          <a:p>
            <a:r>
              <a:rPr lang="en-US" sz="2800" dirty="0" smtClean="0"/>
              <a:t>	</a:t>
            </a:r>
            <a:r>
              <a:rPr lang="en-US" dirty="0" smtClean="0"/>
              <a:t>		</a:t>
            </a:r>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13</a:t>
            </a:fld>
            <a:endParaRPr lang="en-US" dirty="0"/>
          </a:p>
        </p:txBody>
      </p:sp>
      <p:sp>
        <p:nvSpPr>
          <p:cNvPr id="4" name="Footer Placeholder 3"/>
          <p:cNvSpPr>
            <a:spLocks noGrp="1"/>
          </p:cNvSpPr>
          <p:nvPr>
            <p:ph type="ftr" sz="quarter" idx="13"/>
          </p:nvPr>
        </p:nvSpPr>
        <p:spPr/>
        <p:txBody>
          <a:bodyPr/>
          <a:lstStyle/>
          <a:p>
            <a:pPr>
              <a:defRPr/>
            </a:pPr>
            <a:r>
              <a:rPr lang="en-US" dirty="0"/>
              <a:t>4.3.1: Interpreting Slope and </a:t>
            </a:r>
            <a:r>
              <a:rPr lang="en-US" i="1" dirty="0"/>
              <a:t>y</a:t>
            </a:r>
            <a:r>
              <a:rPr lang="en-US" dirty="0"/>
              <a:t>-intercept</a:t>
            </a:r>
          </a:p>
        </p:txBody>
      </p:sp>
      <p:graphicFrame>
        <p:nvGraphicFramePr>
          <p:cNvPr id="6" name="Table 5"/>
          <p:cNvGraphicFramePr>
            <a:graphicFrameLocks noGrp="1"/>
          </p:cNvGraphicFramePr>
          <p:nvPr>
            <p:extLst>
              <p:ext uri="{D42A27DB-BD31-4B8C-83A1-F6EECF244321}">
                <p14:modId xmlns:p14="http://schemas.microsoft.com/office/powerpoint/2010/main" val="90937597"/>
              </p:ext>
            </p:extLst>
          </p:nvPr>
        </p:nvGraphicFramePr>
        <p:xfrm>
          <a:off x="1434382" y="1231900"/>
          <a:ext cx="7303218" cy="3079610"/>
        </p:xfrm>
        <a:graphic>
          <a:graphicData uri="http://schemas.openxmlformats.org/drawingml/2006/table">
            <a:tbl>
              <a:tblPr firstRow="1" bandRow="1">
                <a:tableStyleId>{2D5ABB26-0587-4C30-8999-92F81FD0307C}</a:tableStyleId>
              </a:tblPr>
              <a:tblGrid>
                <a:gridCol w="2896318"/>
                <a:gridCol w="4406900"/>
              </a:tblGrid>
              <a:tr h="945445">
                <a:tc>
                  <a:txBody>
                    <a:bodyPr/>
                    <a:lstStyle/>
                    <a:p>
                      <a:endParaRPr lang="en-US" sz="2400" dirty="0">
                        <a:latin typeface="Arial"/>
                        <a:cs typeface="Arial"/>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latin typeface="Arial"/>
                          <a:cs typeface="Arial"/>
                        </a:rPr>
                        <a:t>Slope formula</a:t>
                      </a:r>
                      <a:endParaRPr lang="en-US" sz="2400" dirty="0">
                        <a:latin typeface="Arial"/>
                        <a:cs typeface="Arial"/>
                      </a:endParaRPr>
                    </a:p>
                  </a:txBody>
                  <a:tcPr anchor="ctr"/>
                </a:tc>
              </a:tr>
              <a:tr h="945445">
                <a:tc>
                  <a:txBody>
                    <a:bodyPr/>
                    <a:lstStyle/>
                    <a:p>
                      <a:endParaRPr lang="en-US" sz="2400" dirty="0">
                        <a:latin typeface="Arial"/>
                        <a:cs typeface="Arial"/>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b="0" i="0" u="none" strike="noStrike" kern="1200" baseline="0" dirty="0" smtClean="0">
                          <a:solidFill>
                            <a:schemeClr val="tx1"/>
                          </a:solidFill>
                          <a:latin typeface="Arial"/>
                          <a:ea typeface="+mn-ea"/>
                          <a:cs typeface="Arial"/>
                        </a:rPr>
                        <a:t>Substitute (300, 60,000) and (600, 120,000) for </a:t>
                      </a:r>
                      <a:r>
                        <a:rPr lang="en-US" sz="2400" dirty="0" smtClean="0">
                          <a:latin typeface="Arial"/>
                          <a:cs typeface="Arial"/>
                        </a:rPr>
                        <a:t>(</a:t>
                      </a:r>
                      <a:r>
                        <a:rPr lang="en-US" sz="2400" i="1" dirty="0" smtClean="0">
                          <a:latin typeface="Arial"/>
                          <a:cs typeface="Arial"/>
                        </a:rPr>
                        <a:t>x</a:t>
                      </a:r>
                      <a:r>
                        <a:rPr lang="en-US" sz="2400" baseline="-25000" dirty="0" smtClean="0">
                          <a:latin typeface="Arial"/>
                          <a:cs typeface="Arial"/>
                        </a:rPr>
                        <a:t>1</a:t>
                      </a:r>
                      <a:r>
                        <a:rPr lang="en-US" sz="2400" dirty="0" smtClean="0">
                          <a:latin typeface="Arial"/>
                          <a:cs typeface="Arial"/>
                        </a:rPr>
                        <a:t>, </a:t>
                      </a:r>
                      <a:r>
                        <a:rPr lang="en-US" sz="2400" i="1" dirty="0" smtClean="0">
                          <a:latin typeface="Arial"/>
                          <a:cs typeface="Arial"/>
                        </a:rPr>
                        <a:t>y</a:t>
                      </a:r>
                      <a:r>
                        <a:rPr lang="en-US" sz="2400" baseline="-25000" dirty="0" smtClean="0">
                          <a:latin typeface="Arial"/>
                          <a:cs typeface="Arial"/>
                        </a:rPr>
                        <a:t>1</a:t>
                      </a:r>
                      <a:r>
                        <a:rPr lang="en-US" sz="2400" dirty="0" smtClean="0">
                          <a:latin typeface="Arial"/>
                          <a:cs typeface="Arial"/>
                        </a:rPr>
                        <a:t>) and (</a:t>
                      </a:r>
                      <a:r>
                        <a:rPr lang="en-US" sz="2400" i="1" dirty="0" smtClean="0">
                          <a:latin typeface="Arial"/>
                          <a:cs typeface="Arial"/>
                        </a:rPr>
                        <a:t>x</a:t>
                      </a:r>
                      <a:r>
                        <a:rPr lang="en-US" sz="2400" baseline="-25000" dirty="0" smtClean="0">
                          <a:latin typeface="Arial"/>
                          <a:cs typeface="Arial"/>
                        </a:rPr>
                        <a:t>2</a:t>
                      </a:r>
                      <a:r>
                        <a:rPr lang="en-US" sz="2400" dirty="0" smtClean="0">
                          <a:latin typeface="Arial"/>
                          <a:cs typeface="Arial"/>
                        </a:rPr>
                        <a:t>, </a:t>
                      </a:r>
                      <a:r>
                        <a:rPr lang="en-US" sz="2400" i="1" dirty="0" smtClean="0">
                          <a:latin typeface="Arial"/>
                          <a:cs typeface="Arial"/>
                        </a:rPr>
                        <a:t>y</a:t>
                      </a:r>
                      <a:r>
                        <a:rPr lang="en-US" sz="2400" baseline="-25000" dirty="0" smtClean="0">
                          <a:latin typeface="Arial"/>
                          <a:cs typeface="Arial"/>
                        </a:rPr>
                        <a:t>2</a:t>
                      </a:r>
                      <a:r>
                        <a:rPr lang="en-US" sz="2400" dirty="0" smtClean="0">
                          <a:latin typeface="Arial"/>
                          <a:cs typeface="Arial"/>
                        </a:rPr>
                        <a:t>)</a:t>
                      </a:r>
                      <a:r>
                        <a:rPr lang="en-US" sz="2400" b="0" i="0" u="none" strike="noStrike" kern="1200" baseline="0" dirty="0" smtClean="0">
                          <a:solidFill>
                            <a:schemeClr val="tx1"/>
                          </a:solidFill>
                          <a:latin typeface="Arial"/>
                          <a:ea typeface="+mn-ea"/>
                          <a:cs typeface="Arial"/>
                        </a:rPr>
                        <a:t>.</a:t>
                      </a:r>
                      <a:endParaRPr lang="en-US" sz="2400" dirty="0">
                        <a:latin typeface="Arial"/>
                        <a:cs typeface="Arial"/>
                      </a:endParaRPr>
                    </a:p>
                  </a:txBody>
                  <a:tcPr anchor="ctr"/>
                </a:tc>
              </a:tr>
              <a:tr h="945445">
                <a:tc>
                  <a:txBody>
                    <a:bodyPr/>
                    <a:lstStyle/>
                    <a:p>
                      <a:endParaRPr lang="en-US" sz="2400" dirty="0">
                        <a:latin typeface="Arial"/>
                        <a:cs typeface="Arial"/>
                      </a:endParaRPr>
                    </a:p>
                  </a:txBody>
                  <a:tcPr anchor="ctr"/>
                </a:tc>
                <a:tc>
                  <a:txBody>
                    <a:bodyPr/>
                    <a:lstStyle/>
                    <a:p>
                      <a:r>
                        <a:rPr lang="en-US" sz="2400" dirty="0" smtClean="0">
                          <a:latin typeface="Arial"/>
                          <a:cs typeface="Arial"/>
                        </a:rPr>
                        <a:t>Simplify as needed.</a:t>
                      </a:r>
                      <a:endParaRPr lang="en-US" sz="2400" dirty="0">
                        <a:latin typeface="Arial"/>
                        <a:cs typeface="Arial"/>
                      </a:endParaRPr>
                    </a:p>
                  </a:txBody>
                  <a:tcPr anchor="ctr"/>
                </a:tc>
              </a:tr>
            </a:tbl>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247492041"/>
              </p:ext>
            </p:extLst>
          </p:nvPr>
        </p:nvGraphicFramePr>
        <p:xfrm>
          <a:off x="1434382" y="1219201"/>
          <a:ext cx="927100" cy="901700"/>
        </p:xfrm>
        <a:graphic>
          <a:graphicData uri="http://schemas.openxmlformats.org/presentationml/2006/ole">
            <mc:AlternateContent xmlns:mc="http://schemas.openxmlformats.org/markup-compatibility/2006">
              <mc:Choice xmlns:v="urn:schemas-microsoft-com:vml" Requires="v">
                <p:oleObj spid="_x0000_s80946" name="Equation" r:id="rId3" imgW="927100" imgH="901700" progId="Equation.DSMT4">
                  <p:embed/>
                </p:oleObj>
              </mc:Choice>
              <mc:Fallback>
                <p:oleObj name="Equation" r:id="rId3" imgW="927100" imgH="901700" progId="Equation.DSMT4">
                  <p:embed/>
                  <p:pic>
                    <p:nvPicPr>
                      <p:cNvPr id="0" name=""/>
                      <p:cNvPicPr/>
                      <p:nvPr/>
                    </p:nvPicPr>
                    <p:blipFill>
                      <a:blip r:embed="rId4"/>
                      <a:stretch>
                        <a:fillRect/>
                      </a:stretch>
                    </p:blipFill>
                    <p:spPr>
                      <a:xfrm>
                        <a:off x="1434382" y="1219201"/>
                        <a:ext cx="927100" cy="9017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333671548"/>
              </p:ext>
            </p:extLst>
          </p:nvPr>
        </p:nvGraphicFramePr>
        <p:xfrm>
          <a:off x="1434382" y="2387600"/>
          <a:ext cx="2565400" cy="800100"/>
        </p:xfrm>
        <a:graphic>
          <a:graphicData uri="http://schemas.openxmlformats.org/presentationml/2006/ole">
            <mc:AlternateContent xmlns:mc="http://schemas.openxmlformats.org/markup-compatibility/2006">
              <mc:Choice xmlns:v="urn:schemas-microsoft-com:vml" Requires="v">
                <p:oleObj spid="_x0000_s80947" name="Equation" r:id="rId5" imgW="2565400" imgH="800100" progId="Equation.DSMT4">
                  <p:embed/>
                </p:oleObj>
              </mc:Choice>
              <mc:Fallback>
                <p:oleObj name="Equation" r:id="rId5" imgW="2565400" imgH="800100" progId="Equation.DSMT4">
                  <p:embed/>
                  <p:pic>
                    <p:nvPicPr>
                      <p:cNvPr id="0" name=""/>
                      <p:cNvPicPr/>
                      <p:nvPr/>
                    </p:nvPicPr>
                    <p:blipFill>
                      <a:blip r:embed="rId6"/>
                      <a:stretch>
                        <a:fillRect/>
                      </a:stretch>
                    </p:blipFill>
                    <p:spPr>
                      <a:xfrm>
                        <a:off x="1434382" y="2387600"/>
                        <a:ext cx="2565400" cy="8001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53818705"/>
              </p:ext>
            </p:extLst>
          </p:nvPr>
        </p:nvGraphicFramePr>
        <p:xfrm>
          <a:off x="1472482" y="3422510"/>
          <a:ext cx="1803400" cy="800100"/>
        </p:xfrm>
        <a:graphic>
          <a:graphicData uri="http://schemas.openxmlformats.org/presentationml/2006/ole">
            <mc:AlternateContent xmlns:mc="http://schemas.openxmlformats.org/markup-compatibility/2006">
              <mc:Choice xmlns:v="urn:schemas-microsoft-com:vml" Requires="v">
                <p:oleObj spid="_x0000_s80948" name="Equation" r:id="rId7" imgW="1803400" imgH="800100" progId="Equation.DSMT4">
                  <p:embed/>
                </p:oleObj>
              </mc:Choice>
              <mc:Fallback>
                <p:oleObj name="Equation" r:id="rId7" imgW="1803400" imgH="800100" progId="Equation.DSMT4">
                  <p:embed/>
                  <p:pic>
                    <p:nvPicPr>
                      <p:cNvPr id="0" name=""/>
                      <p:cNvPicPr/>
                      <p:nvPr/>
                    </p:nvPicPr>
                    <p:blipFill>
                      <a:blip r:embed="rId8"/>
                      <a:stretch>
                        <a:fillRect/>
                      </a:stretch>
                    </p:blipFill>
                    <p:spPr>
                      <a:xfrm>
                        <a:off x="1472482" y="3422510"/>
                        <a:ext cx="1803400" cy="800100"/>
                      </a:xfrm>
                      <a:prstGeom prst="rect">
                        <a:avLst/>
                      </a:prstGeom>
                    </p:spPr>
                  </p:pic>
                </p:oleObj>
              </mc:Fallback>
            </mc:AlternateContent>
          </a:graphicData>
        </a:graphic>
      </p:graphicFrame>
    </p:spTree>
    <p:extLst>
      <p:ext uri="{BB962C8B-B14F-4D97-AF65-F5344CB8AC3E}">
        <p14:creationId xmlns:p14="http://schemas.microsoft.com/office/powerpoint/2010/main" val="254319564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843001"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pPr marL="512064"/>
            <a:r>
              <a:rPr lang="en-US" dirty="0"/>
              <a:t>Find the </a:t>
            </a:r>
            <a:r>
              <a:rPr lang="en-US" i="1" dirty="0"/>
              <a:t>y</a:t>
            </a:r>
            <a:r>
              <a:rPr lang="en-US" dirty="0"/>
              <a:t>-intercept. Use the equation for slope-intercept form, </a:t>
            </a:r>
            <a:r>
              <a:rPr lang="en-US" i="1" dirty="0" smtClean="0"/>
              <a:t>y</a:t>
            </a:r>
            <a:r>
              <a:rPr lang="en-US" dirty="0" smtClean="0"/>
              <a:t> </a:t>
            </a:r>
            <a:r>
              <a:rPr lang="en-US" dirty="0"/>
              <a:t>= </a:t>
            </a:r>
            <a:r>
              <a:rPr lang="en-US" i="1" dirty="0"/>
              <a:t>mx </a:t>
            </a:r>
            <a:r>
              <a:rPr lang="en-US" dirty="0"/>
              <a:t>+ </a:t>
            </a:r>
            <a:r>
              <a:rPr lang="en-US" i="1" dirty="0"/>
              <a:t>b</a:t>
            </a:r>
            <a:r>
              <a:rPr lang="en-US" dirty="0"/>
              <a:t>, where </a:t>
            </a:r>
            <a:r>
              <a:rPr lang="en-US" i="1" dirty="0"/>
              <a:t>b</a:t>
            </a:r>
            <a:r>
              <a:rPr lang="en-US" dirty="0"/>
              <a:t> is the </a:t>
            </a:r>
            <a:r>
              <a:rPr lang="en-US" i="1" dirty="0"/>
              <a:t>y</a:t>
            </a:r>
            <a:r>
              <a:rPr lang="en-US" dirty="0"/>
              <a:t>-intercept</a:t>
            </a:r>
            <a:r>
              <a:rPr lang="en-US" dirty="0" smtClean="0"/>
              <a:t>.</a:t>
            </a:r>
          </a:p>
          <a:p>
            <a:pPr marL="512064"/>
            <a:endParaRPr lang="en-US" dirty="0"/>
          </a:p>
          <a:p>
            <a:pPr marL="512064"/>
            <a:r>
              <a:rPr lang="en-US" dirty="0"/>
              <a:t>Replace </a:t>
            </a:r>
            <a:r>
              <a:rPr lang="en-US" i="1" dirty="0"/>
              <a:t>x</a:t>
            </a:r>
            <a:r>
              <a:rPr lang="en-US" dirty="0"/>
              <a:t> and </a:t>
            </a:r>
            <a:r>
              <a:rPr lang="en-US" i="1" dirty="0"/>
              <a:t>y</a:t>
            </a:r>
            <a:r>
              <a:rPr lang="en-US" dirty="0"/>
              <a:t> with values from a single point on the line. Let’s use (300, 60,000)</a:t>
            </a:r>
            <a:r>
              <a:rPr lang="en-US" dirty="0" smtClean="0"/>
              <a:t>.</a:t>
            </a:r>
          </a:p>
          <a:p>
            <a:pPr marL="512064"/>
            <a:endParaRPr lang="en-US" dirty="0" smtClean="0"/>
          </a:p>
          <a:p>
            <a:pPr marL="512064"/>
            <a:r>
              <a:rPr lang="en-US" dirty="0"/>
              <a:t>Replace </a:t>
            </a:r>
            <a:r>
              <a:rPr lang="en-US" i="1" dirty="0"/>
              <a:t>m</a:t>
            </a:r>
            <a:r>
              <a:rPr lang="en-US" dirty="0"/>
              <a:t> with the slope, 200. Solve for </a:t>
            </a:r>
            <a:r>
              <a:rPr lang="en-US" i="1" dirty="0"/>
              <a:t>b</a:t>
            </a:r>
            <a:r>
              <a:rPr lang="en-US" dirty="0"/>
              <a:t>.</a:t>
            </a:r>
          </a:p>
          <a:p>
            <a:pPr marL="512064"/>
            <a:endParaRPr lang="en-US" dirty="0"/>
          </a:p>
          <a:p>
            <a:pPr lvl="1" algn="l"/>
            <a:endParaRPr lang="en-US" sz="2000" dirty="0">
              <a:solidFill>
                <a:schemeClr val="tx1"/>
              </a:solidFill>
            </a:endParaRPr>
          </a:p>
          <a:p>
            <a:r>
              <a:rPr lang="en-US" sz="2800" dirty="0" smtClean="0"/>
              <a:t>	</a:t>
            </a:r>
            <a:r>
              <a:rPr lang="en-US" dirty="0" smtClean="0"/>
              <a:t>		</a:t>
            </a:r>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14</a:t>
            </a:fld>
            <a:endParaRPr lang="en-US" dirty="0"/>
          </a:p>
        </p:txBody>
      </p:sp>
      <p:sp>
        <p:nvSpPr>
          <p:cNvPr id="4" name="Footer Placeholder 3"/>
          <p:cNvSpPr>
            <a:spLocks noGrp="1"/>
          </p:cNvSpPr>
          <p:nvPr>
            <p:ph type="ftr" sz="quarter" idx="13"/>
          </p:nvPr>
        </p:nvSpPr>
        <p:spPr/>
        <p:txBody>
          <a:bodyPr/>
          <a:lstStyle/>
          <a:p>
            <a:pPr>
              <a:defRPr/>
            </a:pPr>
            <a:r>
              <a:rPr lang="en-US" dirty="0"/>
              <a:t>4.3.1: Interpreting Slope and </a:t>
            </a:r>
            <a:r>
              <a:rPr lang="en-US" i="1" dirty="0"/>
              <a:t>y</a:t>
            </a:r>
            <a:r>
              <a:rPr lang="en-US" dirty="0"/>
              <a:t>-intercept</a:t>
            </a:r>
          </a:p>
        </p:txBody>
      </p:sp>
    </p:spTree>
    <p:extLst>
      <p:ext uri="{BB962C8B-B14F-4D97-AF65-F5344CB8AC3E}">
        <p14:creationId xmlns:p14="http://schemas.microsoft.com/office/powerpoint/2010/main" val="130231741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843001"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pPr lvl="1" algn="l"/>
            <a:endParaRPr lang="en-US" sz="2000" dirty="0" smtClean="0">
              <a:solidFill>
                <a:schemeClr val="tx1"/>
              </a:solidFill>
            </a:endParaRPr>
          </a:p>
          <a:p>
            <a:pPr lvl="1" algn="l"/>
            <a:endParaRPr lang="en-US" sz="2000" dirty="0">
              <a:solidFill>
                <a:schemeClr val="tx1"/>
              </a:solidFill>
            </a:endParaRPr>
          </a:p>
          <a:p>
            <a:pPr lvl="1" algn="l"/>
            <a:endParaRPr lang="en-US" sz="2000" dirty="0" smtClean="0">
              <a:solidFill>
                <a:schemeClr val="tx1"/>
              </a:solidFill>
            </a:endParaRPr>
          </a:p>
          <a:p>
            <a:pPr lvl="1" algn="l"/>
            <a:endParaRPr lang="en-US" sz="2000" dirty="0">
              <a:solidFill>
                <a:schemeClr val="tx1"/>
              </a:solidFill>
            </a:endParaRPr>
          </a:p>
          <a:p>
            <a:pPr lvl="1" algn="l"/>
            <a:endParaRPr lang="en-US" sz="2000" dirty="0" smtClean="0">
              <a:solidFill>
                <a:schemeClr val="tx1"/>
              </a:solidFill>
            </a:endParaRPr>
          </a:p>
          <a:p>
            <a:pPr lvl="1" algn="l"/>
            <a:endParaRPr lang="en-US" sz="2000" dirty="0">
              <a:solidFill>
                <a:schemeClr val="tx1"/>
              </a:solidFill>
            </a:endParaRPr>
          </a:p>
          <a:p>
            <a:pPr lvl="1" algn="l"/>
            <a:endParaRPr lang="en-US" sz="1400" dirty="0" smtClean="0">
              <a:solidFill>
                <a:schemeClr val="tx1"/>
              </a:solidFill>
            </a:endParaRPr>
          </a:p>
          <a:p>
            <a:pPr marL="512064"/>
            <a:r>
              <a:rPr lang="en-US" dirty="0"/>
              <a:t>The </a:t>
            </a:r>
            <a:r>
              <a:rPr lang="en-US" i="1" dirty="0"/>
              <a:t>y</a:t>
            </a:r>
            <a:r>
              <a:rPr lang="en-US" dirty="0"/>
              <a:t>-intercept of the linear model is 0.</a:t>
            </a:r>
          </a:p>
          <a:p>
            <a:pPr marL="512064"/>
            <a:r>
              <a:rPr lang="en-US" dirty="0"/>
              <a:t>The equation of the line is </a:t>
            </a:r>
            <a:r>
              <a:rPr lang="en-US" i="1" dirty="0"/>
              <a:t>y</a:t>
            </a:r>
            <a:r>
              <a:rPr lang="en-US" dirty="0"/>
              <a:t> = 200</a:t>
            </a:r>
            <a:r>
              <a:rPr lang="en-US" i="1" dirty="0"/>
              <a:t>x</a:t>
            </a:r>
            <a:r>
              <a:rPr lang="en-US" dirty="0"/>
              <a:t>.</a:t>
            </a:r>
            <a:endParaRPr lang="en-US" sz="3600" dirty="0">
              <a:solidFill>
                <a:schemeClr val="tx1"/>
              </a:solidFill>
            </a:endParaRPr>
          </a:p>
          <a:p>
            <a:r>
              <a:rPr lang="en-US" sz="2800" dirty="0" smtClean="0"/>
              <a:t>	</a:t>
            </a:r>
            <a:r>
              <a:rPr lang="en-US" dirty="0" smtClean="0"/>
              <a:t>		</a:t>
            </a:r>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15</a:t>
            </a:fld>
            <a:endParaRPr lang="en-US" dirty="0"/>
          </a:p>
        </p:txBody>
      </p:sp>
      <p:sp>
        <p:nvSpPr>
          <p:cNvPr id="4" name="Footer Placeholder 3"/>
          <p:cNvSpPr>
            <a:spLocks noGrp="1"/>
          </p:cNvSpPr>
          <p:nvPr>
            <p:ph type="ftr" sz="quarter" idx="13"/>
          </p:nvPr>
        </p:nvSpPr>
        <p:spPr/>
        <p:txBody>
          <a:bodyPr/>
          <a:lstStyle/>
          <a:p>
            <a:pPr>
              <a:defRPr/>
            </a:pPr>
            <a:r>
              <a:rPr lang="en-US" dirty="0"/>
              <a:t>4.3.1: Interpreting Slope and </a:t>
            </a:r>
            <a:r>
              <a:rPr lang="en-US" i="1" dirty="0"/>
              <a:t>y</a:t>
            </a:r>
            <a:r>
              <a:rPr lang="en-US" dirty="0"/>
              <a:t>-intercept</a:t>
            </a:r>
          </a:p>
        </p:txBody>
      </p:sp>
      <p:graphicFrame>
        <p:nvGraphicFramePr>
          <p:cNvPr id="6" name="Table 5"/>
          <p:cNvGraphicFramePr>
            <a:graphicFrameLocks noGrp="1"/>
          </p:cNvGraphicFramePr>
          <p:nvPr>
            <p:extLst>
              <p:ext uri="{D42A27DB-BD31-4B8C-83A1-F6EECF244321}">
                <p14:modId xmlns:p14="http://schemas.microsoft.com/office/powerpoint/2010/main" val="1792391027"/>
              </p:ext>
            </p:extLst>
          </p:nvPr>
        </p:nvGraphicFramePr>
        <p:xfrm>
          <a:off x="1332782" y="1249680"/>
          <a:ext cx="7303218" cy="1950720"/>
        </p:xfrm>
        <a:graphic>
          <a:graphicData uri="http://schemas.openxmlformats.org/drawingml/2006/table">
            <a:tbl>
              <a:tblPr firstRow="1" bandRow="1">
                <a:tableStyleId>{2D5ABB26-0587-4C30-8999-92F81FD0307C}</a:tableStyleId>
              </a:tblPr>
              <a:tblGrid>
                <a:gridCol w="3023318"/>
                <a:gridCol w="4279900"/>
              </a:tblGrid>
              <a:tr h="487680">
                <a:tc>
                  <a:txBody>
                    <a:bodyPr/>
                    <a:lstStyle/>
                    <a:p>
                      <a:r>
                        <a:rPr lang="en-US" sz="2200" i="1" baseline="0" dirty="0" smtClean="0">
                          <a:latin typeface="Arial"/>
                          <a:cs typeface="Arial"/>
                        </a:rPr>
                        <a:t>y</a:t>
                      </a:r>
                      <a:r>
                        <a:rPr lang="en-US" sz="2200" baseline="0" dirty="0" smtClean="0">
                          <a:latin typeface="Arial"/>
                          <a:cs typeface="Arial"/>
                        </a:rPr>
                        <a:t> = </a:t>
                      </a:r>
                      <a:r>
                        <a:rPr lang="en-US" sz="2200" i="1" baseline="0" dirty="0" smtClean="0">
                          <a:latin typeface="Arial"/>
                          <a:cs typeface="Arial"/>
                        </a:rPr>
                        <a:t>mx </a:t>
                      </a:r>
                      <a:r>
                        <a:rPr lang="en-US" sz="2200" baseline="0" dirty="0" smtClean="0">
                          <a:latin typeface="Arial"/>
                          <a:cs typeface="Arial"/>
                        </a:rPr>
                        <a:t>+ </a:t>
                      </a:r>
                      <a:r>
                        <a:rPr lang="en-US" sz="2200" i="1" baseline="0" dirty="0" smtClean="0">
                          <a:latin typeface="Arial"/>
                          <a:cs typeface="Arial"/>
                        </a:rPr>
                        <a:t>b</a:t>
                      </a:r>
                      <a:endParaRPr lang="en-US" sz="2200" baseline="0" dirty="0">
                        <a:latin typeface="Arial"/>
                        <a:cs typeface="Arial"/>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200" baseline="0" dirty="0" smtClean="0">
                          <a:latin typeface="Arial"/>
                          <a:cs typeface="Arial"/>
                        </a:rPr>
                        <a:t>Equation for slope-intercept form</a:t>
                      </a:r>
                    </a:p>
                  </a:txBody>
                  <a:tcPr anchor="ctr"/>
                </a:tc>
              </a:tr>
              <a:tr h="48768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200" b="0" i="0" u="none" strike="noStrike" kern="1200" baseline="0" dirty="0" smtClean="0">
                          <a:solidFill>
                            <a:schemeClr val="tx1"/>
                          </a:solidFill>
                          <a:latin typeface="Arial"/>
                          <a:ea typeface="+mn-ea"/>
                          <a:cs typeface="Arial"/>
                        </a:rPr>
                        <a:t>60,000 = 200(300) + </a:t>
                      </a:r>
                      <a:r>
                        <a:rPr lang="en-US" sz="2200" b="0" i="1" u="none" strike="noStrike" kern="1200" baseline="0" dirty="0" smtClean="0">
                          <a:solidFill>
                            <a:schemeClr val="tx1"/>
                          </a:solidFill>
                          <a:latin typeface="Arial"/>
                          <a:ea typeface="+mn-ea"/>
                          <a:cs typeface="Arial"/>
                        </a:rPr>
                        <a:t>b</a:t>
                      </a:r>
                      <a:endParaRPr lang="en-US" sz="2200" baseline="0" dirty="0">
                        <a:latin typeface="Arial"/>
                        <a:cs typeface="Arial"/>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200" b="0" i="0" u="none" strike="noStrike" kern="1200" baseline="0" dirty="0" smtClean="0">
                          <a:solidFill>
                            <a:schemeClr val="tx1"/>
                          </a:solidFill>
                          <a:latin typeface="Arial"/>
                          <a:ea typeface="+mn-ea"/>
                          <a:cs typeface="Arial"/>
                        </a:rPr>
                        <a:t>Substitute values for </a:t>
                      </a:r>
                      <a:r>
                        <a:rPr lang="en-US" sz="2200" b="0" i="1" u="none" strike="noStrike" kern="1200" baseline="0" dirty="0" smtClean="0">
                          <a:solidFill>
                            <a:schemeClr val="tx1"/>
                          </a:solidFill>
                          <a:latin typeface="Arial"/>
                          <a:ea typeface="+mn-ea"/>
                          <a:cs typeface="Arial"/>
                        </a:rPr>
                        <a:t>x</a:t>
                      </a:r>
                      <a:r>
                        <a:rPr lang="en-US" sz="2200" b="0" i="0" u="none" strike="noStrike" kern="1200" baseline="0" dirty="0" smtClean="0">
                          <a:solidFill>
                            <a:schemeClr val="tx1"/>
                          </a:solidFill>
                          <a:latin typeface="Arial"/>
                          <a:ea typeface="+mn-ea"/>
                          <a:cs typeface="Arial"/>
                        </a:rPr>
                        <a:t>, </a:t>
                      </a:r>
                      <a:r>
                        <a:rPr lang="en-US" sz="2200" b="0" i="1" u="none" strike="noStrike" kern="1200" baseline="0" dirty="0" smtClean="0">
                          <a:solidFill>
                            <a:schemeClr val="tx1"/>
                          </a:solidFill>
                          <a:latin typeface="Arial"/>
                          <a:ea typeface="+mn-ea"/>
                          <a:cs typeface="Arial"/>
                        </a:rPr>
                        <a:t>y,</a:t>
                      </a:r>
                      <a:r>
                        <a:rPr lang="en-US" sz="2200" b="0" i="0" u="none" strike="noStrike" kern="1200" baseline="0" dirty="0" smtClean="0">
                          <a:solidFill>
                            <a:schemeClr val="tx1"/>
                          </a:solidFill>
                          <a:latin typeface="Arial"/>
                          <a:ea typeface="+mn-ea"/>
                          <a:cs typeface="Arial"/>
                        </a:rPr>
                        <a:t> and </a:t>
                      </a:r>
                      <a:r>
                        <a:rPr lang="en-US" sz="2200" b="0" i="1" u="none" strike="noStrike" kern="1200" baseline="0" dirty="0" smtClean="0">
                          <a:solidFill>
                            <a:schemeClr val="tx1"/>
                          </a:solidFill>
                          <a:latin typeface="Arial"/>
                          <a:ea typeface="+mn-ea"/>
                          <a:cs typeface="Arial"/>
                        </a:rPr>
                        <a:t>m</a:t>
                      </a:r>
                      <a:r>
                        <a:rPr lang="en-US" sz="2200" b="0" i="0" u="none" strike="noStrike" kern="1200" baseline="0" dirty="0" smtClean="0">
                          <a:solidFill>
                            <a:schemeClr val="tx1"/>
                          </a:solidFill>
                          <a:latin typeface="Arial"/>
                          <a:ea typeface="+mn-ea"/>
                          <a:cs typeface="Arial"/>
                        </a:rPr>
                        <a:t>.</a:t>
                      </a:r>
                    </a:p>
                  </a:txBody>
                  <a:tcPr anchor="ctr"/>
                </a:tc>
              </a:tr>
              <a:tr h="48768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200" b="0" i="0" u="none" strike="noStrike" kern="1200" baseline="0" dirty="0" smtClean="0">
                          <a:solidFill>
                            <a:schemeClr val="tx1"/>
                          </a:solidFill>
                          <a:latin typeface="Arial"/>
                          <a:ea typeface="+mn-ea"/>
                          <a:cs typeface="Arial"/>
                        </a:rPr>
                        <a:t>60,000 = 60,000 + </a:t>
                      </a:r>
                      <a:r>
                        <a:rPr lang="en-US" sz="2200" b="0" i="1" u="none" strike="noStrike" kern="1200" baseline="0" dirty="0" smtClean="0">
                          <a:solidFill>
                            <a:schemeClr val="tx1"/>
                          </a:solidFill>
                          <a:latin typeface="Arial"/>
                          <a:ea typeface="+mn-ea"/>
                          <a:cs typeface="Arial"/>
                        </a:rPr>
                        <a:t>b</a:t>
                      </a:r>
                      <a:endParaRPr lang="en-US" sz="2200" baseline="0" dirty="0">
                        <a:latin typeface="Arial"/>
                        <a:cs typeface="Arial"/>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200" b="0" i="0" u="none" strike="noStrike" kern="1200" baseline="0" dirty="0" smtClean="0">
                          <a:solidFill>
                            <a:schemeClr val="tx1"/>
                          </a:solidFill>
                          <a:latin typeface="Arial"/>
                          <a:ea typeface="+mn-ea"/>
                          <a:cs typeface="Arial"/>
                        </a:rPr>
                        <a:t>Multiply.</a:t>
                      </a:r>
                    </a:p>
                  </a:txBody>
                  <a:tcPr anchor="ctr"/>
                </a:tc>
              </a:tr>
              <a:tr h="48768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200" b="0" i="0" u="none" strike="noStrike" kern="1200" baseline="0" dirty="0" smtClean="0">
                          <a:solidFill>
                            <a:schemeClr val="tx1"/>
                          </a:solidFill>
                          <a:latin typeface="Arial"/>
                          <a:ea typeface="+mn-ea"/>
                          <a:cs typeface="Arial"/>
                        </a:rPr>
                        <a:t>0 = </a:t>
                      </a:r>
                      <a:r>
                        <a:rPr lang="en-US" sz="2200" b="0" i="1" u="none" strike="noStrike" kern="1200" baseline="0" dirty="0" smtClean="0">
                          <a:solidFill>
                            <a:schemeClr val="tx1"/>
                          </a:solidFill>
                          <a:latin typeface="Arial"/>
                          <a:ea typeface="+mn-ea"/>
                          <a:cs typeface="Arial"/>
                        </a:rPr>
                        <a:t>b</a:t>
                      </a: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200" b="0" i="0" u="none" strike="noStrike" kern="1200" baseline="0" dirty="0" smtClean="0">
                          <a:solidFill>
                            <a:schemeClr val="tx1"/>
                          </a:solidFill>
                          <a:latin typeface="Arial"/>
                          <a:ea typeface="+mn-ea"/>
                          <a:cs typeface="Arial"/>
                        </a:rPr>
                        <a:t>Subtract 60,000 from both sides.</a:t>
                      </a:r>
                    </a:p>
                  </a:txBody>
                  <a:tcPr anchor="ctr"/>
                </a:tc>
              </a:tr>
            </a:tbl>
          </a:graphicData>
        </a:graphic>
      </p:graphicFrame>
    </p:spTree>
    <p:extLst>
      <p:ext uri="{BB962C8B-B14F-4D97-AF65-F5344CB8AC3E}">
        <p14:creationId xmlns:p14="http://schemas.microsoft.com/office/powerpoint/2010/main" val="57794502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6257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57784">
              <a:buFont typeface="+mj-lt"/>
              <a:buAutoNum type="arabicPeriod" startAt="2"/>
            </a:pPr>
            <a:r>
              <a:rPr lang="en-US" sz="2800" b="1" dirty="0">
                <a:solidFill>
                  <a:srgbClr val="660066"/>
                </a:solidFill>
              </a:rPr>
              <a:t>Determine the units of the </a:t>
            </a:r>
            <a:r>
              <a:rPr lang="en-US" sz="2800" b="1" dirty="0" smtClean="0">
                <a:solidFill>
                  <a:srgbClr val="660066"/>
                </a:solidFill>
              </a:rPr>
              <a:t>slope.</a:t>
            </a:r>
            <a:endParaRPr lang="en-US" sz="2800" b="1" dirty="0">
              <a:solidFill>
                <a:srgbClr val="660066"/>
              </a:solidFill>
            </a:endParaRPr>
          </a:p>
          <a:p>
            <a:pPr marL="512064"/>
            <a:r>
              <a:rPr lang="en-US" dirty="0"/>
              <a:t>Divide the units on the </a:t>
            </a:r>
            <a:r>
              <a:rPr lang="en-US" i="1" dirty="0"/>
              <a:t>y</a:t>
            </a:r>
            <a:r>
              <a:rPr lang="en-US" dirty="0"/>
              <a:t>-axis by the units on the </a:t>
            </a:r>
            <a:endParaRPr lang="en-US" dirty="0" smtClean="0"/>
          </a:p>
          <a:p>
            <a:pPr marL="512064">
              <a:spcBef>
                <a:spcPts val="0"/>
              </a:spcBef>
            </a:pPr>
            <a:endParaRPr lang="en-US" i="1" dirty="0"/>
          </a:p>
          <a:p>
            <a:pPr marL="512064">
              <a:spcBef>
                <a:spcPts val="0"/>
              </a:spcBef>
            </a:pPr>
            <a:r>
              <a:rPr lang="en-US" i="1" dirty="0" smtClean="0"/>
              <a:t>x</a:t>
            </a:r>
            <a:r>
              <a:rPr lang="en-US" dirty="0"/>
              <a:t>-axis: </a:t>
            </a:r>
            <a:r>
              <a:rPr lang="en-US" dirty="0" smtClean="0"/>
              <a:t>                   .</a:t>
            </a:r>
            <a:endParaRPr lang="en-US" dirty="0"/>
          </a:p>
          <a:p>
            <a:pPr marL="512064"/>
            <a:endParaRPr lang="en-US" dirty="0" smtClean="0"/>
          </a:p>
          <a:p>
            <a:pPr marL="512064"/>
            <a:r>
              <a:rPr lang="en-US" dirty="0" smtClean="0"/>
              <a:t>The </a:t>
            </a:r>
            <a:r>
              <a:rPr lang="en-US" dirty="0"/>
              <a:t>units of the slope are dollars per square foot.</a:t>
            </a:r>
            <a:endParaRPr lang="en-US" dirty="0">
              <a:solidFill>
                <a:schemeClr val="tx1"/>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16</a:t>
            </a:fld>
            <a:endParaRPr lang="en-US" dirty="0"/>
          </a:p>
        </p:txBody>
      </p:sp>
      <p:sp>
        <p:nvSpPr>
          <p:cNvPr id="2" name="Footer Placeholder 1"/>
          <p:cNvSpPr>
            <a:spLocks noGrp="1"/>
          </p:cNvSpPr>
          <p:nvPr>
            <p:ph type="ftr" sz="quarter" idx="13"/>
          </p:nvPr>
        </p:nvSpPr>
        <p:spPr/>
        <p:txBody>
          <a:bodyPr/>
          <a:lstStyle/>
          <a:p>
            <a:pPr>
              <a:defRPr/>
            </a:pPr>
            <a:r>
              <a:rPr lang="en-US" dirty="0"/>
              <a:t>4.3.1: Interpreting Slope and </a:t>
            </a:r>
            <a:r>
              <a:rPr lang="en-US" i="1" dirty="0"/>
              <a:t>y</a:t>
            </a:r>
            <a:r>
              <a:rPr lang="en-US" dirty="0"/>
              <a:t>-intercept</a:t>
            </a:r>
          </a:p>
        </p:txBody>
      </p:sp>
      <p:graphicFrame>
        <p:nvGraphicFramePr>
          <p:cNvPr id="5" name="Object 4"/>
          <p:cNvGraphicFramePr>
            <a:graphicFrameLocks noChangeAspect="1"/>
          </p:cNvGraphicFramePr>
          <p:nvPr>
            <p:extLst>
              <p:ext uri="{D42A27DB-BD31-4B8C-83A1-F6EECF244321}">
                <p14:modId xmlns:p14="http://schemas.microsoft.com/office/powerpoint/2010/main" val="812679040"/>
              </p:ext>
            </p:extLst>
          </p:nvPr>
        </p:nvGraphicFramePr>
        <p:xfrm>
          <a:off x="2235200" y="2171700"/>
          <a:ext cx="1549400" cy="863600"/>
        </p:xfrm>
        <a:graphic>
          <a:graphicData uri="http://schemas.openxmlformats.org/presentationml/2006/ole">
            <mc:AlternateContent xmlns:mc="http://schemas.openxmlformats.org/markup-compatibility/2006">
              <mc:Choice xmlns:v="urn:schemas-microsoft-com:vml" Requires="v">
                <p:oleObj spid="_x0000_s83988" name="Equation" r:id="rId3" imgW="1549400" imgH="863600" progId="Equation.DSMT4">
                  <p:embed/>
                </p:oleObj>
              </mc:Choice>
              <mc:Fallback>
                <p:oleObj name="Equation" r:id="rId3" imgW="1549400" imgH="863600" progId="Equation.DSMT4">
                  <p:embed/>
                  <p:pic>
                    <p:nvPicPr>
                      <p:cNvPr id="0" name=""/>
                      <p:cNvPicPr/>
                      <p:nvPr/>
                    </p:nvPicPr>
                    <p:blipFill>
                      <a:blip r:embed="rId4"/>
                      <a:stretch>
                        <a:fillRect/>
                      </a:stretch>
                    </p:blipFill>
                    <p:spPr>
                      <a:xfrm>
                        <a:off x="2235200" y="2171700"/>
                        <a:ext cx="1549400" cy="8636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57784">
              <a:buFont typeface="+mj-lt"/>
              <a:buAutoNum type="arabicPeriod" startAt="3"/>
            </a:pPr>
            <a:r>
              <a:rPr lang="en-US" sz="2800" b="1" dirty="0">
                <a:solidFill>
                  <a:srgbClr val="660066"/>
                </a:solidFill>
              </a:rPr>
              <a:t>Describe what the slope means in context.</a:t>
            </a:r>
          </a:p>
          <a:p>
            <a:pPr marL="512064"/>
            <a:r>
              <a:rPr lang="en-US" dirty="0"/>
              <a:t>The slope is the change in cost of the home for each square foot of the home. The slope describes how price is affected by the size of the home purchased. A positive slope means the quantity represented by the </a:t>
            </a:r>
            <a:r>
              <a:rPr lang="en-US" i="1" dirty="0"/>
              <a:t>y</a:t>
            </a:r>
            <a:r>
              <a:rPr lang="en-US" dirty="0"/>
              <a:t>-axis increases when the quantity represented by the </a:t>
            </a:r>
            <a:r>
              <a:rPr lang="en-US" i="1" dirty="0"/>
              <a:t>x</a:t>
            </a:r>
            <a:r>
              <a:rPr lang="en-US" dirty="0"/>
              <a:t>-</a:t>
            </a:r>
            <a:r>
              <a:rPr lang="en-US" dirty="0" smtClean="0"/>
              <a:t>axis also </a:t>
            </a:r>
            <a:r>
              <a:rPr lang="en-US" dirty="0"/>
              <a:t>increases.</a:t>
            </a:r>
          </a:p>
          <a:p>
            <a:pPr marL="512064"/>
            <a:endParaRPr lang="en-US" dirty="0" smtClean="0"/>
          </a:p>
          <a:p>
            <a:pPr marL="512064"/>
            <a:r>
              <a:rPr lang="en-US" dirty="0" smtClean="0"/>
              <a:t>The </a:t>
            </a:r>
            <a:r>
              <a:rPr lang="en-US" dirty="0"/>
              <a:t>cost of the home increases by $200 for each square foot.</a:t>
            </a:r>
            <a:r>
              <a:rPr lang="en-US" dirty="0">
                <a:solidFill>
                  <a:schemeClr val="tx1"/>
                </a:solidFill>
              </a:rPr>
              <a:t>	</a:t>
            </a:r>
          </a:p>
          <a:p>
            <a:pPr lvl="1" algn="l"/>
            <a:endParaRPr lang="en-US" dirty="0">
              <a:solidFill>
                <a:srgbClr val="000000"/>
              </a:solidFill>
            </a:endParaRPr>
          </a:p>
          <a:p>
            <a:pPr lvl="1" algn="l"/>
            <a:endParaRPr lang="en-US" dirty="0">
              <a:solidFill>
                <a:srgbClr val="000000"/>
              </a:solidFill>
            </a:endParaRPr>
          </a:p>
          <a:p>
            <a:pPr marL="514350" indent="-514350">
              <a:buFont typeface="+mj-lt"/>
              <a:buAutoNum type="arabicPeriod" startAt="3"/>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17</a:t>
            </a:fld>
            <a:endParaRPr lang="en-US" dirty="0"/>
          </a:p>
        </p:txBody>
      </p:sp>
      <p:sp>
        <p:nvSpPr>
          <p:cNvPr id="3" name="Footer Placeholder 2"/>
          <p:cNvSpPr>
            <a:spLocks noGrp="1"/>
          </p:cNvSpPr>
          <p:nvPr>
            <p:ph type="ftr" sz="quarter" idx="13"/>
          </p:nvPr>
        </p:nvSpPr>
        <p:spPr/>
        <p:txBody>
          <a:bodyPr/>
          <a:lstStyle/>
          <a:p>
            <a:pPr>
              <a:defRPr/>
            </a:pPr>
            <a:r>
              <a:rPr lang="en-US" dirty="0" smtClean="0"/>
              <a:t>4.3.1: Interpreting Slope and </a:t>
            </a:r>
            <a:r>
              <a:rPr lang="en-US" i="1" dirty="0" smtClean="0"/>
              <a:t>y-i</a:t>
            </a:r>
            <a:r>
              <a:rPr lang="en-US" dirty="0" smtClean="0"/>
              <a:t>ntercept</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57784">
              <a:buFont typeface="+mj-lt"/>
              <a:buAutoNum type="arabicPeriod" startAt="4"/>
            </a:pPr>
            <a:r>
              <a:rPr lang="en-US" sz="2800" b="1" dirty="0">
                <a:solidFill>
                  <a:srgbClr val="660066"/>
                </a:solidFill>
              </a:rPr>
              <a:t>Determine the units of the </a:t>
            </a:r>
            <a:r>
              <a:rPr lang="en-US" sz="2800" b="1" i="1" dirty="0">
                <a:solidFill>
                  <a:srgbClr val="660066"/>
                </a:solidFill>
              </a:rPr>
              <a:t>y</a:t>
            </a:r>
            <a:r>
              <a:rPr lang="en-US" sz="2800" b="1" dirty="0">
                <a:solidFill>
                  <a:srgbClr val="660066"/>
                </a:solidFill>
              </a:rPr>
              <a:t>-intercept.</a:t>
            </a:r>
          </a:p>
          <a:p>
            <a:pPr marL="512064"/>
            <a:r>
              <a:rPr lang="en-US" dirty="0"/>
              <a:t>The units of the </a:t>
            </a:r>
            <a:r>
              <a:rPr lang="en-US" i="1" dirty="0"/>
              <a:t>y</a:t>
            </a:r>
            <a:r>
              <a:rPr lang="en-US" dirty="0"/>
              <a:t>-intercept are the units of the </a:t>
            </a:r>
            <a:endParaRPr lang="en-US" dirty="0" smtClean="0"/>
          </a:p>
          <a:p>
            <a:pPr marL="512064">
              <a:spcBef>
                <a:spcPts val="0"/>
              </a:spcBef>
            </a:pPr>
            <a:r>
              <a:rPr lang="en-US" i="1" dirty="0" smtClean="0"/>
              <a:t>y</a:t>
            </a:r>
            <a:r>
              <a:rPr lang="en-US" dirty="0"/>
              <a:t>-axis: dollars.</a:t>
            </a:r>
          </a:p>
          <a:p>
            <a:pPr marL="512064"/>
            <a:r>
              <a:rPr lang="en-US" dirty="0">
                <a:solidFill>
                  <a:schemeClr val="tx1"/>
                </a:solidFill>
              </a:rPr>
              <a:t>	</a:t>
            </a:r>
          </a:p>
          <a:p>
            <a:pPr lvl="1" algn="l"/>
            <a:endParaRPr lang="en-US" dirty="0">
              <a:solidFill>
                <a:srgbClr val="000000"/>
              </a:solidFill>
            </a:endParaRPr>
          </a:p>
          <a:p>
            <a:pPr lvl="1" algn="l"/>
            <a:endParaRPr lang="en-US" dirty="0">
              <a:solidFill>
                <a:srgbClr val="000000"/>
              </a:solidFill>
            </a:endParaRPr>
          </a:p>
          <a:p>
            <a:pPr marL="514350" indent="-514350">
              <a:buFont typeface="+mj-lt"/>
              <a:buAutoNum type="arabicPeriod" startAt="3"/>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18</a:t>
            </a:fld>
            <a:endParaRPr lang="en-US" dirty="0"/>
          </a:p>
        </p:txBody>
      </p:sp>
      <p:sp>
        <p:nvSpPr>
          <p:cNvPr id="3" name="Footer Placeholder 2"/>
          <p:cNvSpPr>
            <a:spLocks noGrp="1"/>
          </p:cNvSpPr>
          <p:nvPr>
            <p:ph type="ftr" sz="quarter" idx="13"/>
          </p:nvPr>
        </p:nvSpPr>
        <p:spPr/>
        <p:txBody>
          <a:bodyPr/>
          <a:lstStyle/>
          <a:p>
            <a:pPr>
              <a:defRPr/>
            </a:pPr>
            <a:r>
              <a:rPr lang="en-US" dirty="0" smtClean="0"/>
              <a:t>4.3.1: Interpreting Slope and </a:t>
            </a:r>
            <a:r>
              <a:rPr lang="en-US" i="1" dirty="0" smtClean="0"/>
              <a:t>y</a:t>
            </a:r>
            <a:r>
              <a:rPr lang="en-US" dirty="0" smtClean="0"/>
              <a:t>-intercept</a:t>
            </a:r>
            <a:endParaRPr lang="en-US" dirty="0"/>
          </a:p>
        </p:txBody>
      </p:sp>
    </p:spTree>
    <p:extLst>
      <p:ext uri="{BB962C8B-B14F-4D97-AF65-F5344CB8AC3E}">
        <p14:creationId xmlns:p14="http://schemas.microsoft.com/office/powerpoint/2010/main" val="7781825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57784">
              <a:buFont typeface="+mj-lt"/>
              <a:buAutoNum type="arabicPeriod" startAt="5"/>
            </a:pPr>
            <a:r>
              <a:rPr lang="en-US" sz="2800" b="1" dirty="0" smtClean="0">
                <a:solidFill>
                  <a:srgbClr val="660066"/>
                </a:solidFill>
              </a:rPr>
              <a:t>Describe </a:t>
            </a:r>
            <a:r>
              <a:rPr lang="en-US" sz="2800" b="1" dirty="0">
                <a:solidFill>
                  <a:srgbClr val="660066"/>
                </a:solidFill>
              </a:rPr>
              <a:t>what the </a:t>
            </a:r>
            <a:r>
              <a:rPr lang="en-US" sz="2800" b="1" i="1" dirty="0">
                <a:solidFill>
                  <a:srgbClr val="660066"/>
                </a:solidFill>
              </a:rPr>
              <a:t>y</a:t>
            </a:r>
            <a:r>
              <a:rPr lang="en-US" sz="2800" b="1" dirty="0">
                <a:solidFill>
                  <a:srgbClr val="660066"/>
                </a:solidFill>
              </a:rPr>
              <a:t>-intercept means in context.</a:t>
            </a:r>
          </a:p>
          <a:p>
            <a:pPr marL="512064"/>
            <a:r>
              <a:rPr lang="en-US" dirty="0"/>
              <a:t>The </a:t>
            </a:r>
            <a:r>
              <a:rPr lang="en-US" i="1" dirty="0"/>
              <a:t>y</a:t>
            </a:r>
            <a:r>
              <a:rPr lang="en-US" dirty="0"/>
              <a:t>-intercept is the value of the equation when</a:t>
            </a:r>
            <a:r>
              <a:rPr lang="en-US" i="1" dirty="0"/>
              <a:t> </a:t>
            </a:r>
            <a:endParaRPr lang="en-US" i="1" dirty="0" smtClean="0"/>
          </a:p>
          <a:p>
            <a:pPr marL="512064">
              <a:spcBef>
                <a:spcPts val="0"/>
              </a:spcBef>
            </a:pPr>
            <a:r>
              <a:rPr lang="en-US" i="1" dirty="0" smtClean="0"/>
              <a:t>x </a:t>
            </a:r>
            <a:r>
              <a:rPr lang="en-US" dirty="0"/>
              <a:t>= 0, or when the </a:t>
            </a:r>
            <a:r>
              <a:rPr lang="en-US" dirty="0" smtClean="0"/>
              <a:t>size </a:t>
            </a:r>
            <a:r>
              <a:rPr lang="en-US" dirty="0"/>
              <a:t>of the home is 0 square feet. For a home with no area, or for </a:t>
            </a:r>
            <a:r>
              <a:rPr lang="en-US" dirty="0" smtClean="0"/>
              <a:t>no </a:t>
            </a:r>
            <a:r>
              <a:rPr lang="en-US" dirty="0"/>
              <a:t>home, the cost is $0.	</a:t>
            </a:r>
          </a:p>
          <a:p>
            <a:pPr marL="512064"/>
            <a:r>
              <a:rPr lang="en-US" dirty="0">
                <a:solidFill>
                  <a:schemeClr val="tx1"/>
                </a:solidFill>
              </a:rPr>
              <a:t>	</a:t>
            </a:r>
          </a:p>
          <a:p>
            <a:pPr lvl="1" algn="l"/>
            <a:endParaRPr lang="en-US" dirty="0">
              <a:solidFill>
                <a:srgbClr val="000000"/>
              </a:solidFill>
            </a:endParaRPr>
          </a:p>
          <a:p>
            <a:pPr lvl="1" algn="l"/>
            <a:endParaRPr lang="en-US" dirty="0">
              <a:solidFill>
                <a:srgbClr val="000000"/>
              </a:solidFill>
            </a:endParaRPr>
          </a:p>
          <a:p>
            <a:pPr marL="514350" indent="-514350">
              <a:buFont typeface="+mj-lt"/>
              <a:buAutoNum type="arabicPeriod" startAt="3"/>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19</a:t>
            </a:fld>
            <a:endParaRPr lang="en-US" dirty="0"/>
          </a:p>
        </p:txBody>
      </p:sp>
      <p:sp>
        <p:nvSpPr>
          <p:cNvPr id="3" name="Footer Placeholder 2"/>
          <p:cNvSpPr>
            <a:spLocks noGrp="1"/>
          </p:cNvSpPr>
          <p:nvPr>
            <p:ph type="ftr" sz="quarter" idx="13"/>
          </p:nvPr>
        </p:nvSpPr>
        <p:spPr/>
        <p:txBody>
          <a:bodyPr/>
          <a:lstStyle/>
          <a:p>
            <a:pPr>
              <a:defRPr/>
            </a:pPr>
            <a:r>
              <a:rPr lang="en-US" dirty="0" smtClean="0"/>
              <a:t>4.3.1: Interpreting Slope and </a:t>
            </a:r>
            <a:r>
              <a:rPr lang="en-US" i="1" dirty="0" smtClean="0"/>
              <a:t>y</a:t>
            </a:r>
            <a:r>
              <a:rPr lang="en-US" dirty="0" smtClean="0"/>
              <a:t>-intercept</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150837857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smtClean="0"/>
              <a:t>Introduction, </a:t>
            </a:r>
            <a:r>
              <a:rPr lang="en-US" sz="2800" b="1" i="1" dirty="0" smtClean="0"/>
              <a:t>continued</a:t>
            </a:r>
            <a:endParaRPr lang="en-US" sz="2800" b="1" dirty="0" smtClean="0"/>
          </a:p>
          <a:p>
            <a:pPr>
              <a:lnSpc>
                <a:spcPts val="4700"/>
              </a:lnSpc>
            </a:pPr>
            <a:r>
              <a:rPr lang="en-US" dirty="0"/>
              <a:t>The </a:t>
            </a:r>
            <a:r>
              <a:rPr lang="en-US" b="1" dirty="0"/>
              <a:t>slope</a:t>
            </a:r>
            <a:r>
              <a:rPr lang="en-US" dirty="0"/>
              <a:t> of a linear function is the change in </a:t>
            </a:r>
            <a:r>
              <a:rPr lang="en-US" dirty="0" smtClean="0"/>
              <a:t>the dependent </a:t>
            </a:r>
            <a:r>
              <a:rPr lang="en-US" dirty="0"/>
              <a:t>variable divided by the change </a:t>
            </a:r>
            <a:r>
              <a:rPr lang="en-US" dirty="0" smtClean="0"/>
              <a:t>in the independent </a:t>
            </a:r>
            <a:r>
              <a:rPr lang="en-US" dirty="0"/>
              <a:t>variable, </a:t>
            </a:r>
            <a:r>
              <a:rPr lang="en-US" dirty="0" smtClean="0"/>
              <a:t>or                    </a:t>
            </a:r>
            <a:r>
              <a:rPr lang="en-US" dirty="0"/>
              <a:t>, sometimes written </a:t>
            </a:r>
            <a:r>
              <a:rPr lang="en-US" dirty="0" smtClean="0"/>
              <a:t>as      </a:t>
            </a:r>
            <a:r>
              <a:rPr lang="en-US" dirty="0"/>
              <a:t>. </a:t>
            </a:r>
            <a:endParaRPr lang="en-US" dirty="0" smtClean="0"/>
          </a:p>
          <a:p>
            <a:r>
              <a:rPr lang="en-US" spc="-30" dirty="0" smtClean="0"/>
              <a:t> </a:t>
            </a:r>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a:t>
            </a:fld>
            <a:endParaRPr lang="en-US" dirty="0"/>
          </a:p>
        </p:txBody>
      </p:sp>
      <p:sp>
        <p:nvSpPr>
          <p:cNvPr id="4" name="Footer Placeholder 3"/>
          <p:cNvSpPr>
            <a:spLocks noGrp="1"/>
          </p:cNvSpPr>
          <p:nvPr>
            <p:ph type="ftr" sz="quarter" idx="13"/>
          </p:nvPr>
        </p:nvSpPr>
        <p:spPr/>
        <p:txBody>
          <a:bodyPr/>
          <a:lstStyle/>
          <a:p>
            <a:pPr>
              <a:defRPr/>
            </a:pPr>
            <a:r>
              <a:rPr lang="en-US" dirty="0" smtClean="0"/>
              <a:t>4.3.1: Interpreting Slope and </a:t>
            </a:r>
            <a:r>
              <a:rPr lang="en-US" i="1" dirty="0" smtClean="0"/>
              <a:t>y</a:t>
            </a:r>
            <a:r>
              <a:rPr lang="en-US" dirty="0" smtClean="0"/>
              <a:t>-intercept</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332336540"/>
              </p:ext>
            </p:extLst>
          </p:nvPr>
        </p:nvGraphicFramePr>
        <p:xfrm>
          <a:off x="4086226" y="2311400"/>
          <a:ext cx="1612900" cy="863600"/>
        </p:xfrm>
        <a:graphic>
          <a:graphicData uri="http://schemas.openxmlformats.org/presentationml/2006/ole">
            <mc:AlternateContent xmlns:mc="http://schemas.openxmlformats.org/markup-compatibility/2006">
              <mc:Choice xmlns:v="urn:schemas-microsoft-com:vml" Requires="v">
                <p:oleObj spid="_x0000_s1059" name="Equation" r:id="rId3" imgW="1612900" imgH="863600" progId="Equation.DSMT4">
                  <p:embed/>
                </p:oleObj>
              </mc:Choice>
              <mc:Fallback>
                <p:oleObj name="Equation" r:id="rId3" imgW="1612900" imgH="863600" progId="Equation.DSMT4">
                  <p:embed/>
                  <p:pic>
                    <p:nvPicPr>
                      <p:cNvPr id="0" name=""/>
                      <p:cNvPicPr/>
                      <p:nvPr/>
                    </p:nvPicPr>
                    <p:blipFill>
                      <a:blip r:embed="rId4"/>
                      <a:stretch>
                        <a:fillRect/>
                      </a:stretch>
                    </p:blipFill>
                    <p:spPr>
                      <a:xfrm>
                        <a:off x="4086226" y="2311400"/>
                        <a:ext cx="1612900" cy="8636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714487962"/>
              </p:ext>
            </p:extLst>
          </p:nvPr>
        </p:nvGraphicFramePr>
        <p:xfrm>
          <a:off x="1104183" y="2914650"/>
          <a:ext cx="431800" cy="800100"/>
        </p:xfrm>
        <a:graphic>
          <a:graphicData uri="http://schemas.openxmlformats.org/presentationml/2006/ole">
            <mc:AlternateContent xmlns:mc="http://schemas.openxmlformats.org/markup-compatibility/2006">
              <mc:Choice xmlns:v="urn:schemas-microsoft-com:vml" Requires="v">
                <p:oleObj spid="_x0000_s1060" name="Equation" r:id="rId5" imgW="431800" imgH="800100" progId="Equation.DSMT4">
                  <p:embed/>
                </p:oleObj>
              </mc:Choice>
              <mc:Fallback>
                <p:oleObj name="Equation" r:id="rId5" imgW="431800" imgH="800100" progId="Equation.DSMT4">
                  <p:embed/>
                  <p:pic>
                    <p:nvPicPr>
                      <p:cNvPr id="0" name=""/>
                      <p:cNvPicPr/>
                      <p:nvPr/>
                    </p:nvPicPr>
                    <p:blipFill>
                      <a:blip r:embed="rId6"/>
                      <a:stretch>
                        <a:fillRect/>
                      </a:stretch>
                    </p:blipFill>
                    <p:spPr>
                      <a:xfrm>
                        <a:off x="1104183" y="2914650"/>
                        <a:ext cx="431800" cy="800100"/>
                      </a:xfrm>
                      <a:prstGeom prst="rect">
                        <a:avLst/>
                      </a:prstGeom>
                    </p:spPr>
                  </p:pic>
                </p:oleObj>
              </mc:Fallback>
            </mc:AlternateContent>
          </a:graphicData>
        </a:graphic>
      </p:graphicFrame>
    </p:spTree>
    <p:extLst>
      <p:ext uri="{BB962C8B-B14F-4D97-AF65-F5344CB8AC3E}">
        <p14:creationId xmlns:p14="http://schemas.microsoft.com/office/powerpoint/2010/main" val="250931895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1,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20</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pPr>
              <a:defRPr/>
            </a:pPr>
            <a:r>
              <a:rPr lang="en-US" dirty="0"/>
              <a:t>4.3.1: Interpreting Slope and </a:t>
            </a:r>
            <a:r>
              <a:rPr lang="en-US" i="1" dirty="0"/>
              <a:t>y</a:t>
            </a:r>
            <a:r>
              <a:rPr lang="en-US" dirty="0"/>
              <a:t>-</a:t>
            </a:r>
            <a:r>
              <a:rPr lang="en-US" dirty="0" smtClean="0"/>
              <a:t>intercept</a:t>
            </a:r>
            <a:endParaRPr lang="en-US" dirty="0"/>
          </a:p>
        </p:txBody>
      </p:sp>
    </p:spTree>
    <p:extLst>
      <p:ext uri="{BB962C8B-B14F-4D97-AF65-F5344CB8AC3E}">
        <p14:creationId xmlns:p14="http://schemas.microsoft.com/office/powerpoint/2010/main" val="2893594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ubtitle 1"/>
          <p:cNvSpPr>
            <a:spLocks noGrp="1"/>
          </p:cNvSpPr>
          <p:nvPr>
            <p:ph type="subTitle" idx="1"/>
          </p:nvPr>
        </p:nvSpPr>
        <p:spPr>
          <a:xfrm>
            <a:off x="641350" y="641350"/>
            <a:ext cx="7854950" cy="5138738"/>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2</a:t>
            </a:r>
            <a:endParaRPr lang="en-US" sz="1100" b="1" dirty="0">
              <a:solidFill>
                <a:srgbClr val="558ED5"/>
              </a:solidFill>
            </a:endParaRPr>
          </a:p>
          <a:p>
            <a:r>
              <a:rPr lang="en-US" dirty="0"/>
              <a:t>A teller at a bank records the amount of time a customer waits in line and the number of people in line ahead of that customer when he or she entered the line. Describe the relationship between waiting time and the people ahead of a customer when the customer enters a line</a:t>
            </a:r>
            <a:r>
              <a:rPr lang="en-US" dirty="0" smtClean="0"/>
              <a:t>. Use the table on the following slide.</a:t>
            </a:r>
            <a:endParaRPr lang="en-US" dirty="0"/>
          </a:p>
        </p:txBody>
      </p:sp>
      <p:sp>
        <p:nvSpPr>
          <p:cNvPr id="2" name="Slide Number Placeholder 1"/>
          <p:cNvSpPr>
            <a:spLocks noGrp="1"/>
          </p:cNvSpPr>
          <p:nvPr>
            <p:ph type="sldNum" sz="quarter" idx="11"/>
          </p:nvPr>
        </p:nvSpPr>
        <p:spPr/>
        <p:txBody>
          <a:bodyPr/>
          <a:lstStyle/>
          <a:p>
            <a:pPr>
              <a:defRPr/>
            </a:pPr>
            <a:fld id="{7C2B3BEF-4DF1-7647-BAC3-0F660BB2E16C}" type="slidenum">
              <a:rPr lang="en-US" smtClean="0"/>
              <a:pPr>
                <a:defRPr/>
              </a:pPr>
              <a:t>21</a:t>
            </a:fld>
            <a:endParaRPr lang="en-US" dirty="0"/>
          </a:p>
        </p:txBody>
      </p:sp>
      <p:sp>
        <p:nvSpPr>
          <p:cNvPr id="3" name="Footer Placeholder 2"/>
          <p:cNvSpPr>
            <a:spLocks noGrp="1"/>
          </p:cNvSpPr>
          <p:nvPr>
            <p:ph type="ftr" sz="quarter" idx="13"/>
          </p:nvPr>
        </p:nvSpPr>
        <p:spPr/>
        <p:txBody>
          <a:bodyPr/>
          <a:lstStyle/>
          <a:p>
            <a:pPr>
              <a:defRPr/>
            </a:pPr>
            <a:r>
              <a:rPr lang="en-US" dirty="0"/>
              <a:t>4.3.1: Interpreting Slope and </a:t>
            </a:r>
            <a:r>
              <a:rPr lang="en-US" i="1" dirty="0"/>
              <a:t>y</a:t>
            </a:r>
            <a:r>
              <a:rPr lang="en-US" dirty="0"/>
              <a:t>-intercept</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2, </a:t>
            </a:r>
            <a:r>
              <a:rPr lang="en-US" sz="2800" b="1" i="1" dirty="0" smtClean="0">
                <a:solidFill>
                  <a:srgbClr val="000090"/>
                </a:solidFill>
              </a:rPr>
              <a:t>continued</a:t>
            </a:r>
          </a:p>
          <a:p>
            <a:pPr eaLnBrk="1" hangingPunct="1">
              <a:defRPr/>
            </a:pPr>
            <a:endParaRPr lang="en-US" sz="1100" baseline="30000" dirty="0"/>
          </a:p>
        </p:txBody>
      </p:sp>
      <p:sp>
        <p:nvSpPr>
          <p:cNvPr id="3" name="Slide Number Placeholder 2"/>
          <p:cNvSpPr>
            <a:spLocks noGrp="1"/>
          </p:cNvSpPr>
          <p:nvPr>
            <p:ph type="sldNum" sz="quarter" idx="11"/>
          </p:nvPr>
        </p:nvSpPr>
        <p:spPr/>
        <p:txBody>
          <a:bodyPr/>
          <a:lstStyle/>
          <a:p>
            <a:pPr>
              <a:defRPr/>
            </a:pPr>
            <a:fld id="{C9856EBA-760D-B34B-AF3B-AAEF720997D6}" type="slidenum">
              <a:rPr lang="en-US" smtClean="0"/>
              <a:pPr>
                <a:defRPr/>
              </a:pPr>
              <a:t>22</a:t>
            </a:fld>
            <a:endParaRPr lang="en-US" dirty="0"/>
          </a:p>
        </p:txBody>
      </p:sp>
      <p:sp>
        <p:nvSpPr>
          <p:cNvPr id="2" name="Footer Placeholder 1"/>
          <p:cNvSpPr>
            <a:spLocks noGrp="1"/>
          </p:cNvSpPr>
          <p:nvPr>
            <p:ph type="ftr" sz="quarter" idx="13"/>
          </p:nvPr>
        </p:nvSpPr>
        <p:spPr/>
        <p:txBody>
          <a:bodyPr/>
          <a:lstStyle/>
          <a:p>
            <a:pPr>
              <a:defRPr/>
            </a:pPr>
            <a:r>
              <a:rPr lang="en-US" dirty="0" smtClean="0"/>
              <a:t>4.3.1: Interpreting Slope and </a:t>
            </a:r>
            <a:r>
              <a:rPr lang="en-US" i="1" dirty="0" smtClean="0"/>
              <a:t>y</a:t>
            </a:r>
            <a:r>
              <a:rPr lang="en-US" dirty="0" smtClean="0"/>
              <a:t>-intercept</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859562997"/>
              </p:ext>
            </p:extLst>
          </p:nvPr>
        </p:nvGraphicFramePr>
        <p:xfrm>
          <a:off x="1219200" y="1397000"/>
          <a:ext cx="6756400" cy="3169920"/>
        </p:xfrm>
        <a:graphic>
          <a:graphicData uri="http://schemas.openxmlformats.org/drawingml/2006/table">
            <a:tbl>
              <a:tblPr firstRow="1" bandRow="1">
                <a:tableStyleId>{2D5ABB26-0587-4C30-8999-92F81FD0307C}</a:tableStyleId>
              </a:tblPr>
              <a:tblGrid>
                <a:gridCol w="3517900"/>
                <a:gridCol w="3238500"/>
              </a:tblGrid>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1" i="0" u="none" strike="noStrike" kern="1200" baseline="0" dirty="0" smtClean="0">
                          <a:solidFill>
                            <a:schemeClr val="tx1"/>
                          </a:solidFill>
                          <a:latin typeface="Arial"/>
                          <a:ea typeface="+mn-ea"/>
                          <a:cs typeface="Arial"/>
                        </a:rPr>
                        <a:t>People ahead of customer</a:t>
                      </a:r>
                      <a:endParaRPr lang="en-US" sz="2400" b="1" i="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2000" b="1" i="0" baseline="0" dirty="0" smtClean="0">
                          <a:solidFill>
                            <a:schemeClr val="tx1"/>
                          </a:solidFill>
                          <a:latin typeface="Arial"/>
                          <a:cs typeface="Arial"/>
                        </a:rPr>
                        <a:t>Minutes waiting</a:t>
                      </a:r>
                      <a:endParaRPr lang="en-US" sz="2000" b="1" i="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70840">
                <a:tc>
                  <a:txBody>
                    <a:bodyPr/>
                    <a:lstStyle/>
                    <a:p>
                      <a:pPr algn="ctr"/>
                      <a:r>
                        <a:rPr lang="en-US" sz="2000" i="0" baseline="0" dirty="0" smtClean="0">
                          <a:latin typeface="Arial"/>
                          <a:cs typeface="Arial"/>
                        </a:rPr>
                        <a:t>1</a:t>
                      </a:r>
                      <a:endParaRPr lang="en-US" sz="20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000" i="0" baseline="0" dirty="0" smtClean="0">
                          <a:latin typeface="Arial"/>
                          <a:cs typeface="Arial"/>
                        </a:rPr>
                        <a:t>10</a:t>
                      </a:r>
                      <a:endParaRPr lang="en-US" sz="20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2000" i="0" baseline="0" dirty="0" smtClean="0">
                          <a:latin typeface="Arial"/>
                          <a:cs typeface="Arial"/>
                        </a:rPr>
                        <a:t>2</a:t>
                      </a:r>
                      <a:endParaRPr lang="en-US" sz="20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000" i="0" baseline="0" dirty="0" smtClean="0">
                          <a:latin typeface="Arial"/>
                          <a:cs typeface="Arial"/>
                        </a:rPr>
                        <a:t>21</a:t>
                      </a:r>
                      <a:endParaRPr lang="en-US" sz="20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2000" i="0" baseline="0" dirty="0" smtClean="0">
                          <a:latin typeface="Arial"/>
                          <a:cs typeface="Arial"/>
                        </a:rPr>
                        <a:t>3</a:t>
                      </a:r>
                      <a:endParaRPr lang="en-US" sz="20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000" i="0" baseline="0" dirty="0" smtClean="0">
                          <a:latin typeface="Arial"/>
                          <a:cs typeface="Arial"/>
                        </a:rPr>
                        <a:t>32</a:t>
                      </a:r>
                      <a:endParaRPr lang="en-US" sz="20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2000" i="0" baseline="0" dirty="0" smtClean="0">
                          <a:latin typeface="Arial"/>
                          <a:cs typeface="Arial"/>
                        </a:rPr>
                        <a:t>5</a:t>
                      </a:r>
                      <a:endParaRPr lang="en-US" sz="20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000" i="0" baseline="0" dirty="0" smtClean="0">
                          <a:latin typeface="Arial"/>
                          <a:cs typeface="Arial"/>
                        </a:rPr>
                        <a:t>35</a:t>
                      </a:r>
                      <a:endParaRPr lang="en-US" sz="20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2000" i="0" baseline="0" dirty="0" smtClean="0">
                          <a:latin typeface="Arial"/>
                          <a:cs typeface="Arial"/>
                        </a:rPr>
                        <a:t>8</a:t>
                      </a:r>
                      <a:endParaRPr lang="en-US" sz="20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000" i="0" baseline="0" dirty="0" smtClean="0">
                          <a:latin typeface="Arial"/>
                          <a:cs typeface="Arial"/>
                        </a:rPr>
                        <a:t>42</a:t>
                      </a:r>
                      <a:endParaRPr lang="en-US" sz="20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2000" i="0" baseline="0" dirty="0" smtClean="0">
                          <a:latin typeface="Arial"/>
                          <a:cs typeface="Arial"/>
                        </a:rPr>
                        <a:t>9</a:t>
                      </a:r>
                      <a:endParaRPr lang="en-US" sz="20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000" i="0" baseline="0" dirty="0" smtClean="0">
                          <a:latin typeface="Arial"/>
                          <a:cs typeface="Arial"/>
                        </a:rPr>
                        <a:t>45</a:t>
                      </a:r>
                      <a:endParaRPr lang="en-US" sz="20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2000" i="0" baseline="0" dirty="0" smtClean="0">
                          <a:latin typeface="Arial"/>
                          <a:cs typeface="Arial"/>
                        </a:rPr>
                        <a:t>10</a:t>
                      </a:r>
                      <a:endParaRPr lang="en-US" sz="20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000" i="0" baseline="0" dirty="0" smtClean="0">
                          <a:latin typeface="Arial"/>
                          <a:cs typeface="Arial"/>
                        </a:rPr>
                        <a:t>61</a:t>
                      </a:r>
                      <a:endParaRPr lang="en-US" sz="20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57784">
              <a:buFont typeface="+mj-lt"/>
              <a:buAutoNum type="arabicPeriod"/>
            </a:pPr>
            <a:r>
              <a:rPr lang="en-US" sz="2800" b="1" dirty="0">
                <a:solidFill>
                  <a:srgbClr val="660066"/>
                </a:solidFill>
              </a:rPr>
              <a:t>Create a scatter plot of the </a:t>
            </a:r>
            <a:r>
              <a:rPr lang="en-US" sz="2800" b="1" dirty="0" smtClean="0">
                <a:solidFill>
                  <a:srgbClr val="660066"/>
                </a:solidFill>
              </a:rPr>
              <a:t>data. </a:t>
            </a:r>
          </a:p>
          <a:p>
            <a:pPr marL="512064" lvl="1" algn="l"/>
            <a:r>
              <a:rPr lang="en-US" dirty="0">
                <a:solidFill>
                  <a:schemeClr val="tx1"/>
                </a:solidFill>
              </a:rPr>
              <a:t>Let the </a:t>
            </a:r>
            <a:r>
              <a:rPr lang="en-US" i="1" dirty="0">
                <a:solidFill>
                  <a:schemeClr val="tx1"/>
                </a:solidFill>
              </a:rPr>
              <a:t>x</a:t>
            </a:r>
            <a:r>
              <a:rPr lang="en-US" dirty="0">
                <a:solidFill>
                  <a:schemeClr val="tx1"/>
                </a:solidFill>
              </a:rPr>
              <a:t>-axis represent the number of people ahead of the </a:t>
            </a:r>
            <a:r>
              <a:rPr lang="en-US" dirty="0" smtClean="0">
                <a:solidFill>
                  <a:schemeClr val="tx1"/>
                </a:solidFill>
              </a:rPr>
              <a:t>customer and </a:t>
            </a:r>
            <a:r>
              <a:rPr lang="en-US" dirty="0">
                <a:solidFill>
                  <a:schemeClr val="tx1"/>
                </a:solidFill>
              </a:rPr>
              <a:t>the </a:t>
            </a:r>
            <a:r>
              <a:rPr lang="en-US" i="1" dirty="0">
                <a:solidFill>
                  <a:schemeClr val="tx1"/>
                </a:solidFill>
              </a:rPr>
              <a:t>y</a:t>
            </a:r>
            <a:r>
              <a:rPr lang="en-US" dirty="0">
                <a:solidFill>
                  <a:schemeClr val="tx1"/>
                </a:solidFill>
              </a:rPr>
              <a:t>-axis represent the minutes spent waiting.</a:t>
            </a:r>
            <a:endParaRPr lang="en-US" sz="4400" b="1" dirty="0">
              <a:solidFill>
                <a:srgbClr val="660066"/>
              </a:solidFill>
            </a:endParaRPr>
          </a:p>
          <a:p>
            <a:pPr eaLnBrk="1" hangingPunct="1">
              <a:defRPr/>
            </a:pPr>
            <a:r>
              <a:rPr lang="en-US" dirty="0" smtClean="0">
                <a:solidFill>
                  <a:schemeClr val="tx1"/>
                </a:solidFill>
              </a:rPr>
              <a:t> </a:t>
            </a:r>
            <a:endParaRPr lang="en-US" dirty="0">
              <a:solidFill>
                <a:schemeClr val="tx1"/>
              </a:solidFill>
            </a:endParaRPr>
          </a:p>
        </p:txBody>
      </p:sp>
      <p:sp>
        <p:nvSpPr>
          <p:cNvPr id="2" name="Slide Number Placeholder 1"/>
          <p:cNvSpPr>
            <a:spLocks noGrp="1"/>
          </p:cNvSpPr>
          <p:nvPr>
            <p:ph type="sldNum" sz="quarter" idx="11"/>
          </p:nvPr>
        </p:nvSpPr>
        <p:spPr/>
        <p:txBody>
          <a:bodyPr/>
          <a:lstStyle/>
          <a:p>
            <a:pPr>
              <a:defRPr/>
            </a:pPr>
            <a:fld id="{DD869DFF-1916-A94A-9BAF-6747184CDDD4}" type="slidenum">
              <a:rPr lang="en-US" smtClean="0"/>
              <a:pPr>
                <a:defRPr/>
              </a:pPr>
              <a:t>23</a:t>
            </a:fld>
            <a:endParaRPr lang="en-US" dirty="0"/>
          </a:p>
        </p:txBody>
      </p:sp>
      <p:sp>
        <p:nvSpPr>
          <p:cNvPr id="4" name="Footer Placeholder 3"/>
          <p:cNvSpPr>
            <a:spLocks noGrp="1"/>
          </p:cNvSpPr>
          <p:nvPr>
            <p:ph type="ftr" sz="quarter" idx="13"/>
          </p:nvPr>
        </p:nvSpPr>
        <p:spPr/>
        <p:txBody>
          <a:bodyPr/>
          <a:lstStyle/>
          <a:p>
            <a:pPr>
              <a:defRPr/>
            </a:pPr>
            <a:r>
              <a:rPr lang="en-US" dirty="0" smtClean="0"/>
              <a:t>4.3.1: Interpreting Slope and </a:t>
            </a:r>
            <a:r>
              <a:rPr lang="en-US" i="1" dirty="0" smtClean="0"/>
              <a:t>y</a:t>
            </a:r>
            <a:r>
              <a:rPr lang="en-US" dirty="0" smtClean="0"/>
              <a:t>-intercept</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eaLnBrk="1" hangingPunct="1">
              <a:defRPr/>
            </a:pPr>
            <a:r>
              <a:rPr lang="en-US" dirty="0" smtClean="0">
                <a:solidFill>
                  <a:schemeClr val="tx1"/>
                </a:solidFill>
              </a:rPr>
              <a:t> </a:t>
            </a:r>
            <a:endParaRPr lang="en-US" dirty="0">
              <a:solidFill>
                <a:schemeClr val="tx1"/>
              </a:solidFill>
            </a:endParaRPr>
          </a:p>
        </p:txBody>
      </p:sp>
      <p:sp>
        <p:nvSpPr>
          <p:cNvPr id="2" name="Slide Number Placeholder 1"/>
          <p:cNvSpPr>
            <a:spLocks noGrp="1"/>
          </p:cNvSpPr>
          <p:nvPr>
            <p:ph type="sldNum" sz="quarter" idx="11"/>
          </p:nvPr>
        </p:nvSpPr>
        <p:spPr/>
        <p:txBody>
          <a:bodyPr/>
          <a:lstStyle/>
          <a:p>
            <a:pPr>
              <a:defRPr/>
            </a:pPr>
            <a:fld id="{DD869DFF-1916-A94A-9BAF-6747184CDDD4}" type="slidenum">
              <a:rPr lang="en-US" smtClean="0"/>
              <a:pPr>
                <a:defRPr/>
              </a:pPr>
              <a:t>24</a:t>
            </a:fld>
            <a:endParaRPr lang="en-US" dirty="0"/>
          </a:p>
        </p:txBody>
      </p:sp>
      <p:sp>
        <p:nvSpPr>
          <p:cNvPr id="4" name="Footer Placeholder 3"/>
          <p:cNvSpPr>
            <a:spLocks noGrp="1"/>
          </p:cNvSpPr>
          <p:nvPr>
            <p:ph type="ftr" sz="quarter" idx="13"/>
          </p:nvPr>
        </p:nvSpPr>
        <p:spPr/>
        <p:txBody>
          <a:bodyPr/>
          <a:lstStyle/>
          <a:p>
            <a:pPr>
              <a:defRPr/>
            </a:pPr>
            <a:r>
              <a:rPr lang="en-US" dirty="0" smtClean="0"/>
              <a:t>4.3.1: Interpreting Slope and </a:t>
            </a:r>
            <a:r>
              <a:rPr lang="en-US" i="1" dirty="0" smtClean="0"/>
              <a:t>y</a:t>
            </a:r>
            <a:r>
              <a:rPr lang="en-US" dirty="0" smtClean="0"/>
              <a:t>-intercept</a:t>
            </a:r>
            <a:endParaRPr lang="en-US" dirty="0"/>
          </a:p>
        </p:txBody>
      </p:sp>
      <p:pic>
        <p:nvPicPr>
          <p:cNvPr id="3" name="Picture 2" descr="3.pdf"/>
          <p:cNvPicPr>
            <a:picLocks noChangeAspect="1"/>
          </p:cNvPicPr>
          <p:nvPr/>
        </p:nvPicPr>
        <p:blipFill rotWithShape="1">
          <a:blip r:embed="rId2">
            <a:extLst>
              <a:ext uri="{28A0092B-C50C-407E-A947-70E740481C1C}">
                <a14:useLocalDpi xmlns:a14="http://schemas.microsoft.com/office/drawing/2010/main" val="0"/>
              </a:ext>
            </a:extLst>
          </a:blip>
          <a:srcRect l="5191" t="5435" r="5602" b="5588"/>
          <a:stretch/>
        </p:blipFill>
        <p:spPr>
          <a:xfrm>
            <a:off x="2372584" y="1247140"/>
            <a:ext cx="4398832" cy="4163060"/>
          </a:xfrm>
          <a:prstGeom prst="rect">
            <a:avLst/>
          </a:prstGeom>
        </p:spPr>
      </p:pic>
      <p:sp>
        <p:nvSpPr>
          <p:cNvPr id="5" name="TextBox 4"/>
          <p:cNvSpPr txBox="1"/>
          <p:nvPr/>
        </p:nvSpPr>
        <p:spPr>
          <a:xfrm rot="16200000">
            <a:off x="150601" y="3127127"/>
            <a:ext cx="4098528" cy="338554"/>
          </a:xfrm>
          <a:prstGeom prst="rect">
            <a:avLst/>
          </a:prstGeom>
          <a:noFill/>
        </p:spPr>
        <p:txBody>
          <a:bodyPr wrap="square" rtlCol="0">
            <a:spAutoFit/>
          </a:bodyPr>
          <a:lstStyle/>
          <a:p>
            <a:pPr algn="ctr"/>
            <a:r>
              <a:rPr lang="en-US" sz="1600" b="1" dirty="0" smtClean="0">
                <a:latin typeface="Arial"/>
                <a:cs typeface="Arial"/>
              </a:rPr>
              <a:t>Minutes spent waiting</a:t>
            </a:r>
            <a:endParaRPr lang="en-US" sz="1600" b="1" dirty="0">
              <a:latin typeface="Arial"/>
              <a:cs typeface="Arial"/>
            </a:endParaRPr>
          </a:p>
        </p:txBody>
      </p:sp>
      <p:sp>
        <p:nvSpPr>
          <p:cNvPr id="7" name="TextBox 6"/>
          <p:cNvSpPr txBox="1"/>
          <p:nvPr/>
        </p:nvSpPr>
        <p:spPr>
          <a:xfrm>
            <a:off x="2844800" y="5345668"/>
            <a:ext cx="3454400" cy="338554"/>
          </a:xfrm>
          <a:prstGeom prst="rect">
            <a:avLst/>
          </a:prstGeom>
          <a:noFill/>
        </p:spPr>
        <p:txBody>
          <a:bodyPr wrap="square" rtlCol="0">
            <a:spAutoFit/>
          </a:bodyPr>
          <a:lstStyle/>
          <a:p>
            <a:pPr algn="ctr"/>
            <a:r>
              <a:rPr lang="en-US" sz="1600" b="1" dirty="0" smtClean="0">
                <a:latin typeface="Arial"/>
                <a:cs typeface="Arial"/>
              </a:rPr>
              <a:t>Number of people ahead</a:t>
            </a:r>
            <a:endParaRPr lang="en-US" sz="1600" b="1" dirty="0">
              <a:latin typeface="Arial"/>
              <a:cs typeface="Arial"/>
            </a:endParaRPr>
          </a:p>
        </p:txBody>
      </p:sp>
    </p:spTree>
    <p:extLst>
      <p:ext uri="{BB962C8B-B14F-4D97-AF65-F5344CB8AC3E}">
        <p14:creationId xmlns:p14="http://schemas.microsoft.com/office/powerpoint/2010/main" val="126609069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pPr marL="512064" indent="-557784">
              <a:lnSpc>
                <a:spcPct val="90000"/>
              </a:lnSpc>
              <a:buFont typeface="+mj-lt"/>
              <a:buAutoNum type="arabicPeriod" startAt="2"/>
            </a:pPr>
            <a:r>
              <a:rPr lang="en-US" sz="2800" b="1" dirty="0">
                <a:solidFill>
                  <a:srgbClr val="660066"/>
                </a:solidFill>
              </a:rPr>
              <a:t>Find the equation of a linear model to represent the data.</a:t>
            </a:r>
          </a:p>
          <a:p>
            <a:pPr marL="512064"/>
            <a:r>
              <a:rPr lang="en-US" dirty="0"/>
              <a:t>Use two points to estimate a linear model. A line through the </a:t>
            </a:r>
            <a:r>
              <a:rPr lang="en-US" dirty="0" smtClean="0"/>
              <a:t>two points </a:t>
            </a:r>
            <a:r>
              <a:rPr lang="en-US" dirty="0"/>
              <a:t>should have approximately the same number of data values </a:t>
            </a:r>
            <a:r>
              <a:rPr lang="en-US" dirty="0" smtClean="0"/>
              <a:t>both above </a:t>
            </a:r>
            <a:r>
              <a:rPr lang="en-US" dirty="0"/>
              <a:t>and below the line. A line through the first and last data points</a:t>
            </a:r>
            <a:r>
              <a:rPr lang="en-US" dirty="0" smtClean="0"/>
              <a:t>, (</a:t>
            </a:r>
            <a:r>
              <a:rPr lang="en-US" dirty="0"/>
              <a:t>1, 10) and (10, 61), appears to be a good approximation of the </a:t>
            </a:r>
            <a:r>
              <a:rPr lang="en-US" dirty="0" smtClean="0"/>
              <a:t>data. Find </a:t>
            </a:r>
            <a:r>
              <a:rPr lang="en-US" dirty="0"/>
              <a:t>the slope</a:t>
            </a:r>
            <a:r>
              <a:rPr lang="en-US" dirty="0" smtClean="0"/>
              <a:t>.</a:t>
            </a:r>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25</a:t>
            </a:fld>
            <a:endParaRPr lang="en-US" dirty="0"/>
          </a:p>
        </p:txBody>
      </p:sp>
      <p:sp>
        <p:nvSpPr>
          <p:cNvPr id="4" name="Footer Placeholder 3"/>
          <p:cNvSpPr>
            <a:spLocks noGrp="1"/>
          </p:cNvSpPr>
          <p:nvPr>
            <p:ph type="ftr" sz="quarter" idx="13"/>
          </p:nvPr>
        </p:nvSpPr>
        <p:spPr/>
        <p:txBody>
          <a:bodyPr/>
          <a:lstStyle/>
          <a:p>
            <a:pPr>
              <a:defRPr/>
            </a:pPr>
            <a:r>
              <a:rPr lang="en-US" dirty="0" smtClean="0"/>
              <a:t>4.3.1: Interpreting Slope and </a:t>
            </a:r>
            <a:r>
              <a:rPr lang="en-US" i="1" dirty="0" smtClean="0"/>
              <a:t>y</a:t>
            </a:r>
            <a:r>
              <a:rPr lang="en-US" dirty="0" smtClean="0"/>
              <a:t>-intercept</a:t>
            </a:r>
            <a:endParaRPr lang="en-US" dirty="0"/>
          </a:p>
        </p:txBody>
      </p:sp>
    </p:spTree>
    <p:extLst>
      <p:ext uri="{BB962C8B-B14F-4D97-AF65-F5344CB8AC3E}">
        <p14:creationId xmlns:p14="http://schemas.microsoft.com/office/powerpoint/2010/main" val="160449495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pPr marL="512064">
              <a:lnSpc>
                <a:spcPts val="4700"/>
              </a:lnSpc>
            </a:pPr>
            <a:r>
              <a:rPr lang="en-US" dirty="0"/>
              <a:t>The slope between two points (</a:t>
            </a:r>
            <a:r>
              <a:rPr lang="en-US" i="1" dirty="0"/>
              <a:t>x</a:t>
            </a:r>
            <a:r>
              <a:rPr lang="en-US" baseline="-25000" dirty="0"/>
              <a:t>1</a:t>
            </a:r>
            <a:r>
              <a:rPr lang="en-US" dirty="0"/>
              <a:t>, </a:t>
            </a:r>
            <a:r>
              <a:rPr lang="en-US" i="1" dirty="0"/>
              <a:t>y</a:t>
            </a:r>
            <a:r>
              <a:rPr lang="en-US" baseline="-25000" dirty="0"/>
              <a:t>1</a:t>
            </a:r>
            <a:r>
              <a:rPr lang="en-US" dirty="0"/>
              <a:t>) and (</a:t>
            </a:r>
            <a:r>
              <a:rPr lang="en-US" i="1" dirty="0"/>
              <a:t>x</a:t>
            </a:r>
            <a:r>
              <a:rPr lang="en-US" baseline="-25000" dirty="0"/>
              <a:t>2</a:t>
            </a:r>
            <a:r>
              <a:rPr lang="en-US" dirty="0"/>
              <a:t>, </a:t>
            </a:r>
            <a:r>
              <a:rPr lang="en-US" i="1" dirty="0"/>
              <a:t>y</a:t>
            </a:r>
            <a:r>
              <a:rPr lang="en-US" baseline="-25000" dirty="0"/>
              <a:t>2</a:t>
            </a:r>
            <a:r>
              <a:rPr lang="en-US" dirty="0" smtClean="0"/>
              <a:t>) is            . Substitute the </a:t>
            </a:r>
            <a:r>
              <a:rPr lang="en-US" dirty="0"/>
              <a:t>points into the formula to find the slope.</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26</a:t>
            </a:fld>
            <a:endParaRPr lang="en-US" dirty="0"/>
          </a:p>
        </p:txBody>
      </p:sp>
      <p:sp>
        <p:nvSpPr>
          <p:cNvPr id="4" name="Footer Placeholder 3"/>
          <p:cNvSpPr>
            <a:spLocks noGrp="1"/>
          </p:cNvSpPr>
          <p:nvPr>
            <p:ph type="ftr" sz="quarter" idx="13"/>
          </p:nvPr>
        </p:nvSpPr>
        <p:spPr/>
        <p:txBody>
          <a:bodyPr/>
          <a:lstStyle/>
          <a:p>
            <a:pPr>
              <a:defRPr/>
            </a:pPr>
            <a:r>
              <a:rPr lang="en-US" dirty="0" smtClean="0"/>
              <a:t>4.3.1: Interpreting Slope and </a:t>
            </a:r>
            <a:r>
              <a:rPr lang="en-US" i="1" dirty="0" smtClean="0"/>
              <a:t>y</a:t>
            </a:r>
            <a:r>
              <a:rPr lang="en-US" dirty="0" smtClean="0"/>
              <a:t>-intercept</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676011582"/>
              </p:ext>
            </p:extLst>
          </p:nvPr>
        </p:nvGraphicFramePr>
        <p:xfrm>
          <a:off x="1554006" y="1705801"/>
          <a:ext cx="927100" cy="901700"/>
        </p:xfrm>
        <a:graphic>
          <a:graphicData uri="http://schemas.openxmlformats.org/presentationml/2006/ole">
            <mc:AlternateContent xmlns:mc="http://schemas.openxmlformats.org/markup-compatibility/2006">
              <mc:Choice xmlns:v="urn:schemas-microsoft-com:vml" Requires="v">
                <p:oleObj spid="_x0000_s85009" name="Equation" r:id="rId3" imgW="927100" imgH="901700" progId="Equation.DSMT4">
                  <p:embed/>
                </p:oleObj>
              </mc:Choice>
              <mc:Fallback>
                <p:oleObj name="Equation" r:id="rId3" imgW="927100" imgH="901700" progId="Equation.DSMT4">
                  <p:embed/>
                  <p:pic>
                    <p:nvPicPr>
                      <p:cNvPr id="0" name=""/>
                      <p:cNvPicPr/>
                      <p:nvPr/>
                    </p:nvPicPr>
                    <p:blipFill>
                      <a:blip r:embed="rId4"/>
                      <a:stretch>
                        <a:fillRect/>
                      </a:stretch>
                    </p:blipFill>
                    <p:spPr>
                      <a:xfrm>
                        <a:off x="1554006" y="1705801"/>
                        <a:ext cx="927100" cy="901700"/>
                      </a:xfrm>
                      <a:prstGeom prst="rect">
                        <a:avLst/>
                      </a:prstGeom>
                    </p:spPr>
                  </p:pic>
                </p:oleObj>
              </mc:Fallback>
            </mc:AlternateContent>
          </a:graphicData>
        </a:graphic>
      </p:graphicFrame>
    </p:spTree>
    <p:extLst>
      <p:ext uri="{BB962C8B-B14F-4D97-AF65-F5344CB8AC3E}">
        <p14:creationId xmlns:p14="http://schemas.microsoft.com/office/powerpoint/2010/main" val="330512862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843001"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pPr lvl="1" algn="l"/>
            <a:endParaRPr lang="en-US" sz="2000" dirty="0" smtClean="0">
              <a:solidFill>
                <a:schemeClr val="tx1"/>
              </a:solidFill>
            </a:endParaRPr>
          </a:p>
          <a:p>
            <a:pPr lvl="1" algn="l"/>
            <a:endParaRPr lang="en-US" sz="2000" dirty="0">
              <a:solidFill>
                <a:schemeClr val="tx1"/>
              </a:solidFill>
            </a:endParaRPr>
          </a:p>
          <a:p>
            <a:pPr lvl="1" algn="l"/>
            <a:endParaRPr lang="en-US" sz="2000" dirty="0" smtClean="0">
              <a:solidFill>
                <a:schemeClr val="tx1"/>
              </a:solidFill>
            </a:endParaRPr>
          </a:p>
          <a:p>
            <a:pPr lvl="1" algn="l"/>
            <a:endParaRPr lang="en-US" sz="2000" dirty="0">
              <a:solidFill>
                <a:schemeClr val="tx1"/>
              </a:solidFill>
            </a:endParaRPr>
          </a:p>
          <a:p>
            <a:pPr lvl="1" algn="l"/>
            <a:endParaRPr lang="en-US" sz="2000" dirty="0" smtClean="0">
              <a:solidFill>
                <a:schemeClr val="tx1"/>
              </a:solidFill>
            </a:endParaRPr>
          </a:p>
          <a:p>
            <a:pPr lvl="1" algn="l"/>
            <a:endParaRPr lang="en-US" sz="2000" dirty="0">
              <a:solidFill>
                <a:schemeClr val="tx1"/>
              </a:solidFill>
            </a:endParaRPr>
          </a:p>
          <a:p>
            <a:pPr lvl="1" algn="l"/>
            <a:endParaRPr lang="en-US" sz="2000" dirty="0" smtClean="0">
              <a:solidFill>
                <a:schemeClr val="tx1"/>
              </a:solidFill>
            </a:endParaRPr>
          </a:p>
          <a:p>
            <a:pPr lvl="1" algn="l"/>
            <a:endParaRPr lang="en-US" sz="2000" dirty="0">
              <a:solidFill>
                <a:schemeClr val="tx1"/>
              </a:solidFill>
            </a:endParaRPr>
          </a:p>
          <a:p>
            <a:pPr lvl="1" algn="l"/>
            <a:endParaRPr lang="en-US" sz="1400" dirty="0" smtClean="0">
              <a:solidFill>
                <a:schemeClr val="tx1"/>
              </a:solidFill>
            </a:endParaRPr>
          </a:p>
          <a:p>
            <a:pPr marL="512064" lvl="1" algn="l"/>
            <a:r>
              <a:rPr lang="en-US" dirty="0" smtClean="0">
                <a:solidFill>
                  <a:schemeClr val="tx1"/>
                </a:solidFill>
              </a:rPr>
              <a:t>The </a:t>
            </a:r>
            <a:r>
              <a:rPr lang="en-US" dirty="0">
                <a:solidFill>
                  <a:schemeClr val="tx1"/>
                </a:solidFill>
              </a:rPr>
              <a:t>slope between the two points (1, 10) and </a:t>
            </a:r>
            <a:endParaRPr lang="en-US" dirty="0" smtClean="0">
              <a:solidFill>
                <a:schemeClr val="tx1"/>
              </a:solidFill>
            </a:endParaRPr>
          </a:p>
          <a:p>
            <a:pPr marL="512064" lvl="1" algn="l">
              <a:spcBef>
                <a:spcPts val="0"/>
              </a:spcBef>
            </a:pPr>
            <a:r>
              <a:rPr lang="en-US" dirty="0" smtClean="0">
                <a:solidFill>
                  <a:schemeClr val="tx1"/>
                </a:solidFill>
              </a:rPr>
              <a:t>(</a:t>
            </a:r>
            <a:r>
              <a:rPr lang="en-US" dirty="0">
                <a:solidFill>
                  <a:schemeClr val="tx1"/>
                </a:solidFill>
              </a:rPr>
              <a:t>10, 61) </a:t>
            </a:r>
            <a:r>
              <a:rPr lang="en-US" dirty="0" smtClean="0">
                <a:solidFill>
                  <a:schemeClr val="tx1"/>
                </a:solidFill>
              </a:rPr>
              <a:t>is approximately 5.67.</a:t>
            </a:r>
            <a:endParaRPr lang="en-US" dirty="0">
              <a:solidFill>
                <a:schemeClr val="tx1"/>
              </a:solidFill>
            </a:endParaRPr>
          </a:p>
          <a:p>
            <a:pPr lvl="1" algn="l"/>
            <a:endParaRPr lang="en-US" sz="2000" dirty="0">
              <a:solidFill>
                <a:schemeClr val="tx1"/>
              </a:solidFill>
            </a:endParaRPr>
          </a:p>
          <a:p>
            <a:r>
              <a:rPr lang="en-US" sz="2800" dirty="0" smtClean="0"/>
              <a:t>	</a:t>
            </a:r>
            <a:r>
              <a:rPr lang="en-US" dirty="0" smtClean="0"/>
              <a:t>		</a:t>
            </a:r>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27</a:t>
            </a:fld>
            <a:endParaRPr lang="en-US" dirty="0"/>
          </a:p>
        </p:txBody>
      </p:sp>
      <p:sp>
        <p:nvSpPr>
          <p:cNvPr id="4" name="Footer Placeholder 3"/>
          <p:cNvSpPr>
            <a:spLocks noGrp="1"/>
          </p:cNvSpPr>
          <p:nvPr>
            <p:ph type="ftr" sz="quarter" idx="13"/>
          </p:nvPr>
        </p:nvSpPr>
        <p:spPr/>
        <p:txBody>
          <a:bodyPr/>
          <a:lstStyle/>
          <a:p>
            <a:pPr>
              <a:defRPr/>
            </a:pPr>
            <a:r>
              <a:rPr lang="en-US" dirty="0"/>
              <a:t>4.3.1: Interpreting Slope and </a:t>
            </a:r>
            <a:r>
              <a:rPr lang="en-US" i="1" dirty="0"/>
              <a:t>y</a:t>
            </a:r>
            <a:r>
              <a:rPr lang="en-US" dirty="0"/>
              <a:t>-intercept</a:t>
            </a:r>
          </a:p>
        </p:txBody>
      </p:sp>
      <p:graphicFrame>
        <p:nvGraphicFramePr>
          <p:cNvPr id="6" name="Table 5"/>
          <p:cNvGraphicFramePr>
            <a:graphicFrameLocks noGrp="1"/>
          </p:cNvGraphicFramePr>
          <p:nvPr>
            <p:extLst>
              <p:ext uri="{D42A27DB-BD31-4B8C-83A1-F6EECF244321}">
                <p14:modId xmlns:p14="http://schemas.microsoft.com/office/powerpoint/2010/main" val="3179317982"/>
              </p:ext>
            </p:extLst>
          </p:nvPr>
        </p:nvGraphicFramePr>
        <p:xfrm>
          <a:off x="1434382" y="1231900"/>
          <a:ext cx="6605421" cy="2836335"/>
        </p:xfrm>
        <a:graphic>
          <a:graphicData uri="http://schemas.openxmlformats.org/drawingml/2006/table">
            <a:tbl>
              <a:tblPr firstRow="1" bandRow="1">
                <a:tableStyleId>{2D5ABB26-0587-4C30-8999-92F81FD0307C}</a:tableStyleId>
              </a:tblPr>
              <a:tblGrid>
                <a:gridCol w="1759008"/>
                <a:gridCol w="4846413"/>
              </a:tblGrid>
              <a:tr h="945445">
                <a:tc>
                  <a:txBody>
                    <a:bodyPr/>
                    <a:lstStyle/>
                    <a:p>
                      <a:endParaRPr lang="en-US" sz="2400" dirty="0">
                        <a:latin typeface="Arial"/>
                        <a:cs typeface="Arial"/>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latin typeface="Arial"/>
                          <a:cs typeface="Arial"/>
                        </a:rPr>
                        <a:t>Slope formula</a:t>
                      </a:r>
                      <a:endParaRPr lang="en-US" sz="2400" dirty="0">
                        <a:latin typeface="Arial"/>
                        <a:cs typeface="Arial"/>
                      </a:endParaRPr>
                    </a:p>
                  </a:txBody>
                  <a:tcPr anchor="ctr"/>
                </a:tc>
              </a:tr>
              <a:tr h="945445">
                <a:tc>
                  <a:txBody>
                    <a:bodyPr/>
                    <a:lstStyle/>
                    <a:p>
                      <a:endParaRPr lang="en-US" sz="2400" dirty="0">
                        <a:latin typeface="Arial"/>
                        <a:cs typeface="Arial"/>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b="0" i="0" u="none" strike="noStrike" kern="1200" baseline="0" dirty="0" smtClean="0">
                          <a:solidFill>
                            <a:schemeClr val="tx1"/>
                          </a:solidFill>
                          <a:latin typeface="Arial"/>
                          <a:ea typeface="+mn-ea"/>
                          <a:cs typeface="Arial"/>
                        </a:rPr>
                        <a:t>Substitute (1, 10) and (10, 61) for </a:t>
                      </a:r>
                      <a:r>
                        <a:rPr lang="en-US" sz="2400" dirty="0" smtClean="0">
                          <a:latin typeface="Arial"/>
                          <a:cs typeface="Arial"/>
                        </a:rPr>
                        <a:t>(</a:t>
                      </a:r>
                      <a:r>
                        <a:rPr lang="en-US" sz="2400" i="1" dirty="0" smtClean="0">
                          <a:latin typeface="Arial"/>
                          <a:cs typeface="Arial"/>
                        </a:rPr>
                        <a:t>x</a:t>
                      </a:r>
                      <a:r>
                        <a:rPr lang="en-US" sz="2400" baseline="-25000" dirty="0" smtClean="0">
                          <a:latin typeface="Arial"/>
                          <a:cs typeface="Arial"/>
                        </a:rPr>
                        <a:t>1</a:t>
                      </a:r>
                      <a:r>
                        <a:rPr lang="en-US" sz="2400" dirty="0" smtClean="0">
                          <a:latin typeface="Arial"/>
                          <a:cs typeface="Arial"/>
                        </a:rPr>
                        <a:t>, </a:t>
                      </a:r>
                      <a:r>
                        <a:rPr lang="en-US" sz="2400" i="1" dirty="0" smtClean="0">
                          <a:latin typeface="Arial"/>
                          <a:cs typeface="Arial"/>
                        </a:rPr>
                        <a:t>y</a:t>
                      </a:r>
                      <a:r>
                        <a:rPr lang="en-US" sz="2400" baseline="-25000" dirty="0" smtClean="0">
                          <a:latin typeface="Arial"/>
                          <a:cs typeface="Arial"/>
                        </a:rPr>
                        <a:t>1</a:t>
                      </a:r>
                      <a:r>
                        <a:rPr lang="en-US" sz="2400" dirty="0" smtClean="0">
                          <a:latin typeface="Arial"/>
                          <a:cs typeface="Arial"/>
                        </a:rPr>
                        <a:t>) and (</a:t>
                      </a:r>
                      <a:r>
                        <a:rPr lang="en-US" sz="2400" i="1" dirty="0" smtClean="0">
                          <a:latin typeface="Arial"/>
                          <a:cs typeface="Arial"/>
                        </a:rPr>
                        <a:t>x</a:t>
                      </a:r>
                      <a:r>
                        <a:rPr lang="en-US" sz="2400" baseline="-25000" dirty="0" smtClean="0">
                          <a:latin typeface="Arial"/>
                          <a:cs typeface="Arial"/>
                        </a:rPr>
                        <a:t>2</a:t>
                      </a:r>
                      <a:r>
                        <a:rPr lang="en-US" sz="2400" dirty="0" smtClean="0">
                          <a:latin typeface="Arial"/>
                          <a:cs typeface="Arial"/>
                        </a:rPr>
                        <a:t>, </a:t>
                      </a:r>
                      <a:r>
                        <a:rPr lang="en-US" sz="2400" i="1" dirty="0" smtClean="0">
                          <a:latin typeface="Arial"/>
                          <a:cs typeface="Arial"/>
                        </a:rPr>
                        <a:t>y</a:t>
                      </a:r>
                      <a:r>
                        <a:rPr lang="en-US" sz="2400" baseline="-25000" dirty="0" smtClean="0">
                          <a:latin typeface="Arial"/>
                          <a:cs typeface="Arial"/>
                        </a:rPr>
                        <a:t>2</a:t>
                      </a:r>
                      <a:r>
                        <a:rPr lang="en-US" sz="2400" dirty="0" smtClean="0">
                          <a:latin typeface="Arial"/>
                          <a:cs typeface="Arial"/>
                        </a:rPr>
                        <a:t>)</a:t>
                      </a:r>
                      <a:r>
                        <a:rPr lang="en-US" sz="2400" b="0" i="0" u="none" strike="noStrike" kern="1200" baseline="0" dirty="0" smtClean="0">
                          <a:solidFill>
                            <a:schemeClr val="tx1"/>
                          </a:solidFill>
                          <a:latin typeface="Arial"/>
                          <a:ea typeface="+mn-ea"/>
                          <a:cs typeface="Arial"/>
                        </a:rPr>
                        <a:t>.</a:t>
                      </a:r>
                      <a:endParaRPr lang="en-US" sz="2400" dirty="0">
                        <a:latin typeface="Arial"/>
                        <a:cs typeface="Arial"/>
                      </a:endParaRPr>
                    </a:p>
                  </a:txBody>
                  <a:tcPr anchor="ctr"/>
                </a:tc>
              </a:tr>
              <a:tr h="945445">
                <a:tc>
                  <a:txBody>
                    <a:bodyPr/>
                    <a:lstStyle/>
                    <a:p>
                      <a:endParaRPr lang="en-US" sz="2400" dirty="0">
                        <a:latin typeface="Arial"/>
                        <a:cs typeface="Arial"/>
                      </a:endParaRPr>
                    </a:p>
                  </a:txBody>
                  <a:tcPr anchor="ctr"/>
                </a:tc>
                <a:tc>
                  <a:txBody>
                    <a:bodyPr/>
                    <a:lstStyle/>
                    <a:p>
                      <a:r>
                        <a:rPr lang="en-US" sz="2400" dirty="0" smtClean="0">
                          <a:latin typeface="Arial"/>
                          <a:cs typeface="Arial"/>
                        </a:rPr>
                        <a:t>Simplify as needed.</a:t>
                      </a:r>
                      <a:endParaRPr lang="en-US" sz="2400" dirty="0">
                        <a:latin typeface="Arial"/>
                        <a:cs typeface="Arial"/>
                      </a:endParaRPr>
                    </a:p>
                  </a:txBody>
                  <a:tcPr anchor="ctr"/>
                </a:tc>
              </a:tr>
            </a:tbl>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75364103"/>
              </p:ext>
            </p:extLst>
          </p:nvPr>
        </p:nvGraphicFramePr>
        <p:xfrm>
          <a:off x="1434382" y="1219201"/>
          <a:ext cx="927100" cy="901700"/>
        </p:xfrm>
        <a:graphic>
          <a:graphicData uri="http://schemas.openxmlformats.org/presentationml/2006/ole">
            <mc:AlternateContent xmlns:mc="http://schemas.openxmlformats.org/markup-compatibility/2006">
              <mc:Choice xmlns:v="urn:schemas-microsoft-com:vml" Requires="v">
                <p:oleObj spid="_x0000_s87085" name="Equation" r:id="rId3" imgW="927100" imgH="901700" progId="Equation.DSMT4">
                  <p:embed/>
                </p:oleObj>
              </mc:Choice>
              <mc:Fallback>
                <p:oleObj name="Equation" r:id="rId3" imgW="927100" imgH="901700" progId="Equation.DSMT4">
                  <p:embed/>
                  <p:pic>
                    <p:nvPicPr>
                      <p:cNvPr id="0" name=""/>
                      <p:cNvPicPr/>
                      <p:nvPr/>
                    </p:nvPicPr>
                    <p:blipFill>
                      <a:blip r:embed="rId4"/>
                      <a:stretch>
                        <a:fillRect/>
                      </a:stretch>
                    </p:blipFill>
                    <p:spPr>
                      <a:xfrm>
                        <a:off x="1434382" y="1219201"/>
                        <a:ext cx="927100" cy="9017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559018658"/>
              </p:ext>
            </p:extLst>
          </p:nvPr>
        </p:nvGraphicFramePr>
        <p:xfrm>
          <a:off x="1434382" y="2247263"/>
          <a:ext cx="952500" cy="800100"/>
        </p:xfrm>
        <a:graphic>
          <a:graphicData uri="http://schemas.openxmlformats.org/presentationml/2006/ole">
            <mc:AlternateContent xmlns:mc="http://schemas.openxmlformats.org/markup-compatibility/2006">
              <mc:Choice xmlns:v="urn:schemas-microsoft-com:vml" Requires="v">
                <p:oleObj spid="_x0000_s87086" name="Equation" r:id="rId5" imgW="952500" imgH="800100" progId="Equation.DSMT4">
                  <p:embed/>
                </p:oleObj>
              </mc:Choice>
              <mc:Fallback>
                <p:oleObj name="Equation" r:id="rId5" imgW="952500" imgH="800100" progId="Equation.DSMT4">
                  <p:embed/>
                  <p:pic>
                    <p:nvPicPr>
                      <p:cNvPr id="0" name=""/>
                      <p:cNvPicPr/>
                      <p:nvPr/>
                    </p:nvPicPr>
                    <p:blipFill>
                      <a:blip r:embed="rId6"/>
                      <a:stretch>
                        <a:fillRect/>
                      </a:stretch>
                    </p:blipFill>
                    <p:spPr>
                      <a:xfrm>
                        <a:off x="1434382" y="2247263"/>
                        <a:ext cx="952500" cy="8001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098318695"/>
              </p:ext>
            </p:extLst>
          </p:nvPr>
        </p:nvGraphicFramePr>
        <p:xfrm>
          <a:off x="1434382" y="3201514"/>
          <a:ext cx="1231900" cy="800100"/>
        </p:xfrm>
        <a:graphic>
          <a:graphicData uri="http://schemas.openxmlformats.org/presentationml/2006/ole">
            <mc:AlternateContent xmlns:mc="http://schemas.openxmlformats.org/markup-compatibility/2006">
              <mc:Choice xmlns:v="urn:schemas-microsoft-com:vml" Requires="v">
                <p:oleObj spid="_x0000_s87087" name="Equation" r:id="rId7" imgW="1231900" imgH="800100" progId="Equation.DSMT4">
                  <p:embed/>
                </p:oleObj>
              </mc:Choice>
              <mc:Fallback>
                <p:oleObj name="Equation" r:id="rId7" imgW="1231900" imgH="800100" progId="Equation.DSMT4">
                  <p:embed/>
                  <p:pic>
                    <p:nvPicPr>
                      <p:cNvPr id="0" name=""/>
                      <p:cNvPicPr/>
                      <p:nvPr/>
                    </p:nvPicPr>
                    <p:blipFill>
                      <a:blip r:embed="rId8"/>
                      <a:stretch>
                        <a:fillRect/>
                      </a:stretch>
                    </p:blipFill>
                    <p:spPr>
                      <a:xfrm>
                        <a:off x="1434382" y="3201514"/>
                        <a:ext cx="1231900" cy="800100"/>
                      </a:xfrm>
                      <a:prstGeom prst="rect">
                        <a:avLst/>
                      </a:prstGeom>
                    </p:spPr>
                  </p:pic>
                </p:oleObj>
              </mc:Fallback>
            </mc:AlternateContent>
          </a:graphicData>
        </a:graphic>
      </p:graphicFrame>
    </p:spTree>
    <p:extLst>
      <p:ext uri="{BB962C8B-B14F-4D97-AF65-F5344CB8AC3E}">
        <p14:creationId xmlns:p14="http://schemas.microsoft.com/office/powerpoint/2010/main" val="25685161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843001"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pPr marL="512064"/>
            <a:r>
              <a:rPr lang="en-US" dirty="0"/>
              <a:t>Find the </a:t>
            </a:r>
            <a:r>
              <a:rPr lang="en-US" i="1" dirty="0"/>
              <a:t>y</a:t>
            </a:r>
            <a:r>
              <a:rPr lang="en-US" dirty="0"/>
              <a:t>-intercept. Use the equation for slope-intercept form, </a:t>
            </a:r>
            <a:r>
              <a:rPr lang="en-US" i="1" dirty="0" smtClean="0"/>
              <a:t>y</a:t>
            </a:r>
            <a:r>
              <a:rPr lang="en-US" dirty="0" smtClean="0"/>
              <a:t> </a:t>
            </a:r>
            <a:r>
              <a:rPr lang="en-US" dirty="0"/>
              <a:t>= </a:t>
            </a:r>
            <a:r>
              <a:rPr lang="en-US" i="1" dirty="0"/>
              <a:t>mx </a:t>
            </a:r>
            <a:r>
              <a:rPr lang="en-US" dirty="0"/>
              <a:t>+ </a:t>
            </a:r>
            <a:r>
              <a:rPr lang="en-US" i="1" dirty="0"/>
              <a:t>b</a:t>
            </a:r>
            <a:r>
              <a:rPr lang="en-US" dirty="0"/>
              <a:t>, where </a:t>
            </a:r>
            <a:r>
              <a:rPr lang="en-US" i="1" dirty="0"/>
              <a:t>b</a:t>
            </a:r>
            <a:r>
              <a:rPr lang="en-US" dirty="0"/>
              <a:t> is the </a:t>
            </a:r>
            <a:r>
              <a:rPr lang="en-US" i="1" dirty="0"/>
              <a:t>y</a:t>
            </a:r>
            <a:r>
              <a:rPr lang="en-US" dirty="0"/>
              <a:t>-intercept</a:t>
            </a:r>
            <a:r>
              <a:rPr lang="en-US" dirty="0" smtClean="0"/>
              <a:t>.</a:t>
            </a:r>
          </a:p>
          <a:p>
            <a:pPr marL="512064"/>
            <a:endParaRPr lang="en-US" dirty="0"/>
          </a:p>
          <a:p>
            <a:pPr marL="512064"/>
            <a:r>
              <a:rPr lang="en-US" dirty="0"/>
              <a:t>Replace </a:t>
            </a:r>
            <a:r>
              <a:rPr lang="en-US" i="1" dirty="0"/>
              <a:t>x</a:t>
            </a:r>
            <a:r>
              <a:rPr lang="en-US" dirty="0"/>
              <a:t> and </a:t>
            </a:r>
            <a:r>
              <a:rPr lang="en-US" i="1" dirty="0"/>
              <a:t>y</a:t>
            </a:r>
            <a:r>
              <a:rPr lang="en-US" dirty="0"/>
              <a:t> with values from a single point on the line. Let’s use </a:t>
            </a:r>
            <a:r>
              <a:rPr lang="en-US" dirty="0" smtClean="0"/>
              <a:t>(1, 10).</a:t>
            </a:r>
          </a:p>
          <a:p>
            <a:pPr marL="512064"/>
            <a:endParaRPr lang="en-US" dirty="0" smtClean="0"/>
          </a:p>
          <a:p>
            <a:pPr marL="512064"/>
            <a:r>
              <a:rPr lang="en-US" dirty="0"/>
              <a:t>Replace </a:t>
            </a:r>
            <a:r>
              <a:rPr lang="en-US" i="1" dirty="0"/>
              <a:t>m</a:t>
            </a:r>
            <a:r>
              <a:rPr lang="en-US" dirty="0"/>
              <a:t> with the slope, </a:t>
            </a:r>
            <a:r>
              <a:rPr lang="en-US" dirty="0" smtClean="0"/>
              <a:t>5.67. </a:t>
            </a:r>
            <a:r>
              <a:rPr lang="en-US" dirty="0"/>
              <a:t>Solve for </a:t>
            </a:r>
            <a:r>
              <a:rPr lang="en-US" i="1" dirty="0"/>
              <a:t>b</a:t>
            </a:r>
            <a:r>
              <a:rPr lang="en-US" dirty="0"/>
              <a:t>.</a:t>
            </a:r>
          </a:p>
          <a:p>
            <a:pPr marL="512064"/>
            <a:endParaRPr lang="en-US" dirty="0"/>
          </a:p>
          <a:p>
            <a:pPr lvl="1" algn="l"/>
            <a:endParaRPr lang="en-US" sz="2000" dirty="0">
              <a:solidFill>
                <a:schemeClr val="tx1"/>
              </a:solidFill>
            </a:endParaRPr>
          </a:p>
          <a:p>
            <a:r>
              <a:rPr lang="en-US" sz="2800" dirty="0" smtClean="0"/>
              <a:t>	</a:t>
            </a:r>
            <a:r>
              <a:rPr lang="en-US" dirty="0" smtClean="0"/>
              <a:t>		</a:t>
            </a:r>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28</a:t>
            </a:fld>
            <a:endParaRPr lang="en-US" dirty="0"/>
          </a:p>
        </p:txBody>
      </p:sp>
      <p:sp>
        <p:nvSpPr>
          <p:cNvPr id="4" name="Footer Placeholder 3"/>
          <p:cNvSpPr>
            <a:spLocks noGrp="1"/>
          </p:cNvSpPr>
          <p:nvPr>
            <p:ph type="ftr" sz="quarter" idx="13"/>
          </p:nvPr>
        </p:nvSpPr>
        <p:spPr/>
        <p:txBody>
          <a:bodyPr/>
          <a:lstStyle/>
          <a:p>
            <a:pPr>
              <a:defRPr/>
            </a:pPr>
            <a:r>
              <a:rPr lang="en-US" dirty="0"/>
              <a:t>4.3.1: Interpreting Slope and </a:t>
            </a:r>
            <a:r>
              <a:rPr lang="en-US" i="1" dirty="0"/>
              <a:t>y</a:t>
            </a:r>
            <a:r>
              <a:rPr lang="en-US" dirty="0"/>
              <a:t>-intercept</a:t>
            </a:r>
          </a:p>
        </p:txBody>
      </p:sp>
    </p:spTree>
    <p:extLst>
      <p:ext uri="{BB962C8B-B14F-4D97-AF65-F5344CB8AC3E}">
        <p14:creationId xmlns:p14="http://schemas.microsoft.com/office/powerpoint/2010/main" val="157981629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843001"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pPr lvl="1" algn="l"/>
            <a:endParaRPr lang="en-US" sz="2000" dirty="0" smtClean="0">
              <a:solidFill>
                <a:schemeClr val="tx1"/>
              </a:solidFill>
            </a:endParaRPr>
          </a:p>
          <a:p>
            <a:pPr lvl="1" algn="l"/>
            <a:endParaRPr lang="en-US" sz="2000" dirty="0">
              <a:solidFill>
                <a:schemeClr val="tx1"/>
              </a:solidFill>
            </a:endParaRPr>
          </a:p>
          <a:p>
            <a:pPr lvl="1" algn="l"/>
            <a:endParaRPr lang="en-US" sz="2000" dirty="0" smtClean="0">
              <a:solidFill>
                <a:schemeClr val="tx1"/>
              </a:solidFill>
            </a:endParaRPr>
          </a:p>
          <a:p>
            <a:pPr lvl="1" algn="l"/>
            <a:endParaRPr lang="en-US" sz="2000" dirty="0">
              <a:solidFill>
                <a:schemeClr val="tx1"/>
              </a:solidFill>
            </a:endParaRPr>
          </a:p>
          <a:p>
            <a:pPr lvl="1" algn="l"/>
            <a:endParaRPr lang="en-US" sz="2000" dirty="0" smtClean="0">
              <a:solidFill>
                <a:schemeClr val="tx1"/>
              </a:solidFill>
            </a:endParaRPr>
          </a:p>
          <a:p>
            <a:pPr lvl="1" algn="l"/>
            <a:endParaRPr lang="en-US" sz="2000" dirty="0">
              <a:solidFill>
                <a:schemeClr val="tx1"/>
              </a:solidFill>
            </a:endParaRPr>
          </a:p>
          <a:p>
            <a:pPr lvl="1" algn="l"/>
            <a:endParaRPr lang="en-US" sz="1400" dirty="0" smtClean="0">
              <a:solidFill>
                <a:schemeClr val="tx1"/>
              </a:solidFill>
            </a:endParaRPr>
          </a:p>
          <a:p>
            <a:pPr marL="512064"/>
            <a:r>
              <a:rPr lang="en-US" dirty="0"/>
              <a:t>The </a:t>
            </a:r>
            <a:r>
              <a:rPr lang="en-US" i="1" dirty="0"/>
              <a:t>y</a:t>
            </a:r>
            <a:r>
              <a:rPr lang="en-US" dirty="0"/>
              <a:t>-intercept of the linear model is </a:t>
            </a:r>
            <a:r>
              <a:rPr lang="en-US" dirty="0" smtClean="0"/>
              <a:t>4.33.</a:t>
            </a:r>
            <a:endParaRPr lang="en-US" dirty="0"/>
          </a:p>
          <a:p>
            <a:pPr marL="512064"/>
            <a:r>
              <a:rPr lang="en-US" dirty="0"/>
              <a:t>The equation of the line is </a:t>
            </a:r>
            <a:r>
              <a:rPr lang="en-US" i="1" dirty="0"/>
              <a:t>y</a:t>
            </a:r>
            <a:r>
              <a:rPr lang="en-US" dirty="0"/>
              <a:t> = </a:t>
            </a:r>
            <a:r>
              <a:rPr lang="en-US" dirty="0" smtClean="0"/>
              <a:t>5.67</a:t>
            </a:r>
            <a:r>
              <a:rPr lang="en-US" i="1" dirty="0" smtClean="0"/>
              <a:t>x </a:t>
            </a:r>
            <a:r>
              <a:rPr lang="en-US" dirty="0" smtClean="0"/>
              <a:t>+ 4.33.</a:t>
            </a:r>
            <a:endParaRPr lang="en-US" sz="3600" dirty="0">
              <a:solidFill>
                <a:schemeClr val="tx1"/>
              </a:solidFill>
            </a:endParaRPr>
          </a:p>
          <a:p>
            <a:r>
              <a:rPr lang="en-US" sz="2800" dirty="0" smtClean="0"/>
              <a:t>	</a:t>
            </a:r>
            <a:r>
              <a:rPr lang="en-US" dirty="0" smtClean="0"/>
              <a:t>		</a:t>
            </a:r>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29</a:t>
            </a:fld>
            <a:endParaRPr lang="en-US" dirty="0"/>
          </a:p>
        </p:txBody>
      </p:sp>
      <p:sp>
        <p:nvSpPr>
          <p:cNvPr id="4" name="Footer Placeholder 3"/>
          <p:cNvSpPr>
            <a:spLocks noGrp="1"/>
          </p:cNvSpPr>
          <p:nvPr>
            <p:ph type="ftr" sz="quarter" idx="13"/>
          </p:nvPr>
        </p:nvSpPr>
        <p:spPr/>
        <p:txBody>
          <a:bodyPr/>
          <a:lstStyle/>
          <a:p>
            <a:pPr>
              <a:defRPr/>
            </a:pPr>
            <a:r>
              <a:rPr lang="en-US" dirty="0"/>
              <a:t>4.3.1: Interpreting Slope and </a:t>
            </a:r>
            <a:r>
              <a:rPr lang="en-US" i="1" dirty="0"/>
              <a:t>y</a:t>
            </a:r>
            <a:r>
              <a:rPr lang="en-US" dirty="0"/>
              <a:t>-intercept</a:t>
            </a:r>
          </a:p>
        </p:txBody>
      </p:sp>
      <p:graphicFrame>
        <p:nvGraphicFramePr>
          <p:cNvPr id="6" name="Table 5"/>
          <p:cNvGraphicFramePr>
            <a:graphicFrameLocks noGrp="1"/>
          </p:cNvGraphicFramePr>
          <p:nvPr>
            <p:extLst>
              <p:ext uri="{D42A27DB-BD31-4B8C-83A1-F6EECF244321}">
                <p14:modId xmlns:p14="http://schemas.microsoft.com/office/powerpoint/2010/main" val="4254797320"/>
              </p:ext>
            </p:extLst>
          </p:nvPr>
        </p:nvGraphicFramePr>
        <p:xfrm>
          <a:off x="1332782" y="1249680"/>
          <a:ext cx="7303218" cy="1950720"/>
        </p:xfrm>
        <a:graphic>
          <a:graphicData uri="http://schemas.openxmlformats.org/drawingml/2006/table">
            <a:tbl>
              <a:tblPr firstRow="1" bandRow="1">
                <a:tableStyleId>{2D5ABB26-0587-4C30-8999-92F81FD0307C}</a:tableStyleId>
              </a:tblPr>
              <a:tblGrid>
                <a:gridCol w="3023318"/>
                <a:gridCol w="4279900"/>
              </a:tblGrid>
              <a:tr h="487680">
                <a:tc>
                  <a:txBody>
                    <a:bodyPr/>
                    <a:lstStyle/>
                    <a:p>
                      <a:r>
                        <a:rPr lang="en-US" sz="2200" i="1" baseline="0" dirty="0" smtClean="0">
                          <a:latin typeface="Arial"/>
                          <a:cs typeface="Arial"/>
                        </a:rPr>
                        <a:t>y</a:t>
                      </a:r>
                      <a:r>
                        <a:rPr lang="en-US" sz="2200" baseline="0" dirty="0" smtClean="0">
                          <a:latin typeface="Arial"/>
                          <a:cs typeface="Arial"/>
                        </a:rPr>
                        <a:t> = </a:t>
                      </a:r>
                      <a:r>
                        <a:rPr lang="en-US" sz="2200" i="1" baseline="0" dirty="0" smtClean="0">
                          <a:latin typeface="Arial"/>
                          <a:cs typeface="Arial"/>
                        </a:rPr>
                        <a:t>mx </a:t>
                      </a:r>
                      <a:r>
                        <a:rPr lang="en-US" sz="2200" baseline="0" dirty="0" smtClean="0">
                          <a:latin typeface="Arial"/>
                          <a:cs typeface="Arial"/>
                        </a:rPr>
                        <a:t>+ </a:t>
                      </a:r>
                      <a:r>
                        <a:rPr lang="en-US" sz="2200" i="1" baseline="0" dirty="0" smtClean="0">
                          <a:latin typeface="Arial"/>
                          <a:cs typeface="Arial"/>
                        </a:rPr>
                        <a:t>b</a:t>
                      </a:r>
                      <a:endParaRPr lang="en-US" sz="2200" baseline="0" dirty="0">
                        <a:latin typeface="Arial"/>
                        <a:cs typeface="Arial"/>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200" baseline="0" dirty="0" smtClean="0">
                          <a:latin typeface="Arial"/>
                          <a:cs typeface="Arial"/>
                        </a:rPr>
                        <a:t>Equation for slope-intercept form</a:t>
                      </a:r>
                    </a:p>
                  </a:txBody>
                  <a:tcPr anchor="ctr"/>
                </a:tc>
              </a:tr>
              <a:tr h="48768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200" b="0" i="0" u="none" strike="noStrike" kern="1200" baseline="0" dirty="0" smtClean="0">
                          <a:solidFill>
                            <a:schemeClr val="tx1"/>
                          </a:solidFill>
                          <a:latin typeface="Arial"/>
                          <a:ea typeface="+mn-ea"/>
                          <a:cs typeface="Arial"/>
                        </a:rPr>
                        <a:t>10 = 1(5.67) + </a:t>
                      </a:r>
                      <a:r>
                        <a:rPr lang="en-US" sz="2200" b="0" i="1" u="none" strike="noStrike" kern="1200" baseline="0" dirty="0" smtClean="0">
                          <a:solidFill>
                            <a:schemeClr val="tx1"/>
                          </a:solidFill>
                          <a:latin typeface="Arial"/>
                          <a:ea typeface="+mn-ea"/>
                          <a:cs typeface="Arial"/>
                        </a:rPr>
                        <a:t>b</a:t>
                      </a:r>
                      <a:endParaRPr lang="en-US" sz="2200" baseline="0" dirty="0">
                        <a:latin typeface="Arial"/>
                        <a:cs typeface="Arial"/>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200" b="0" i="0" u="none" strike="noStrike" kern="1200" baseline="0" dirty="0" smtClean="0">
                          <a:solidFill>
                            <a:schemeClr val="tx1"/>
                          </a:solidFill>
                          <a:latin typeface="Arial"/>
                          <a:ea typeface="+mn-ea"/>
                          <a:cs typeface="Arial"/>
                        </a:rPr>
                        <a:t>Substitute values for </a:t>
                      </a:r>
                      <a:r>
                        <a:rPr lang="en-US" sz="2200" b="0" i="1" u="none" strike="noStrike" kern="1200" baseline="0" dirty="0" smtClean="0">
                          <a:solidFill>
                            <a:schemeClr val="tx1"/>
                          </a:solidFill>
                          <a:latin typeface="Arial"/>
                          <a:ea typeface="+mn-ea"/>
                          <a:cs typeface="Arial"/>
                        </a:rPr>
                        <a:t>x</a:t>
                      </a:r>
                      <a:r>
                        <a:rPr lang="en-US" sz="2200" b="0" i="0" u="none" strike="noStrike" kern="1200" baseline="0" dirty="0" smtClean="0">
                          <a:solidFill>
                            <a:schemeClr val="tx1"/>
                          </a:solidFill>
                          <a:latin typeface="Arial"/>
                          <a:ea typeface="+mn-ea"/>
                          <a:cs typeface="Arial"/>
                        </a:rPr>
                        <a:t>, </a:t>
                      </a:r>
                      <a:r>
                        <a:rPr lang="en-US" sz="2200" b="0" i="1" u="none" strike="noStrike" kern="1200" baseline="0" dirty="0" smtClean="0">
                          <a:solidFill>
                            <a:schemeClr val="tx1"/>
                          </a:solidFill>
                          <a:latin typeface="Arial"/>
                          <a:ea typeface="+mn-ea"/>
                          <a:cs typeface="Arial"/>
                        </a:rPr>
                        <a:t>y,</a:t>
                      </a:r>
                      <a:r>
                        <a:rPr lang="en-US" sz="2200" b="0" i="0" u="none" strike="noStrike" kern="1200" baseline="0" dirty="0" smtClean="0">
                          <a:solidFill>
                            <a:schemeClr val="tx1"/>
                          </a:solidFill>
                          <a:latin typeface="Arial"/>
                          <a:ea typeface="+mn-ea"/>
                          <a:cs typeface="Arial"/>
                        </a:rPr>
                        <a:t> and </a:t>
                      </a:r>
                      <a:r>
                        <a:rPr lang="en-US" sz="2200" b="0" i="1" u="none" strike="noStrike" kern="1200" baseline="0" dirty="0" smtClean="0">
                          <a:solidFill>
                            <a:schemeClr val="tx1"/>
                          </a:solidFill>
                          <a:latin typeface="Arial"/>
                          <a:ea typeface="+mn-ea"/>
                          <a:cs typeface="Arial"/>
                        </a:rPr>
                        <a:t>m</a:t>
                      </a:r>
                      <a:r>
                        <a:rPr lang="en-US" sz="2200" b="0" i="0" u="none" strike="noStrike" kern="1200" baseline="0" dirty="0" smtClean="0">
                          <a:solidFill>
                            <a:schemeClr val="tx1"/>
                          </a:solidFill>
                          <a:latin typeface="Arial"/>
                          <a:ea typeface="+mn-ea"/>
                          <a:cs typeface="Arial"/>
                        </a:rPr>
                        <a:t>.</a:t>
                      </a:r>
                    </a:p>
                  </a:txBody>
                  <a:tcPr anchor="ctr"/>
                </a:tc>
              </a:tr>
              <a:tr h="48768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200" b="0" i="0" u="none" strike="noStrike" kern="1200" baseline="0" dirty="0" smtClean="0">
                          <a:solidFill>
                            <a:schemeClr val="tx1"/>
                          </a:solidFill>
                          <a:latin typeface="Arial"/>
                          <a:ea typeface="+mn-ea"/>
                          <a:cs typeface="Arial"/>
                        </a:rPr>
                        <a:t>10 = 5.67 + </a:t>
                      </a:r>
                      <a:r>
                        <a:rPr lang="en-US" sz="2200" b="0" i="1" u="none" strike="noStrike" kern="1200" baseline="0" dirty="0" smtClean="0">
                          <a:solidFill>
                            <a:schemeClr val="tx1"/>
                          </a:solidFill>
                          <a:latin typeface="Arial"/>
                          <a:ea typeface="+mn-ea"/>
                          <a:cs typeface="Arial"/>
                        </a:rPr>
                        <a:t>b</a:t>
                      </a:r>
                      <a:endParaRPr lang="en-US" sz="2200" baseline="0" dirty="0">
                        <a:latin typeface="Arial"/>
                        <a:cs typeface="Arial"/>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200" b="0" i="0" u="none" strike="noStrike" kern="1200" baseline="0" dirty="0" smtClean="0">
                          <a:solidFill>
                            <a:schemeClr val="tx1"/>
                          </a:solidFill>
                          <a:latin typeface="Arial"/>
                          <a:ea typeface="+mn-ea"/>
                          <a:cs typeface="Arial"/>
                        </a:rPr>
                        <a:t>Simplify.</a:t>
                      </a:r>
                    </a:p>
                  </a:txBody>
                  <a:tcPr anchor="ctr"/>
                </a:tc>
              </a:tr>
              <a:tr h="48768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200" b="0" i="0" u="none" strike="noStrike" kern="1200" baseline="0" dirty="0" smtClean="0">
                          <a:solidFill>
                            <a:schemeClr val="tx1"/>
                          </a:solidFill>
                          <a:latin typeface="Arial"/>
                          <a:ea typeface="+mn-ea"/>
                          <a:cs typeface="Arial"/>
                        </a:rPr>
                        <a:t>4.33 = </a:t>
                      </a:r>
                      <a:r>
                        <a:rPr lang="en-US" sz="2200" b="0" i="1" u="none" strike="noStrike" kern="1200" baseline="0" dirty="0" smtClean="0">
                          <a:solidFill>
                            <a:schemeClr val="tx1"/>
                          </a:solidFill>
                          <a:latin typeface="Arial"/>
                          <a:ea typeface="+mn-ea"/>
                          <a:cs typeface="Arial"/>
                        </a:rPr>
                        <a:t>b</a:t>
                      </a: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200" b="0" i="0" u="none" strike="noStrike" kern="1200" baseline="0" dirty="0" smtClean="0">
                          <a:solidFill>
                            <a:schemeClr val="tx1"/>
                          </a:solidFill>
                          <a:latin typeface="Arial"/>
                          <a:ea typeface="+mn-ea"/>
                          <a:cs typeface="Arial"/>
                        </a:rPr>
                        <a:t>Subtract 5.67 from both sides.</a:t>
                      </a:r>
                    </a:p>
                  </a:txBody>
                  <a:tcPr anchor="ctr"/>
                </a:tc>
              </a:tr>
            </a:tbl>
          </a:graphicData>
        </a:graphic>
      </p:graphicFrame>
    </p:spTree>
    <p:extLst>
      <p:ext uri="{BB962C8B-B14F-4D97-AF65-F5344CB8AC3E}">
        <p14:creationId xmlns:p14="http://schemas.microsoft.com/office/powerpoint/2010/main" val="192526495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smtClean="0"/>
              <a:t>Introduction, </a:t>
            </a:r>
            <a:r>
              <a:rPr lang="en-US" sz="2800" b="1" i="1" dirty="0" smtClean="0"/>
              <a:t>continued</a:t>
            </a:r>
            <a:endParaRPr lang="en-US" sz="2800" b="1" dirty="0" smtClean="0"/>
          </a:p>
          <a:p>
            <a:pPr>
              <a:lnSpc>
                <a:spcPts val="4700"/>
              </a:lnSpc>
            </a:pPr>
            <a:r>
              <a:rPr lang="en-US" dirty="0" smtClean="0"/>
              <a:t>The </a:t>
            </a:r>
            <a:r>
              <a:rPr lang="en-US" dirty="0"/>
              <a:t>slope between two </a:t>
            </a:r>
            <a:r>
              <a:rPr lang="en-US" dirty="0" smtClean="0"/>
              <a:t>points (</a:t>
            </a:r>
            <a:r>
              <a:rPr lang="en-US" i="1" dirty="0"/>
              <a:t>x</a:t>
            </a:r>
            <a:r>
              <a:rPr lang="en-US" baseline="-25000" dirty="0"/>
              <a:t>1</a:t>
            </a:r>
            <a:r>
              <a:rPr lang="en-US" dirty="0"/>
              <a:t>, </a:t>
            </a:r>
            <a:r>
              <a:rPr lang="en-US" i="1" dirty="0" smtClean="0"/>
              <a:t>y</a:t>
            </a:r>
            <a:r>
              <a:rPr lang="en-US" baseline="-25000" dirty="0"/>
              <a:t>1</a:t>
            </a:r>
            <a:r>
              <a:rPr lang="en-US" dirty="0" smtClean="0"/>
              <a:t>) </a:t>
            </a:r>
            <a:r>
              <a:rPr lang="en-US" dirty="0"/>
              <a:t>and (</a:t>
            </a:r>
            <a:r>
              <a:rPr lang="en-US" i="1" dirty="0"/>
              <a:t>x</a:t>
            </a:r>
            <a:r>
              <a:rPr lang="en-US" baseline="-25000" dirty="0"/>
              <a:t>2</a:t>
            </a:r>
            <a:r>
              <a:rPr lang="en-US" dirty="0"/>
              <a:t>, </a:t>
            </a:r>
            <a:r>
              <a:rPr lang="en-US" i="1" dirty="0" smtClean="0"/>
              <a:t>y</a:t>
            </a:r>
            <a:r>
              <a:rPr lang="en-US" baseline="-25000" dirty="0"/>
              <a:t>2</a:t>
            </a:r>
            <a:r>
              <a:rPr lang="en-US" dirty="0" smtClean="0"/>
              <a:t>) is             , </a:t>
            </a:r>
            <a:r>
              <a:rPr lang="en-US" dirty="0"/>
              <a:t>and the slope in the equation </a:t>
            </a:r>
            <a:r>
              <a:rPr lang="en-US" i="1" dirty="0"/>
              <a:t>y</a:t>
            </a:r>
            <a:r>
              <a:rPr lang="en-US" dirty="0"/>
              <a:t> = </a:t>
            </a:r>
            <a:r>
              <a:rPr lang="en-US" i="1" dirty="0"/>
              <a:t>mx</a:t>
            </a:r>
            <a:r>
              <a:rPr lang="en-US" dirty="0"/>
              <a:t> + </a:t>
            </a:r>
            <a:r>
              <a:rPr lang="en-US" i="1" dirty="0"/>
              <a:t>b</a:t>
            </a:r>
            <a:r>
              <a:rPr lang="en-US" dirty="0"/>
              <a:t> is </a:t>
            </a:r>
            <a:r>
              <a:rPr lang="en-US" i="1" dirty="0"/>
              <a:t>m</a:t>
            </a:r>
            <a:r>
              <a:rPr lang="en-US" dirty="0"/>
              <a:t>. The slope describes how much </a:t>
            </a:r>
            <a:r>
              <a:rPr lang="en-US" i="1" dirty="0"/>
              <a:t>y</a:t>
            </a:r>
            <a:r>
              <a:rPr lang="en-US" dirty="0"/>
              <a:t> changes when </a:t>
            </a:r>
            <a:r>
              <a:rPr lang="en-US" i="1" dirty="0"/>
              <a:t>x</a:t>
            </a:r>
            <a:r>
              <a:rPr lang="en-US" dirty="0"/>
              <a:t> changes by 1. When analyzing the slope in the context of a real-world situation, remember to use the units of </a:t>
            </a:r>
            <a:r>
              <a:rPr lang="en-US" i="1" dirty="0"/>
              <a:t>x</a:t>
            </a:r>
            <a:r>
              <a:rPr lang="en-US" dirty="0"/>
              <a:t> and </a:t>
            </a:r>
            <a:r>
              <a:rPr lang="en-US" i="1" dirty="0"/>
              <a:t>y</a:t>
            </a:r>
            <a:r>
              <a:rPr lang="en-US" dirty="0"/>
              <a:t> in the calculation of the slope. </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dirty="0" smtClean="0"/>
              <a:t>4.3.1: Interpreting Slope and </a:t>
            </a:r>
            <a:r>
              <a:rPr lang="en-US" i="1" dirty="0" smtClean="0"/>
              <a:t>y</a:t>
            </a:r>
            <a:r>
              <a:rPr lang="en-US" dirty="0" smtClean="0"/>
              <a:t>-intercept</a:t>
            </a:r>
            <a:endParaRPr 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422819934"/>
              </p:ext>
            </p:extLst>
          </p:nvPr>
        </p:nvGraphicFramePr>
        <p:xfrm>
          <a:off x="1116883" y="1714500"/>
          <a:ext cx="927100" cy="901700"/>
        </p:xfrm>
        <a:graphic>
          <a:graphicData uri="http://schemas.openxmlformats.org/presentationml/2006/ole">
            <mc:AlternateContent xmlns:mc="http://schemas.openxmlformats.org/markup-compatibility/2006">
              <mc:Choice xmlns:v="urn:schemas-microsoft-com:vml" Requires="v">
                <p:oleObj spid="_x0000_s76821" name="Equation" r:id="rId3" imgW="927100" imgH="901700" progId="Equation.DSMT4">
                  <p:embed/>
                </p:oleObj>
              </mc:Choice>
              <mc:Fallback>
                <p:oleObj name="Equation" r:id="rId3" imgW="927100" imgH="901700" progId="Equation.DSMT4">
                  <p:embed/>
                  <p:pic>
                    <p:nvPicPr>
                      <p:cNvPr id="0" name=""/>
                      <p:cNvPicPr/>
                      <p:nvPr/>
                    </p:nvPicPr>
                    <p:blipFill>
                      <a:blip r:embed="rId4"/>
                      <a:stretch>
                        <a:fillRect/>
                      </a:stretch>
                    </p:blipFill>
                    <p:spPr>
                      <a:xfrm>
                        <a:off x="1116883" y="1714500"/>
                        <a:ext cx="927100" cy="901700"/>
                      </a:xfrm>
                      <a:prstGeom prst="rect">
                        <a:avLst/>
                      </a:prstGeom>
                    </p:spPr>
                  </p:pic>
                </p:oleObj>
              </mc:Fallback>
            </mc:AlternateContent>
          </a:graphicData>
        </a:graphic>
      </p:graphicFrame>
    </p:spTree>
    <p:extLst>
      <p:ext uri="{BB962C8B-B14F-4D97-AF65-F5344CB8AC3E}">
        <p14:creationId xmlns:p14="http://schemas.microsoft.com/office/powerpoint/2010/main" val="325226251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6257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57784">
              <a:buFont typeface="+mj-lt"/>
              <a:buAutoNum type="arabicPeriod" startAt="3"/>
            </a:pPr>
            <a:r>
              <a:rPr lang="en-US" sz="2800" b="1" dirty="0">
                <a:solidFill>
                  <a:srgbClr val="660066"/>
                </a:solidFill>
              </a:rPr>
              <a:t>Determine the units of the </a:t>
            </a:r>
            <a:r>
              <a:rPr lang="en-US" sz="2800" b="1" dirty="0" smtClean="0">
                <a:solidFill>
                  <a:srgbClr val="660066"/>
                </a:solidFill>
              </a:rPr>
              <a:t>slope.</a:t>
            </a:r>
            <a:endParaRPr lang="en-US" sz="2800" b="1" dirty="0">
              <a:solidFill>
                <a:srgbClr val="660066"/>
              </a:solidFill>
            </a:endParaRPr>
          </a:p>
          <a:p>
            <a:pPr marL="512064"/>
            <a:r>
              <a:rPr lang="en-US" dirty="0"/>
              <a:t>Divide the units on the </a:t>
            </a:r>
            <a:r>
              <a:rPr lang="en-US" i="1" dirty="0"/>
              <a:t>y</a:t>
            </a:r>
            <a:r>
              <a:rPr lang="en-US" dirty="0"/>
              <a:t>-axis by the units on the </a:t>
            </a:r>
            <a:endParaRPr lang="en-US" dirty="0" smtClean="0"/>
          </a:p>
          <a:p>
            <a:pPr marL="512064">
              <a:spcBef>
                <a:spcPts val="0"/>
              </a:spcBef>
            </a:pPr>
            <a:endParaRPr lang="en-US" i="1" dirty="0"/>
          </a:p>
          <a:p>
            <a:pPr marL="512064">
              <a:spcBef>
                <a:spcPts val="0"/>
              </a:spcBef>
            </a:pPr>
            <a:r>
              <a:rPr lang="en-US" i="1" dirty="0" smtClean="0"/>
              <a:t>x</a:t>
            </a:r>
            <a:r>
              <a:rPr lang="en-US" dirty="0"/>
              <a:t>-axis: </a:t>
            </a:r>
            <a:r>
              <a:rPr lang="en-US" dirty="0" smtClean="0"/>
              <a:t>                   .</a:t>
            </a:r>
            <a:endParaRPr lang="en-US" dirty="0"/>
          </a:p>
          <a:p>
            <a:pPr marL="512064"/>
            <a:endParaRPr lang="en-US" dirty="0" smtClean="0"/>
          </a:p>
          <a:p>
            <a:pPr marL="512064"/>
            <a:r>
              <a:rPr lang="en-US" dirty="0" smtClean="0"/>
              <a:t>The </a:t>
            </a:r>
            <a:r>
              <a:rPr lang="en-US" dirty="0"/>
              <a:t>units of the slope are </a:t>
            </a:r>
            <a:r>
              <a:rPr lang="en-US" dirty="0" smtClean="0"/>
              <a:t>minutes </a:t>
            </a:r>
            <a:r>
              <a:rPr lang="en-US" dirty="0"/>
              <a:t>per </a:t>
            </a:r>
            <a:r>
              <a:rPr lang="en-US" dirty="0" smtClean="0"/>
              <a:t>person.</a:t>
            </a:r>
            <a:endParaRPr lang="en-US" dirty="0">
              <a:solidFill>
                <a:schemeClr val="tx1"/>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30</a:t>
            </a:fld>
            <a:endParaRPr lang="en-US" dirty="0"/>
          </a:p>
        </p:txBody>
      </p:sp>
      <p:sp>
        <p:nvSpPr>
          <p:cNvPr id="2" name="Footer Placeholder 1"/>
          <p:cNvSpPr>
            <a:spLocks noGrp="1"/>
          </p:cNvSpPr>
          <p:nvPr>
            <p:ph type="ftr" sz="quarter" idx="13"/>
          </p:nvPr>
        </p:nvSpPr>
        <p:spPr/>
        <p:txBody>
          <a:bodyPr/>
          <a:lstStyle/>
          <a:p>
            <a:pPr>
              <a:defRPr/>
            </a:pPr>
            <a:r>
              <a:rPr lang="en-US" dirty="0" smtClean="0"/>
              <a:t>4.3.1: Interpreting Slope and </a:t>
            </a:r>
            <a:r>
              <a:rPr lang="en-US" i="1" dirty="0" smtClean="0"/>
              <a:t>y</a:t>
            </a:r>
            <a:r>
              <a:rPr lang="en-US" dirty="0" smtClean="0"/>
              <a:t>-intercept</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914062952"/>
              </p:ext>
            </p:extLst>
          </p:nvPr>
        </p:nvGraphicFramePr>
        <p:xfrm>
          <a:off x="2188983" y="2171700"/>
          <a:ext cx="4635500" cy="863600"/>
        </p:xfrm>
        <a:graphic>
          <a:graphicData uri="http://schemas.openxmlformats.org/presentationml/2006/ole">
            <mc:AlternateContent xmlns:mc="http://schemas.openxmlformats.org/markup-compatibility/2006">
              <mc:Choice xmlns:v="urn:schemas-microsoft-com:vml" Requires="v">
                <p:oleObj spid="_x0000_s94223" name="Equation" r:id="rId3" imgW="4635500" imgH="863600" progId="Equation.DSMT4">
                  <p:embed/>
                </p:oleObj>
              </mc:Choice>
              <mc:Fallback>
                <p:oleObj name="Equation" r:id="rId3" imgW="4635500" imgH="863600" progId="Equation.DSMT4">
                  <p:embed/>
                  <p:pic>
                    <p:nvPicPr>
                      <p:cNvPr id="0" name=""/>
                      <p:cNvPicPr/>
                      <p:nvPr/>
                    </p:nvPicPr>
                    <p:blipFill>
                      <a:blip r:embed="rId4"/>
                      <a:stretch>
                        <a:fillRect/>
                      </a:stretch>
                    </p:blipFill>
                    <p:spPr>
                      <a:xfrm>
                        <a:off x="2188983" y="2171700"/>
                        <a:ext cx="4635500" cy="863600"/>
                      </a:xfrm>
                      <a:prstGeom prst="rect">
                        <a:avLst/>
                      </a:prstGeom>
                    </p:spPr>
                  </p:pic>
                </p:oleObj>
              </mc:Fallback>
            </mc:AlternateContent>
          </a:graphicData>
        </a:graphic>
      </p:graphicFrame>
    </p:spTree>
    <p:extLst>
      <p:ext uri="{BB962C8B-B14F-4D97-AF65-F5344CB8AC3E}">
        <p14:creationId xmlns:p14="http://schemas.microsoft.com/office/powerpoint/2010/main" val="335888198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57784">
              <a:buFont typeface="+mj-lt"/>
              <a:buAutoNum type="arabicPeriod" startAt="4"/>
            </a:pPr>
            <a:r>
              <a:rPr lang="en-US" sz="2800" b="1" dirty="0">
                <a:solidFill>
                  <a:srgbClr val="660066"/>
                </a:solidFill>
              </a:rPr>
              <a:t>Describe what the slope means in context.</a:t>
            </a:r>
          </a:p>
          <a:p>
            <a:pPr marL="512064"/>
            <a:r>
              <a:rPr lang="en-US" dirty="0"/>
              <a:t>The slope </a:t>
            </a:r>
            <a:r>
              <a:rPr lang="en-US" dirty="0" smtClean="0"/>
              <a:t>describes how </a:t>
            </a:r>
            <a:r>
              <a:rPr lang="en-US" dirty="0"/>
              <a:t>the waiting time increases for each person in line ahead of </a:t>
            </a:r>
            <a:r>
              <a:rPr lang="en-US" dirty="0" smtClean="0"/>
              <a:t>the customer</a:t>
            </a:r>
            <a:r>
              <a:rPr lang="en-US" dirty="0"/>
              <a:t>. A customer waits approximately 5.67 minutes for </a:t>
            </a:r>
            <a:r>
              <a:rPr lang="en-US" dirty="0" smtClean="0"/>
              <a:t>each person who is </a:t>
            </a:r>
            <a:r>
              <a:rPr lang="en-US" dirty="0"/>
              <a:t>in line ahead of the </a:t>
            </a:r>
            <a:r>
              <a:rPr lang="en-US" dirty="0" smtClean="0"/>
              <a:t>customer.</a:t>
            </a:r>
            <a:endParaRPr lang="en-US" dirty="0">
              <a:solidFill>
                <a:srgbClr val="000000"/>
              </a:solidFill>
            </a:endParaRPr>
          </a:p>
          <a:p>
            <a:pPr lvl="1" algn="l"/>
            <a:endParaRPr lang="en-US" dirty="0">
              <a:solidFill>
                <a:srgbClr val="000000"/>
              </a:solidFill>
            </a:endParaRPr>
          </a:p>
          <a:p>
            <a:pPr marL="514350" indent="-514350">
              <a:buFont typeface="+mj-lt"/>
              <a:buAutoNum type="arabicPeriod" startAt="3"/>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31</a:t>
            </a:fld>
            <a:endParaRPr lang="en-US" dirty="0"/>
          </a:p>
        </p:txBody>
      </p:sp>
      <p:sp>
        <p:nvSpPr>
          <p:cNvPr id="3" name="Footer Placeholder 2"/>
          <p:cNvSpPr>
            <a:spLocks noGrp="1"/>
          </p:cNvSpPr>
          <p:nvPr>
            <p:ph type="ftr" sz="quarter" idx="13"/>
          </p:nvPr>
        </p:nvSpPr>
        <p:spPr/>
        <p:txBody>
          <a:bodyPr/>
          <a:lstStyle/>
          <a:p>
            <a:pPr>
              <a:defRPr/>
            </a:pPr>
            <a:r>
              <a:rPr lang="en-US" dirty="0" smtClean="0"/>
              <a:t>4.3.1: Interpreting Slope and </a:t>
            </a:r>
            <a:r>
              <a:rPr lang="en-US" i="1" dirty="0" smtClean="0"/>
              <a:t>y-</a:t>
            </a:r>
            <a:r>
              <a:rPr lang="en-US" dirty="0" smtClean="0"/>
              <a:t>intercept</a:t>
            </a:r>
            <a:endParaRPr lang="en-US" dirty="0"/>
          </a:p>
        </p:txBody>
      </p:sp>
    </p:spTree>
    <p:extLst>
      <p:ext uri="{BB962C8B-B14F-4D97-AF65-F5344CB8AC3E}">
        <p14:creationId xmlns:p14="http://schemas.microsoft.com/office/powerpoint/2010/main" val="198056612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57784">
              <a:buFont typeface="+mj-lt"/>
              <a:buAutoNum type="arabicPeriod" startAt="5"/>
            </a:pPr>
            <a:r>
              <a:rPr lang="en-US" sz="2800" b="1" dirty="0">
                <a:solidFill>
                  <a:srgbClr val="660066"/>
                </a:solidFill>
              </a:rPr>
              <a:t>Determine the units of the </a:t>
            </a:r>
            <a:r>
              <a:rPr lang="en-US" sz="2800" b="1" i="1" dirty="0">
                <a:solidFill>
                  <a:srgbClr val="660066"/>
                </a:solidFill>
              </a:rPr>
              <a:t>y</a:t>
            </a:r>
            <a:r>
              <a:rPr lang="en-US" sz="2800" b="1" dirty="0">
                <a:solidFill>
                  <a:srgbClr val="660066"/>
                </a:solidFill>
              </a:rPr>
              <a:t>-intercept.</a:t>
            </a:r>
          </a:p>
          <a:p>
            <a:pPr marL="512064"/>
            <a:r>
              <a:rPr lang="en-US" dirty="0"/>
              <a:t>The units of the </a:t>
            </a:r>
            <a:r>
              <a:rPr lang="en-US" i="1" dirty="0"/>
              <a:t>y</a:t>
            </a:r>
            <a:r>
              <a:rPr lang="en-US" dirty="0"/>
              <a:t>-intercept are the units of the </a:t>
            </a:r>
            <a:endParaRPr lang="en-US" dirty="0" smtClean="0"/>
          </a:p>
          <a:p>
            <a:pPr marL="512064">
              <a:spcBef>
                <a:spcPts val="0"/>
              </a:spcBef>
            </a:pPr>
            <a:r>
              <a:rPr lang="en-US" i="1" dirty="0" smtClean="0"/>
              <a:t>y</a:t>
            </a:r>
            <a:r>
              <a:rPr lang="en-US" dirty="0"/>
              <a:t>-axis: </a:t>
            </a:r>
            <a:r>
              <a:rPr lang="en-US" dirty="0" smtClean="0"/>
              <a:t>minutes.</a:t>
            </a:r>
            <a:endParaRPr lang="en-US" dirty="0"/>
          </a:p>
          <a:p>
            <a:pPr marL="512064"/>
            <a:r>
              <a:rPr lang="en-US" dirty="0">
                <a:solidFill>
                  <a:schemeClr val="tx1"/>
                </a:solidFill>
              </a:rPr>
              <a:t>	</a:t>
            </a:r>
          </a:p>
          <a:p>
            <a:pPr lvl="1" algn="l"/>
            <a:endParaRPr lang="en-US" dirty="0">
              <a:solidFill>
                <a:srgbClr val="000000"/>
              </a:solidFill>
            </a:endParaRPr>
          </a:p>
          <a:p>
            <a:pPr lvl="1" algn="l"/>
            <a:endParaRPr lang="en-US" dirty="0">
              <a:solidFill>
                <a:srgbClr val="000000"/>
              </a:solidFill>
            </a:endParaRPr>
          </a:p>
          <a:p>
            <a:pPr marL="514350" indent="-514350">
              <a:buFont typeface="+mj-lt"/>
              <a:buAutoNum type="arabicPeriod" startAt="3"/>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32</a:t>
            </a:fld>
            <a:endParaRPr lang="en-US" dirty="0"/>
          </a:p>
        </p:txBody>
      </p:sp>
      <p:sp>
        <p:nvSpPr>
          <p:cNvPr id="3" name="Footer Placeholder 2"/>
          <p:cNvSpPr>
            <a:spLocks noGrp="1"/>
          </p:cNvSpPr>
          <p:nvPr>
            <p:ph type="ftr" sz="quarter" idx="13"/>
          </p:nvPr>
        </p:nvSpPr>
        <p:spPr/>
        <p:txBody>
          <a:bodyPr/>
          <a:lstStyle/>
          <a:p>
            <a:pPr>
              <a:defRPr/>
            </a:pPr>
            <a:r>
              <a:rPr lang="en-US" dirty="0" smtClean="0"/>
              <a:t>4.3.1: Interpreting Slope and </a:t>
            </a:r>
            <a:r>
              <a:rPr lang="en-US" i="1" dirty="0" smtClean="0"/>
              <a:t>y</a:t>
            </a:r>
            <a:r>
              <a:rPr lang="en-US" dirty="0" smtClean="0"/>
              <a:t>-intercept</a:t>
            </a:r>
            <a:endParaRPr lang="en-US" dirty="0"/>
          </a:p>
        </p:txBody>
      </p:sp>
    </p:spTree>
    <p:extLst>
      <p:ext uri="{BB962C8B-B14F-4D97-AF65-F5344CB8AC3E}">
        <p14:creationId xmlns:p14="http://schemas.microsoft.com/office/powerpoint/2010/main" val="303640483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57784">
              <a:buFont typeface="+mj-lt"/>
              <a:buAutoNum type="arabicPeriod" startAt="6"/>
            </a:pPr>
            <a:r>
              <a:rPr lang="en-US" sz="2800" b="1" dirty="0" smtClean="0">
                <a:solidFill>
                  <a:srgbClr val="660066"/>
                </a:solidFill>
              </a:rPr>
              <a:t>Describe </a:t>
            </a:r>
            <a:r>
              <a:rPr lang="en-US" sz="2800" b="1" dirty="0">
                <a:solidFill>
                  <a:srgbClr val="660066"/>
                </a:solidFill>
              </a:rPr>
              <a:t>what the </a:t>
            </a:r>
            <a:r>
              <a:rPr lang="en-US" sz="2800" b="1" i="1" dirty="0">
                <a:solidFill>
                  <a:srgbClr val="660066"/>
                </a:solidFill>
              </a:rPr>
              <a:t>y</a:t>
            </a:r>
            <a:r>
              <a:rPr lang="en-US" sz="2800" b="1" dirty="0">
                <a:solidFill>
                  <a:srgbClr val="660066"/>
                </a:solidFill>
              </a:rPr>
              <a:t>-intercept means in context.</a:t>
            </a:r>
          </a:p>
          <a:p>
            <a:pPr marL="512064"/>
            <a:r>
              <a:rPr lang="en-US" dirty="0"/>
              <a:t>The </a:t>
            </a:r>
            <a:r>
              <a:rPr lang="en-US" i="1" dirty="0"/>
              <a:t>y</a:t>
            </a:r>
            <a:r>
              <a:rPr lang="en-US" dirty="0"/>
              <a:t>-intercept is the value of the equation when </a:t>
            </a:r>
            <a:endParaRPr lang="en-US" dirty="0" smtClean="0"/>
          </a:p>
          <a:p>
            <a:pPr marL="512064">
              <a:spcBef>
                <a:spcPts val="0"/>
              </a:spcBef>
            </a:pPr>
            <a:r>
              <a:rPr lang="en-US" i="1" dirty="0" smtClean="0"/>
              <a:t>x</a:t>
            </a:r>
            <a:r>
              <a:rPr lang="en-US" dirty="0" smtClean="0"/>
              <a:t> </a:t>
            </a:r>
            <a:r>
              <a:rPr lang="en-US" dirty="0"/>
              <a:t>= 0, or when </a:t>
            </a:r>
            <a:r>
              <a:rPr lang="en-US" dirty="0" smtClean="0"/>
              <a:t>the number </a:t>
            </a:r>
            <a:r>
              <a:rPr lang="en-US" dirty="0"/>
              <a:t>of people ahead of the customer is 0. The </a:t>
            </a:r>
            <a:r>
              <a:rPr lang="en-US" i="1" dirty="0"/>
              <a:t>y</a:t>
            </a:r>
            <a:r>
              <a:rPr lang="en-US" dirty="0"/>
              <a:t>-intercept is 4.33</a:t>
            </a:r>
            <a:r>
              <a:rPr lang="en-US" dirty="0" smtClean="0"/>
              <a:t>. In </a:t>
            </a:r>
            <a:r>
              <a:rPr lang="en-US" dirty="0"/>
              <a:t>this context, the </a:t>
            </a:r>
            <a:r>
              <a:rPr lang="en-US" i="1" dirty="0"/>
              <a:t>y</a:t>
            </a:r>
            <a:r>
              <a:rPr lang="en-US" dirty="0"/>
              <a:t>-intercept isn’t relevant, because if no </a:t>
            </a:r>
            <a:r>
              <a:rPr lang="en-US" dirty="0" smtClean="0"/>
              <a:t>one </a:t>
            </a:r>
            <a:r>
              <a:rPr lang="en-US" dirty="0"/>
              <a:t>was </a:t>
            </a:r>
            <a:r>
              <a:rPr lang="en-US" dirty="0" smtClean="0"/>
              <a:t>in line </a:t>
            </a:r>
            <a:r>
              <a:rPr lang="en-US" dirty="0"/>
              <a:t>ahead of a customer, the wait time would be 0 minutes. Creating </a:t>
            </a:r>
            <a:r>
              <a:rPr lang="en-US" dirty="0" smtClean="0"/>
              <a:t>a linear </a:t>
            </a:r>
            <a:r>
              <a:rPr lang="en-US" dirty="0"/>
              <a:t>model that matched the data resulted in a </a:t>
            </a:r>
            <a:r>
              <a:rPr lang="en-US" i="1" dirty="0"/>
              <a:t>y</a:t>
            </a:r>
            <a:r>
              <a:rPr lang="en-US" dirty="0"/>
              <a:t>-intercept </a:t>
            </a:r>
            <a:r>
              <a:rPr lang="en-US" dirty="0" smtClean="0"/>
              <a:t>that wasn’t </a:t>
            </a:r>
            <a:r>
              <a:rPr lang="en-US" dirty="0"/>
              <a:t>0, but this value isn’t related to the </a:t>
            </a:r>
            <a:endParaRPr lang="en-US" dirty="0" smtClean="0"/>
          </a:p>
          <a:p>
            <a:pPr marL="512064">
              <a:spcBef>
                <a:spcPts val="0"/>
              </a:spcBef>
            </a:pPr>
            <a:r>
              <a:rPr lang="en-US" dirty="0" smtClean="0"/>
              <a:t>context of the </a:t>
            </a:r>
            <a:r>
              <a:rPr lang="en-US" dirty="0"/>
              <a:t>situation</a:t>
            </a:r>
            <a:r>
              <a:rPr lang="en-US" dirty="0" smtClean="0"/>
              <a:t>.</a:t>
            </a:r>
            <a:endParaRPr lang="en-US" dirty="0"/>
          </a:p>
          <a:p>
            <a:pPr marL="512064"/>
            <a:r>
              <a:rPr lang="en-US" dirty="0">
                <a:solidFill>
                  <a:schemeClr val="tx1"/>
                </a:solidFill>
              </a:rPr>
              <a:t>	</a:t>
            </a:r>
          </a:p>
          <a:p>
            <a:pPr lvl="1" algn="l"/>
            <a:endParaRPr lang="en-US" dirty="0">
              <a:solidFill>
                <a:srgbClr val="000000"/>
              </a:solidFill>
            </a:endParaRPr>
          </a:p>
          <a:p>
            <a:pPr lvl="1" algn="l"/>
            <a:endParaRPr lang="en-US" dirty="0">
              <a:solidFill>
                <a:srgbClr val="000000"/>
              </a:solidFill>
            </a:endParaRPr>
          </a:p>
          <a:p>
            <a:pPr marL="514350" indent="-514350">
              <a:buFont typeface="+mj-lt"/>
              <a:buAutoNum type="arabicPeriod" startAt="3"/>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33</a:t>
            </a:fld>
            <a:endParaRPr lang="en-US" dirty="0"/>
          </a:p>
        </p:txBody>
      </p:sp>
      <p:sp>
        <p:nvSpPr>
          <p:cNvPr id="3" name="Footer Placeholder 2"/>
          <p:cNvSpPr>
            <a:spLocks noGrp="1"/>
          </p:cNvSpPr>
          <p:nvPr>
            <p:ph type="ftr" sz="quarter" idx="13"/>
          </p:nvPr>
        </p:nvSpPr>
        <p:spPr/>
        <p:txBody>
          <a:bodyPr/>
          <a:lstStyle/>
          <a:p>
            <a:pPr>
              <a:defRPr/>
            </a:pPr>
            <a:r>
              <a:rPr lang="en-US" dirty="0" smtClean="0"/>
              <a:t>4.3.1: Interpreting Slope and </a:t>
            </a:r>
            <a:r>
              <a:rPr lang="en-US" i="1" dirty="0" smtClean="0"/>
              <a:t>y</a:t>
            </a:r>
            <a:r>
              <a:rPr lang="en-US" dirty="0" smtClean="0"/>
              <a:t>-intercept</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226507943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2</a:t>
            </a:r>
            <a:r>
              <a:rPr lang="en-US" sz="2800" b="1" dirty="0" smtClean="0">
                <a:solidFill>
                  <a:srgbClr val="000090"/>
                </a:solidFill>
                <a:ea typeface="MS PGothic" charset="0"/>
                <a:cs typeface="MS PGothic" charset="0"/>
              </a:rPr>
              <a:t>,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34</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pPr>
              <a:defRPr/>
            </a:pPr>
            <a:r>
              <a:rPr lang="en-US" dirty="0"/>
              <a:t>4.3.1: Interpreting Slope and </a:t>
            </a:r>
            <a:r>
              <a:rPr lang="en-US" i="1" dirty="0"/>
              <a:t>y</a:t>
            </a:r>
            <a:r>
              <a:rPr lang="en-US" dirty="0"/>
              <a:t>-</a:t>
            </a:r>
            <a:r>
              <a:rPr lang="en-US" dirty="0" smtClean="0"/>
              <a:t>intercept</a:t>
            </a:r>
            <a:endParaRPr lang="en-US" dirty="0"/>
          </a:p>
        </p:txBody>
      </p:sp>
    </p:spTree>
    <p:extLst>
      <p:ext uri="{BB962C8B-B14F-4D97-AF65-F5344CB8AC3E}">
        <p14:creationId xmlns:p14="http://schemas.microsoft.com/office/powerpoint/2010/main" val="300146995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smtClean="0"/>
              <a:t>Introduction, </a:t>
            </a:r>
            <a:r>
              <a:rPr lang="en-US" sz="2800" b="1" i="1" dirty="0" smtClean="0"/>
              <a:t>continued</a:t>
            </a:r>
            <a:endParaRPr lang="en-US" sz="2800" b="1" dirty="0" smtClean="0"/>
          </a:p>
          <a:p>
            <a:pPr>
              <a:lnSpc>
                <a:spcPts val="4700"/>
              </a:lnSpc>
            </a:pPr>
            <a:r>
              <a:rPr lang="en-US" dirty="0" smtClean="0"/>
              <a:t>For </a:t>
            </a:r>
            <a:r>
              <a:rPr lang="en-US" dirty="0"/>
              <a:t>example, if the </a:t>
            </a:r>
            <a:r>
              <a:rPr lang="en-US" i="1" dirty="0"/>
              <a:t>x</a:t>
            </a:r>
            <a:r>
              <a:rPr lang="en-US" dirty="0"/>
              <a:t>-axis of a graph represents hours and the </a:t>
            </a:r>
            <a:r>
              <a:rPr lang="en-US" i="1" dirty="0"/>
              <a:t>y</a:t>
            </a:r>
            <a:r>
              <a:rPr lang="en-US" dirty="0"/>
              <a:t>-axis represents miles traveled, the slope of a linear function graphed on these axes would </a:t>
            </a:r>
            <a:r>
              <a:rPr lang="en-US" dirty="0" smtClean="0"/>
              <a:t>be</a:t>
            </a:r>
          </a:p>
          <a:p>
            <a:pPr>
              <a:lnSpc>
                <a:spcPts val="4600"/>
              </a:lnSpc>
              <a:spcBef>
                <a:spcPts val="0"/>
              </a:spcBef>
            </a:pPr>
            <a:r>
              <a:rPr lang="en-US" dirty="0" smtClean="0"/>
              <a:t>                         , </a:t>
            </a:r>
            <a:r>
              <a:rPr lang="en-US" dirty="0"/>
              <a:t>or the miles traveled each hour</a:t>
            </a:r>
            <a:r>
              <a:rPr lang="en-US" dirty="0" smtClean="0"/>
              <a:t>.</a:t>
            </a:r>
          </a:p>
          <a:p>
            <a:r>
              <a:rPr lang="en-US" spc="-30" dirty="0" smtClean="0"/>
              <a:t> </a:t>
            </a:r>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4</a:t>
            </a:fld>
            <a:endParaRPr lang="en-US" dirty="0"/>
          </a:p>
        </p:txBody>
      </p:sp>
      <p:sp>
        <p:nvSpPr>
          <p:cNvPr id="4" name="Footer Placeholder 3"/>
          <p:cNvSpPr>
            <a:spLocks noGrp="1"/>
          </p:cNvSpPr>
          <p:nvPr>
            <p:ph type="ftr" sz="quarter" idx="13"/>
          </p:nvPr>
        </p:nvSpPr>
        <p:spPr/>
        <p:txBody>
          <a:bodyPr/>
          <a:lstStyle/>
          <a:p>
            <a:pPr>
              <a:defRPr/>
            </a:pPr>
            <a:r>
              <a:rPr lang="en-US" dirty="0" smtClean="0"/>
              <a:t>4.3.1: Interpreting Slope and </a:t>
            </a:r>
            <a:r>
              <a:rPr lang="en-US" i="1" dirty="0" smtClean="0"/>
              <a:t>y</a:t>
            </a:r>
            <a:r>
              <a:rPr lang="en-US" dirty="0" smtClean="0"/>
              <a:t>-intercept</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2924207578"/>
              </p:ext>
            </p:extLst>
          </p:nvPr>
        </p:nvGraphicFramePr>
        <p:xfrm>
          <a:off x="692150" y="2921000"/>
          <a:ext cx="2171700" cy="863600"/>
        </p:xfrm>
        <a:graphic>
          <a:graphicData uri="http://schemas.openxmlformats.org/presentationml/2006/ole">
            <mc:AlternateContent xmlns:mc="http://schemas.openxmlformats.org/markup-compatibility/2006">
              <mc:Choice xmlns:v="urn:schemas-microsoft-com:vml" Requires="v">
                <p:oleObj spid="_x0000_s77845" name="Equation" r:id="rId3" imgW="2171700" imgH="863600" progId="Equation.DSMT4">
                  <p:embed/>
                </p:oleObj>
              </mc:Choice>
              <mc:Fallback>
                <p:oleObj name="Equation" r:id="rId3" imgW="2171700" imgH="863600" progId="Equation.DSMT4">
                  <p:embed/>
                  <p:pic>
                    <p:nvPicPr>
                      <p:cNvPr id="0" name=""/>
                      <p:cNvPicPr/>
                      <p:nvPr/>
                    </p:nvPicPr>
                    <p:blipFill>
                      <a:blip r:embed="rId4"/>
                      <a:stretch>
                        <a:fillRect/>
                      </a:stretch>
                    </p:blipFill>
                    <p:spPr>
                      <a:xfrm>
                        <a:off x="692150" y="2921000"/>
                        <a:ext cx="2171700" cy="863600"/>
                      </a:xfrm>
                      <a:prstGeom prst="rect">
                        <a:avLst/>
                      </a:prstGeom>
                    </p:spPr>
                  </p:pic>
                </p:oleObj>
              </mc:Fallback>
            </mc:AlternateContent>
          </a:graphicData>
        </a:graphic>
      </p:graphicFrame>
    </p:spTree>
    <p:extLst>
      <p:ext uri="{BB962C8B-B14F-4D97-AF65-F5344CB8AC3E}">
        <p14:creationId xmlns:p14="http://schemas.microsoft.com/office/powerpoint/2010/main" val="48286022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smtClean="0"/>
              <a:t>Introduction, </a:t>
            </a:r>
            <a:r>
              <a:rPr lang="en-US" sz="2800" b="1" i="1" dirty="0" smtClean="0"/>
              <a:t>continued</a:t>
            </a:r>
            <a:endParaRPr lang="en-US" sz="2800" b="1" dirty="0" smtClean="0"/>
          </a:p>
          <a:p>
            <a:r>
              <a:rPr lang="en-US" dirty="0" smtClean="0"/>
              <a:t>The </a:t>
            </a:r>
            <a:r>
              <a:rPr lang="en-US" b="1" i="1" dirty="0"/>
              <a:t>y</a:t>
            </a:r>
            <a:r>
              <a:rPr lang="en-US" b="1" dirty="0"/>
              <a:t>-intercept</a:t>
            </a:r>
            <a:r>
              <a:rPr lang="en-US" dirty="0"/>
              <a:t> of a function is the value of </a:t>
            </a:r>
            <a:r>
              <a:rPr lang="en-US" i="1" dirty="0"/>
              <a:t>y</a:t>
            </a:r>
            <a:r>
              <a:rPr lang="en-US" dirty="0"/>
              <a:t> at which the graph of the function crosses the </a:t>
            </a:r>
            <a:r>
              <a:rPr lang="en-US" i="1" dirty="0"/>
              <a:t>y</a:t>
            </a:r>
            <a:r>
              <a:rPr lang="en-US" dirty="0"/>
              <a:t>-axis, or the value of </a:t>
            </a:r>
            <a:r>
              <a:rPr lang="en-US" i="1" dirty="0"/>
              <a:t>y</a:t>
            </a:r>
            <a:r>
              <a:rPr lang="en-US" dirty="0"/>
              <a:t> when </a:t>
            </a:r>
            <a:r>
              <a:rPr lang="en-US" i="1" dirty="0"/>
              <a:t>x</a:t>
            </a:r>
            <a:r>
              <a:rPr lang="en-US" dirty="0"/>
              <a:t> equals 0. When analyzing the </a:t>
            </a:r>
            <a:r>
              <a:rPr lang="en-US" i="1" dirty="0"/>
              <a:t>y</a:t>
            </a:r>
            <a:r>
              <a:rPr lang="en-US" dirty="0"/>
              <a:t>-intercept in a real-world context, this is the starting value of whatever is represented by the </a:t>
            </a:r>
            <a:r>
              <a:rPr lang="en-US" i="1" dirty="0"/>
              <a:t>y</a:t>
            </a:r>
            <a:r>
              <a:rPr lang="en-US" dirty="0"/>
              <a:t>-axis. For example, if the </a:t>
            </a:r>
            <a:r>
              <a:rPr lang="en-US" i="1" dirty="0"/>
              <a:t>x</a:t>
            </a:r>
            <a:r>
              <a:rPr lang="en-US" dirty="0"/>
              <a:t>-axis represents hours and the </a:t>
            </a:r>
            <a:r>
              <a:rPr lang="en-US" i="1" dirty="0"/>
              <a:t>y</a:t>
            </a:r>
            <a:r>
              <a:rPr lang="en-US" dirty="0"/>
              <a:t>-axis represents miles traveled, the </a:t>
            </a:r>
            <a:r>
              <a:rPr lang="en-US" i="1" dirty="0"/>
              <a:t>y</a:t>
            </a:r>
            <a:r>
              <a:rPr lang="en-US" dirty="0"/>
              <a:t>-intercept would be the miles traveled when the number of hours equals 0. The </a:t>
            </a:r>
            <a:r>
              <a:rPr lang="en-US" i="1" dirty="0"/>
              <a:t>y</a:t>
            </a:r>
            <a:r>
              <a:rPr lang="en-US" dirty="0"/>
              <a:t>-intercept in the equation </a:t>
            </a:r>
            <a:r>
              <a:rPr lang="en-US" i="1" dirty="0"/>
              <a:t>y</a:t>
            </a:r>
            <a:r>
              <a:rPr lang="en-US" dirty="0"/>
              <a:t> = </a:t>
            </a:r>
            <a:r>
              <a:rPr lang="en-US" i="1" dirty="0"/>
              <a:t>mx</a:t>
            </a:r>
            <a:r>
              <a:rPr lang="en-US" dirty="0"/>
              <a:t> + </a:t>
            </a:r>
            <a:r>
              <a:rPr lang="en-US" i="1" dirty="0"/>
              <a:t>b</a:t>
            </a:r>
            <a:r>
              <a:rPr lang="en-US" dirty="0"/>
              <a:t> is </a:t>
            </a:r>
            <a:r>
              <a:rPr lang="en-US" i="1" dirty="0"/>
              <a:t>b</a:t>
            </a:r>
            <a:r>
              <a:rPr lang="en-US" dirty="0"/>
              <a:t>. In some cases, the </a:t>
            </a:r>
            <a:r>
              <a:rPr lang="en-US" i="1" dirty="0"/>
              <a:t>y</a:t>
            </a:r>
            <a:r>
              <a:rPr lang="en-US" dirty="0"/>
              <a:t>-intercept doesn’t make sense in context, such as when the quantity of </a:t>
            </a:r>
            <a:r>
              <a:rPr lang="en-US" i="1" dirty="0"/>
              <a:t>x</a:t>
            </a:r>
            <a:r>
              <a:rPr lang="en-US" dirty="0"/>
              <a:t> equals 0, and the </a:t>
            </a:r>
            <a:r>
              <a:rPr lang="en-US" i="1" dirty="0"/>
              <a:t>y</a:t>
            </a:r>
            <a:r>
              <a:rPr lang="en-US" dirty="0"/>
              <a:t>-intercept is something other than 0 (see Example 2). </a:t>
            </a:r>
          </a:p>
          <a:p>
            <a:r>
              <a:rPr lang="en-US" spc="-30" dirty="0" smtClean="0"/>
              <a:t> </a:t>
            </a:r>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dirty="0" smtClean="0"/>
              <a:t>4.3.1: Interpreting Slope and </a:t>
            </a:r>
            <a:r>
              <a:rPr lang="en-US" i="1" dirty="0" smtClean="0"/>
              <a:t>y</a:t>
            </a:r>
            <a:r>
              <a:rPr lang="en-US" dirty="0" smtClean="0"/>
              <a:t>-intercept</a:t>
            </a:r>
            <a:endParaRPr lang="en-US" dirty="0"/>
          </a:p>
        </p:txBody>
      </p:sp>
    </p:spTree>
    <p:extLst>
      <p:ext uri="{BB962C8B-B14F-4D97-AF65-F5344CB8AC3E}">
        <p14:creationId xmlns:p14="http://schemas.microsoft.com/office/powerpoint/2010/main" val="216557789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976032"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buFont typeface="Arial"/>
              <a:buChar char="•"/>
            </a:pPr>
            <a:r>
              <a:rPr lang="en-US" dirty="0"/>
              <a:t>The slope of a line with the equation </a:t>
            </a:r>
            <a:r>
              <a:rPr lang="en-US" i="1" dirty="0"/>
              <a:t>y</a:t>
            </a:r>
            <a:r>
              <a:rPr lang="en-US" dirty="0"/>
              <a:t> = </a:t>
            </a:r>
            <a:r>
              <a:rPr lang="en-US" i="1" dirty="0"/>
              <a:t>mx</a:t>
            </a:r>
            <a:r>
              <a:rPr lang="en-US" dirty="0"/>
              <a:t> + </a:t>
            </a:r>
            <a:r>
              <a:rPr lang="en-US" i="1" dirty="0"/>
              <a:t>b</a:t>
            </a:r>
            <a:r>
              <a:rPr lang="en-US" dirty="0"/>
              <a:t> is </a:t>
            </a:r>
            <a:r>
              <a:rPr lang="en-US" i="1" dirty="0"/>
              <a:t>m</a:t>
            </a:r>
            <a:r>
              <a:rPr lang="en-US" dirty="0" smtClean="0"/>
              <a:t>.</a:t>
            </a:r>
          </a:p>
          <a:p>
            <a:pPr marL="342900" indent="-342900">
              <a:buFont typeface="Arial"/>
              <a:buChar char="•"/>
            </a:pPr>
            <a:endParaRPr lang="en-US" dirty="0" smtClean="0"/>
          </a:p>
          <a:p>
            <a:pPr marL="342900" indent="-342900">
              <a:lnSpc>
                <a:spcPts val="5000"/>
              </a:lnSpc>
              <a:buFont typeface="Arial"/>
              <a:buChar char="•"/>
            </a:pPr>
            <a:r>
              <a:rPr lang="en-US" dirty="0" smtClean="0"/>
              <a:t>The </a:t>
            </a:r>
            <a:r>
              <a:rPr lang="en-US" dirty="0"/>
              <a:t>slope of a line </a:t>
            </a:r>
            <a:r>
              <a:rPr lang="en-US" dirty="0" smtClean="0"/>
              <a:t>is                    </a:t>
            </a:r>
            <a:r>
              <a:rPr lang="en-US" dirty="0"/>
              <a:t>; the slope between two points (</a:t>
            </a:r>
            <a:r>
              <a:rPr lang="en-US" i="1" dirty="0"/>
              <a:t>x</a:t>
            </a:r>
            <a:r>
              <a:rPr lang="en-US" baseline="-25000" dirty="0"/>
              <a:t>1</a:t>
            </a:r>
            <a:r>
              <a:rPr lang="en-US" dirty="0"/>
              <a:t>, </a:t>
            </a:r>
            <a:r>
              <a:rPr lang="en-US" i="1" dirty="0"/>
              <a:t>y</a:t>
            </a:r>
            <a:r>
              <a:rPr lang="en-US" baseline="-25000" dirty="0"/>
              <a:t>1</a:t>
            </a:r>
            <a:r>
              <a:rPr lang="en-US" dirty="0"/>
              <a:t>) and (</a:t>
            </a:r>
            <a:r>
              <a:rPr lang="en-US" i="1" dirty="0"/>
              <a:t>x</a:t>
            </a:r>
            <a:r>
              <a:rPr lang="en-US" baseline="-25000" dirty="0"/>
              <a:t>2</a:t>
            </a:r>
            <a:r>
              <a:rPr lang="en-US" dirty="0"/>
              <a:t>, </a:t>
            </a:r>
            <a:r>
              <a:rPr lang="en-US" i="1" dirty="0"/>
              <a:t>y</a:t>
            </a:r>
            <a:r>
              <a:rPr lang="en-US" baseline="-25000" dirty="0"/>
              <a:t>2</a:t>
            </a:r>
            <a:r>
              <a:rPr lang="en-US" dirty="0"/>
              <a:t>) </a:t>
            </a:r>
            <a:r>
              <a:rPr lang="en-US" dirty="0" smtClean="0"/>
              <a:t>is            .</a:t>
            </a:r>
          </a:p>
          <a:p>
            <a:pPr marL="342900" indent="-342900">
              <a:buFont typeface="Arial"/>
              <a:buChar char="•"/>
            </a:pPr>
            <a:endParaRPr lang="en-US" dirty="0"/>
          </a:p>
          <a:p>
            <a:pPr marL="342900" indent="-342900">
              <a:buFont typeface="Arial"/>
              <a:buChar char="•"/>
            </a:pPr>
            <a:r>
              <a:rPr lang="en-US" dirty="0"/>
              <a:t>I</a:t>
            </a:r>
            <a:r>
              <a:rPr lang="en-US" dirty="0" smtClean="0"/>
              <a:t>n </a:t>
            </a:r>
            <a:r>
              <a:rPr lang="en-US" dirty="0"/>
              <a:t>context, the slope describes how much the dependent variable changes each time the independent variable changes by 1 unit.</a:t>
            </a:r>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6</a:t>
            </a:fld>
            <a:endParaRPr lang="en-US" dirty="0"/>
          </a:p>
        </p:txBody>
      </p:sp>
      <p:sp>
        <p:nvSpPr>
          <p:cNvPr id="4" name="Footer Placeholder 3"/>
          <p:cNvSpPr>
            <a:spLocks noGrp="1"/>
          </p:cNvSpPr>
          <p:nvPr>
            <p:ph type="ftr" sz="quarter" idx="13"/>
          </p:nvPr>
        </p:nvSpPr>
        <p:spPr/>
        <p:txBody>
          <a:bodyPr/>
          <a:lstStyle/>
          <a:p>
            <a:pPr>
              <a:defRPr/>
            </a:pPr>
            <a:r>
              <a:rPr lang="en-US" dirty="0" smtClean="0"/>
              <a:t>4.3.1: Interpreting Slope and </a:t>
            </a:r>
            <a:r>
              <a:rPr lang="en-US" i="1" dirty="0" smtClean="0"/>
              <a:t>y</a:t>
            </a:r>
            <a:r>
              <a:rPr lang="en-US" dirty="0" smtClean="0"/>
              <a:t>-intercept</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94"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95"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96"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97"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98"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99"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00"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775831533"/>
              </p:ext>
            </p:extLst>
          </p:nvPr>
        </p:nvGraphicFramePr>
        <p:xfrm>
          <a:off x="3930650" y="1968500"/>
          <a:ext cx="1612900" cy="863600"/>
        </p:xfrm>
        <a:graphic>
          <a:graphicData uri="http://schemas.openxmlformats.org/presentationml/2006/ole">
            <mc:AlternateContent xmlns:mc="http://schemas.openxmlformats.org/markup-compatibility/2006">
              <mc:Choice xmlns:v="urn:schemas-microsoft-com:vml" Requires="v">
                <p:oleObj spid="_x0000_s76101" name="Equation" r:id="rId11" imgW="1612900" imgH="863600" progId="Equation.DSMT4">
                  <p:embed/>
                </p:oleObj>
              </mc:Choice>
              <mc:Fallback>
                <p:oleObj name="Equation" r:id="rId11" imgW="1612900" imgH="863600" progId="Equation.DSMT4">
                  <p:embed/>
                  <p:pic>
                    <p:nvPicPr>
                      <p:cNvPr id="0" name=""/>
                      <p:cNvPicPr/>
                      <p:nvPr/>
                    </p:nvPicPr>
                    <p:blipFill>
                      <a:blip r:embed="rId12"/>
                      <a:stretch>
                        <a:fillRect/>
                      </a:stretch>
                    </p:blipFill>
                    <p:spPr>
                      <a:xfrm>
                        <a:off x="3930650" y="1968500"/>
                        <a:ext cx="1612900" cy="8636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938650286"/>
              </p:ext>
            </p:extLst>
          </p:nvPr>
        </p:nvGraphicFramePr>
        <p:xfrm>
          <a:off x="5409483" y="2692400"/>
          <a:ext cx="927100" cy="901700"/>
        </p:xfrm>
        <a:graphic>
          <a:graphicData uri="http://schemas.openxmlformats.org/presentationml/2006/ole">
            <mc:AlternateContent xmlns:mc="http://schemas.openxmlformats.org/markup-compatibility/2006">
              <mc:Choice xmlns:v="urn:schemas-microsoft-com:vml" Requires="v">
                <p:oleObj spid="_x0000_s76102" name="Equation" r:id="rId13" imgW="927100" imgH="901700" progId="Equation.DSMT4">
                  <p:embed/>
                </p:oleObj>
              </mc:Choice>
              <mc:Fallback>
                <p:oleObj name="Equation" r:id="rId13" imgW="927100" imgH="901700" progId="Equation.DSMT4">
                  <p:embed/>
                  <p:pic>
                    <p:nvPicPr>
                      <p:cNvPr id="0" name=""/>
                      <p:cNvPicPr/>
                      <p:nvPr/>
                    </p:nvPicPr>
                    <p:blipFill>
                      <a:blip r:embed="rId14"/>
                      <a:stretch>
                        <a:fillRect/>
                      </a:stretch>
                    </p:blipFill>
                    <p:spPr>
                      <a:xfrm>
                        <a:off x="5409483" y="2692400"/>
                        <a:ext cx="927100" cy="9017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342900" indent="-342900">
              <a:buFont typeface="Arial"/>
              <a:buChar char="•"/>
            </a:pPr>
            <a:r>
              <a:rPr lang="en-US" dirty="0"/>
              <a:t>The </a:t>
            </a:r>
            <a:r>
              <a:rPr lang="en-US" i="1" dirty="0"/>
              <a:t>y</a:t>
            </a:r>
            <a:r>
              <a:rPr lang="en-US" dirty="0"/>
              <a:t>-intercept of a line with the equation </a:t>
            </a:r>
            <a:r>
              <a:rPr lang="en-US" i="1" dirty="0"/>
              <a:t>y</a:t>
            </a:r>
            <a:r>
              <a:rPr lang="en-US" dirty="0"/>
              <a:t> = </a:t>
            </a:r>
            <a:r>
              <a:rPr lang="en-US" i="1" dirty="0"/>
              <a:t>mx</a:t>
            </a:r>
            <a:r>
              <a:rPr lang="en-US" dirty="0"/>
              <a:t> + </a:t>
            </a:r>
            <a:r>
              <a:rPr lang="en-US" i="1" dirty="0"/>
              <a:t>b</a:t>
            </a:r>
            <a:r>
              <a:rPr lang="en-US" dirty="0"/>
              <a:t> is </a:t>
            </a:r>
            <a:r>
              <a:rPr lang="en-US" i="1" dirty="0"/>
              <a:t>b</a:t>
            </a:r>
            <a:r>
              <a:rPr lang="en-US" dirty="0" smtClean="0"/>
              <a:t>.</a:t>
            </a:r>
          </a:p>
          <a:p>
            <a:pPr marL="342900" indent="-342900">
              <a:buFont typeface="Arial"/>
              <a:buChar char="•"/>
            </a:pPr>
            <a:endParaRPr lang="en-US" dirty="0"/>
          </a:p>
          <a:p>
            <a:pPr marL="342900" indent="-342900">
              <a:buFont typeface="Arial"/>
              <a:buChar char="•"/>
            </a:pPr>
            <a:r>
              <a:rPr lang="en-US" dirty="0"/>
              <a:t>The </a:t>
            </a:r>
            <a:r>
              <a:rPr lang="en-US" i="1" dirty="0"/>
              <a:t>y</a:t>
            </a:r>
            <a:r>
              <a:rPr lang="en-US" dirty="0"/>
              <a:t>-intercept is the value of </a:t>
            </a:r>
            <a:r>
              <a:rPr lang="en-US" i="1" dirty="0"/>
              <a:t>y</a:t>
            </a:r>
            <a:r>
              <a:rPr lang="en-US" dirty="0"/>
              <a:t> at which a graph crosses the </a:t>
            </a:r>
            <a:r>
              <a:rPr lang="en-US" i="1" dirty="0"/>
              <a:t>y</a:t>
            </a:r>
            <a:r>
              <a:rPr lang="en-US" dirty="0"/>
              <a:t>-axis</a:t>
            </a:r>
            <a:r>
              <a:rPr lang="en-US" dirty="0" smtClean="0"/>
              <a:t>.</a:t>
            </a:r>
          </a:p>
          <a:p>
            <a:pPr marL="342900" indent="-342900">
              <a:buFont typeface="Arial"/>
              <a:buChar char="•"/>
            </a:pPr>
            <a:endParaRPr lang="en-US" dirty="0"/>
          </a:p>
          <a:p>
            <a:pPr marL="342900" indent="-342900">
              <a:buFont typeface="Arial"/>
              <a:buChar char="•"/>
            </a:pPr>
            <a:r>
              <a:rPr lang="en-US" dirty="0" smtClean="0"/>
              <a:t>In </a:t>
            </a:r>
            <a:r>
              <a:rPr lang="en-US" dirty="0"/>
              <a:t>context, the </a:t>
            </a:r>
            <a:r>
              <a:rPr lang="en-US" i="1" dirty="0"/>
              <a:t>y</a:t>
            </a:r>
            <a:r>
              <a:rPr lang="en-US" dirty="0"/>
              <a:t>-intercept is the initial value of the quantity represented by the </a:t>
            </a:r>
            <a:r>
              <a:rPr lang="en-US" i="1" dirty="0"/>
              <a:t>y</a:t>
            </a:r>
            <a:r>
              <a:rPr lang="en-US" dirty="0"/>
              <a:t>-axis, or the quantity of </a:t>
            </a:r>
            <a:r>
              <a:rPr lang="en-US" i="1" dirty="0"/>
              <a:t>y</a:t>
            </a:r>
            <a:r>
              <a:rPr lang="en-US" dirty="0"/>
              <a:t> when the quantity represented by the </a:t>
            </a:r>
            <a:r>
              <a:rPr lang="en-US" i="1" dirty="0"/>
              <a:t>x</a:t>
            </a:r>
            <a:r>
              <a:rPr lang="en-US" dirty="0"/>
              <a:t>-axis equals 0.</a:t>
            </a:r>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7</a:t>
            </a:fld>
            <a:endParaRPr lang="en-US" dirty="0"/>
          </a:p>
        </p:txBody>
      </p:sp>
      <p:sp>
        <p:nvSpPr>
          <p:cNvPr id="4" name="Footer Placeholder 3"/>
          <p:cNvSpPr>
            <a:spLocks noGrp="1"/>
          </p:cNvSpPr>
          <p:nvPr>
            <p:ph type="ftr" sz="quarter" idx="13"/>
          </p:nvPr>
        </p:nvSpPr>
        <p:spPr/>
        <p:txBody>
          <a:bodyPr/>
          <a:lstStyle/>
          <a:p>
            <a:pPr>
              <a:defRPr/>
            </a:pPr>
            <a:r>
              <a:rPr lang="en-US" dirty="0" smtClean="0"/>
              <a:t>4.3.1: Interpreting Slope and </a:t>
            </a:r>
            <a:r>
              <a:rPr lang="en-US" i="1" dirty="0" smtClean="0"/>
              <a:t>y</a:t>
            </a:r>
            <a:r>
              <a:rPr lang="en-US" dirty="0" smtClean="0"/>
              <a:t>-intercept</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buFont typeface="Arial"/>
              <a:buChar char="•"/>
            </a:pPr>
            <a:r>
              <a:rPr lang="en-US" dirty="0"/>
              <a:t>incorrectly calculating the </a:t>
            </a:r>
            <a:r>
              <a:rPr lang="en-US" dirty="0" smtClean="0"/>
              <a:t>slope</a:t>
            </a:r>
          </a:p>
          <a:p>
            <a:pPr marL="342900" indent="-342900">
              <a:buFont typeface="Arial"/>
              <a:buChar char="•"/>
            </a:pPr>
            <a:endParaRPr lang="en-US" dirty="0"/>
          </a:p>
          <a:p>
            <a:pPr marL="342900" indent="-342900">
              <a:buFont typeface="Arial"/>
              <a:buChar char="•"/>
            </a:pPr>
            <a:r>
              <a:rPr lang="en-US" dirty="0" smtClean="0"/>
              <a:t>confusing </a:t>
            </a:r>
            <a:r>
              <a:rPr lang="en-US" dirty="0"/>
              <a:t>the </a:t>
            </a:r>
            <a:r>
              <a:rPr lang="en-US" i="1" dirty="0"/>
              <a:t>y</a:t>
            </a:r>
            <a:r>
              <a:rPr lang="en-US" dirty="0"/>
              <a:t>- and </a:t>
            </a:r>
            <a:r>
              <a:rPr lang="en-US" i="1" dirty="0"/>
              <a:t>x</a:t>
            </a:r>
            <a:r>
              <a:rPr lang="en-US" dirty="0"/>
              <a:t>-intercepts, both in context and when calculating using a </a:t>
            </a:r>
            <a:r>
              <a:rPr lang="en-US" dirty="0" smtClean="0"/>
              <a:t>graph or </a:t>
            </a:r>
            <a:r>
              <a:rPr lang="en-US" dirty="0"/>
              <a:t>equation</a:t>
            </a:r>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MS PGothic" charset="0"/>
                <a:cs typeface="MS PGothic" charset="0"/>
              </a:rPr>
              <a:pPr eaLnBrk="1" fontAlgn="base" hangingPunct="1">
                <a:spcBef>
                  <a:spcPct val="0"/>
                </a:spcBef>
                <a:spcAft>
                  <a:spcPct val="0"/>
                </a:spcAft>
              </a:pPr>
              <a:t>8</a:t>
            </a:fld>
            <a:endParaRPr lang="en-US" sz="1800" dirty="0">
              <a:solidFill>
                <a:srgbClr val="000000"/>
              </a:solidFill>
              <a:latin typeface="Arial"/>
              <a:ea typeface="MS PGothic" charset="0"/>
              <a:cs typeface="MS PGothic" charset="0"/>
            </a:endParaRPr>
          </a:p>
        </p:txBody>
      </p:sp>
      <p:sp>
        <p:nvSpPr>
          <p:cNvPr id="3" name="Footer Placeholder 2"/>
          <p:cNvSpPr>
            <a:spLocks noGrp="1"/>
          </p:cNvSpPr>
          <p:nvPr>
            <p:ph type="ftr" sz="quarter" idx="13"/>
          </p:nvPr>
        </p:nvSpPr>
        <p:spPr/>
        <p:txBody>
          <a:bodyPr/>
          <a:lstStyle/>
          <a:p>
            <a:pPr>
              <a:defRPr/>
            </a:pPr>
            <a:r>
              <a:rPr lang="en-US" dirty="0" smtClean="0"/>
              <a:t>4.3.1: Interpreting Slope and </a:t>
            </a:r>
            <a:r>
              <a:rPr lang="en-US" i="1" dirty="0" smtClean="0"/>
              <a:t>y</a:t>
            </a:r>
            <a:r>
              <a:rPr lang="en-US" dirty="0" smtClean="0"/>
              <a:t>-intercept</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107058"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1</a:t>
            </a:r>
            <a:endParaRPr lang="en-US" sz="1100" b="1" dirty="0">
              <a:solidFill>
                <a:srgbClr val="558ED5"/>
              </a:solidFill>
            </a:endParaRPr>
          </a:p>
          <a:p>
            <a:r>
              <a:rPr lang="en-US" dirty="0"/>
              <a:t>The graph </a:t>
            </a:r>
            <a:r>
              <a:rPr lang="en-US" dirty="0" smtClean="0"/>
              <a:t>on the next slide contains </a:t>
            </a:r>
            <a:r>
              <a:rPr lang="en-US" dirty="0"/>
              <a:t>a linear model that approximates the relationship between the size of </a:t>
            </a:r>
            <a:r>
              <a:rPr lang="en-US" dirty="0" smtClean="0"/>
              <a:t>a </a:t>
            </a:r>
            <a:r>
              <a:rPr lang="en-US" dirty="0"/>
              <a:t>home and how much it costs. The </a:t>
            </a:r>
            <a:r>
              <a:rPr lang="en-US" i="1" dirty="0"/>
              <a:t>x</a:t>
            </a:r>
            <a:r>
              <a:rPr lang="en-US" dirty="0"/>
              <a:t>-axis represents size </a:t>
            </a:r>
            <a:r>
              <a:rPr lang="en-US" dirty="0" smtClean="0"/>
              <a:t>in square </a:t>
            </a:r>
            <a:r>
              <a:rPr lang="en-US" dirty="0"/>
              <a:t>feet, and the </a:t>
            </a:r>
            <a:r>
              <a:rPr lang="en-US" i="1" dirty="0"/>
              <a:t>y</a:t>
            </a:r>
            <a:r>
              <a:rPr lang="en-US" dirty="0"/>
              <a:t>-axis </a:t>
            </a:r>
            <a:r>
              <a:rPr lang="en-US" dirty="0" smtClean="0"/>
              <a:t>represents cost </a:t>
            </a:r>
            <a:r>
              <a:rPr lang="en-US" dirty="0"/>
              <a:t>in dollars. Describe what the slope and the </a:t>
            </a:r>
            <a:r>
              <a:rPr lang="en-US" i="1" dirty="0"/>
              <a:t>y</a:t>
            </a:r>
            <a:r>
              <a:rPr lang="en-US" dirty="0"/>
              <a:t>-intercept of the linear model mean in terms of housing prices.</a:t>
            </a:r>
          </a:p>
          <a:p>
            <a:endParaRPr lang="en-US" dirty="0"/>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9</a:t>
            </a:fld>
            <a:endParaRPr lang="en-US" dirty="0"/>
          </a:p>
        </p:txBody>
      </p:sp>
      <p:sp>
        <p:nvSpPr>
          <p:cNvPr id="3" name="Footer Placeholder 2"/>
          <p:cNvSpPr>
            <a:spLocks noGrp="1"/>
          </p:cNvSpPr>
          <p:nvPr>
            <p:ph type="ftr" sz="quarter" idx="13"/>
          </p:nvPr>
        </p:nvSpPr>
        <p:spPr/>
        <p:txBody>
          <a:bodyPr/>
          <a:lstStyle/>
          <a:p>
            <a:pPr>
              <a:defRPr/>
            </a:pPr>
            <a:r>
              <a:rPr lang="en-US" dirty="0" smtClean="0"/>
              <a:t>4.3.1: Interpreting Slope and </a:t>
            </a:r>
            <a:r>
              <a:rPr lang="en-US" i="1" dirty="0" smtClean="0"/>
              <a:t>y</a:t>
            </a:r>
            <a:r>
              <a:rPr lang="en-US" dirty="0" smtClean="0"/>
              <a:t>-intercept</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10296</TotalTime>
  <Words>2251</Words>
  <Application>Microsoft Macintosh PowerPoint</Application>
  <PresentationFormat>On-screen Show (4:3)</PresentationFormat>
  <Paragraphs>302</Paragraphs>
  <Slides>34</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36"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Martie Harmon</cp:lastModifiedBy>
  <cp:revision>175</cp:revision>
  <dcterms:created xsi:type="dcterms:W3CDTF">2012-02-22T19:14:19Z</dcterms:created>
  <dcterms:modified xsi:type="dcterms:W3CDTF">2012-09-19T15:13:47Z</dcterms:modified>
  <cp:category/>
</cp:coreProperties>
</file>