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7" r:id="rId2"/>
    <p:sldId id="266" r:id="rId3"/>
    <p:sldId id="271" r:id="rId4"/>
    <p:sldId id="268" r:id="rId5"/>
    <p:sldId id="270" r:id="rId6"/>
    <p:sldId id="272" r:id="rId7"/>
    <p:sldId id="273" r:id="rId8"/>
    <p:sldId id="274" r:id="rId9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357" autoAdjust="0"/>
  </p:normalViewPr>
  <p:slideViewPr>
    <p:cSldViewPr snapToGrid="0" snapToObjects="1" showGuides="1">
      <p:cViewPr varScale="1">
        <p:scale>
          <a:sx n="89" d="100"/>
          <a:sy n="89" d="100"/>
        </p:scale>
        <p:origin x="-936" y="-112"/>
      </p:cViewPr>
      <p:guideLst>
        <p:guide orient="horz" pos="2176"/>
        <p:guide pos="286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1FCE4695-D592-6245-BD28-D420B012DF37}" type="datetimeFigureOut">
              <a:rPr lang="en-US">
                <a:latin typeface="Arial"/>
              </a:rPr>
              <a:pPr>
                <a:defRPr/>
              </a:pPr>
              <a:t>6/5/12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FDDA58FA-5B02-5649-8FAC-4C9EC286D128}" type="slidenum">
              <a:rPr lang="en-US">
                <a:latin typeface="Arial"/>
              </a:rPr>
              <a:pPr>
                <a:defRPr/>
              </a:p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78126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/>
              </a:defRPr>
            </a:lvl1pPr>
          </a:lstStyle>
          <a:p>
            <a:pPr>
              <a:defRPr/>
            </a:pPr>
            <a:fld id="{7DA85663-1D22-B64C-BC35-73335C8BE00D}" type="datetimeFigureOut">
              <a:rPr lang="en-US" smtClean="0"/>
              <a:pPr>
                <a:defRPr/>
              </a:pPr>
              <a:t>6/5/12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/>
              </a:defRPr>
            </a:lvl1pPr>
          </a:lstStyle>
          <a:p>
            <a:pPr>
              <a:defRPr/>
            </a:pPr>
            <a:fld id="{393DD960-72E1-464D-AE80-6FB8F79377F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263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ＭＳ Ｐゴシック" charset="0"/>
              </a:rPr>
              <a:t>http://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ＭＳ Ｐゴシック" charset="0"/>
              </a:rPr>
              <a:t>walch.com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ＭＳ Ｐゴシック" charset="0"/>
              </a:rPr>
              <a:t>/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ＭＳ Ｐゴシック" charset="0"/>
              </a:rPr>
              <a:t>wu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ＭＳ Ｐゴシック" charset="0"/>
              </a:rPr>
              <a:t>/CAU4L2S4Cold</a:t>
            </a:r>
            <a:endParaRPr lang="en-US" u="none" dirty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4F0A7FD1-E825-A244-BC57-79E8F974E048}" type="slidenum">
              <a:rPr lang="en-US" sz="1200">
                <a:latin typeface="Arial"/>
              </a:rPr>
              <a:pPr eaLnBrk="1" hangingPunct="1"/>
              <a:t>1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Common Core Georgia Performance Standard: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MCC9–12.S.ID.6c</a:t>
            </a: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5A357504-D104-4D4D-A267-0F27714739CE}" type="slidenum">
              <a:rPr lang="en-US" sz="1200">
                <a:latin typeface="Arial"/>
              </a:rPr>
              <a:pPr eaLnBrk="1" hangingPunct="1"/>
              <a:t>2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>
              <a:ea typeface="+mn-ea"/>
              <a:cs typeface="Arial"/>
            </a:endParaRP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6F11BBCF-B2A5-114C-BB98-96AF20AFD7C4}" type="slidenum">
              <a:rPr lang="en-US" sz="1200">
                <a:latin typeface="Arial"/>
              </a:rPr>
              <a:pPr eaLnBrk="1" hangingPunct="1"/>
              <a:t>4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baseline="0" dirty="0" smtClean="0">
              <a:cs typeface="Arial"/>
            </a:endParaRP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C270311C-7E75-C049-B055-CD83C17D8A8E}" type="slidenum">
              <a:rPr lang="en-US" sz="1200">
                <a:latin typeface="Arial"/>
              </a:rPr>
              <a:pPr eaLnBrk="1" hangingPunct="1"/>
              <a:t>5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3DD960-72E1-464D-AE80-6FB8F79377FC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6109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3DD960-72E1-464D-AE80-6FB8F79377FC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59736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Connection to the Lesson</a:t>
            </a:r>
          </a:p>
          <a:p>
            <a:pPr marL="171450" indent="-171450" rtl="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In this lesson, students will recognize that a set of points in a scatter plot can be approximated with a linear function.</a:t>
            </a:r>
          </a:p>
          <a:p>
            <a:pPr marL="171450" indent="-171450" rtl="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Students will need to understand that the general shape of a linear function is a line.</a:t>
            </a:r>
          </a:p>
          <a:p>
            <a:pPr marL="171450" indent="-171450" rtl="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Students will make connections between linear graphs and equations, and will need to understand how the slope of a line relates to the equation of the line.</a:t>
            </a:r>
          </a:p>
          <a:p>
            <a:pPr marL="171450" indent="-171450" rtl="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Students will also need to know how the equation of a line relates to the graph of a line, and will be finding equations of lines based on two points.</a:t>
            </a: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3DD960-72E1-464D-AE80-6FB8F79377FC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8983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ordinate Algebra PPT bgd Warmup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5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55776" cy="4998233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297863" y="5497513"/>
            <a:ext cx="728662" cy="282575"/>
          </a:xfrm>
        </p:spPr>
        <p:txBody>
          <a:bodyPr/>
          <a:lstStyle>
            <a:lvl1pPr>
              <a:defRPr sz="1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>
          <a:xfrm>
            <a:off x="1016318" y="6393706"/>
            <a:ext cx="5471926" cy="274021"/>
          </a:xfrm>
        </p:spPr>
        <p:txBody>
          <a:bodyPr/>
          <a:lstStyle>
            <a:lvl1pPr algn="l">
              <a:defRPr sz="1600">
                <a:solidFill>
                  <a:srgbClr val="008000"/>
                </a:solidFill>
              </a:defRPr>
            </a:lvl1pPr>
          </a:lstStyle>
          <a:p>
            <a:pPr>
              <a:defRPr/>
            </a:pPr>
            <a:r>
              <a:rPr lang="en-US" smtClean="0"/>
              <a:t>4.2.4: Fitting Linear Functions to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892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4.2.4: Fitting Linear Functions to Data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5F334-9AF5-7742-8D1F-C9E3D3CD4E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247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4.2.4: Fitting Linear Functions to Data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D75DF-FFC0-0846-ACC4-2648BEA341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306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4.2.4: Fitting Linear Functions to Data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4FFA6-7DBD-5841-8171-A5E6A1BFB3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813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4.2.4: Fitting Linear Functions to Data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BB7A2-86AB-E949-A127-3C564BA739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127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4.2.4: Fitting Linear Functions to Data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847F7-EF29-2443-8BB7-3C30905E452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818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4.2.4: Fitting Linear Functions to Data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A1298-665B-9E4D-ADC7-F0DF6AFB89C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287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4.2.4: Fitting Linear Functions to Data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0D841-8674-0147-A66E-9DBF623B75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537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4.2.4: Fitting Linear Functions to Data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6D3C6-B11A-464F-8C26-10579C93A7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121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4.2.4: Fitting Linear Functions to Data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A9030-65BA-8F40-ACBB-7EBBB0B2E4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493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4.2.4: Fitting Linear Functions to Data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B9E9D-A502-EE43-844F-D0F4BEEFB3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21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4.2.4: Fitting Linear Functions to Data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fld id="{BFCA66DE-4B5C-DC46-8D49-E75625E6FCA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wu/CAU4L2S4Cold" TargetMode="Externa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4.emf"/><Relationship Id="rId6" Type="http://schemas.openxmlformats.org/officeDocument/2006/relationships/oleObject" Target="../embeddings/oleObject2.bin"/><Relationship Id="rId7" Type="http://schemas.openxmlformats.org/officeDocument/2006/relationships/oleObject" Target="../embeddings/oleObject3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/>
            <a:r>
              <a:rPr lang="en-US" sz="4800" b="1" dirty="0"/>
              <a:t>Check it out!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438FB0B-076A-614A-B8EA-4B3FBF9E1B35}" type="slidenum">
              <a:rPr lang="en-US" b="1" smtClean="0"/>
              <a:pPr>
                <a:defRPr/>
              </a:pPr>
              <a:t>1</a:t>
            </a:fld>
            <a:endParaRPr lang="en-US" b="1" dirty="0"/>
          </a:p>
        </p:txBody>
      </p:sp>
      <p:pic>
        <p:nvPicPr>
          <p:cNvPr id="15364" name="Picture 5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4.2.4: Fitting Linear Functions to Data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ubtitle 1"/>
          <p:cNvSpPr txBox="1">
            <a:spLocks/>
          </p:cNvSpPr>
          <p:nvPr/>
        </p:nvSpPr>
        <p:spPr bwMode="auto">
          <a:xfrm>
            <a:off x="640446" y="635000"/>
            <a:ext cx="4337954" cy="514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dirty="0" smtClean="0">
                <a:latin typeface="Arial"/>
                <a:cs typeface="Arial"/>
              </a:rPr>
              <a:t>The </a:t>
            </a:r>
            <a:r>
              <a:rPr lang="en-US" dirty="0">
                <a:latin typeface="Arial"/>
                <a:cs typeface="Arial"/>
              </a:rPr>
              <a:t>data </a:t>
            </a:r>
            <a:r>
              <a:rPr lang="en-US" dirty="0" smtClean="0">
                <a:latin typeface="Arial"/>
                <a:cs typeface="Arial"/>
              </a:rPr>
              <a:t>table to the right shows </a:t>
            </a:r>
            <a:r>
              <a:rPr lang="en-US" dirty="0">
                <a:latin typeface="Arial"/>
                <a:cs typeface="Arial"/>
              </a:rPr>
              <a:t>temperatures in degrees Fahrenheit taken at 7:00 </a:t>
            </a:r>
            <a:r>
              <a:rPr lang="en-US" cap="small" dirty="0">
                <a:latin typeface="Arial"/>
                <a:cs typeface="Arial"/>
              </a:rPr>
              <a:t>a.m</a:t>
            </a:r>
            <a:r>
              <a:rPr lang="en-US" dirty="0">
                <a:latin typeface="Arial"/>
                <a:cs typeface="Arial"/>
              </a:rPr>
              <a:t>. and noon on 8 different days throughout the year in a </a:t>
            </a:r>
            <a:r>
              <a:rPr lang="en-US" dirty="0" smtClean="0">
                <a:latin typeface="Arial"/>
                <a:cs typeface="Arial"/>
              </a:rPr>
              <a:t>small </a:t>
            </a:r>
            <a:r>
              <a:rPr lang="en-US" dirty="0">
                <a:latin typeface="Arial"/>
                <a:cs typeface="Arial"/>
              </a:rPr>
              <a:t>town in Siberia. Use the </a:t>
            </a:r>
            <a:r>
              <a:rPr lang="en-US" dirty="0" smtClean="0">
                <a:latin typeface="Arial"/>
                <a:cs typeface="Arial"/>
              </a:rPr>
              <a:t>table to complete problems 1 </a:t>
            </a:r>
            <a:r>
              <a:rPr lang="en-US" dirty="0">
                <a:latin typeface="Arial"/>
                <a:cs typeface="Arial"/>
              </a:rPr>
              <a:t>and 2. Then use </a:t>
            </a:r>
            <a:r>
              <a:rPr lang="en-US" dirty="0" smtClean="0">
                <a:latin typeface="Arial"/>
                <a:cs typeface="Arial"/>
              </a:rPr>
              <a:t>your </a:t>
            </a:r>
            <a:r>
              <a:rPr lang="en-US" dirty="0">
                <a:latin typeface="Arial"/>
                <a:cs typeface="Arial"/>
              </a:rPr>
              <a:t>knowledge of equations </a:t>
            </a:r>
            <a:r>
              <a:rPr lang="en-US" dirty="0" smtClean="0">
                <a:latin typeface="Arial"/>
                <a:cs typeface="Arial"/>
              </a:rPr>
              <a:t>to </a:t>
            </a:r>
            <a:r>
              <a:rPr lang="en-US" dirty="0">
                <a:latin typeface="Arial"/>
                <a:cs typeface="Arial"/>
              </a:rPr>
              <a:t>answer </a:t>
            </a:r>
            <a:r>
              <a:rPr lang="en-US" dirty="0" smtClean="0">
                <a:latin typeface="Arial"/>
                <a:cs typeface="Arial"/>
              </a:rPr>
              <a:t>the remaining questions</a:t>
            </a:r>
            <a:r>
              <a:rPr lang="en-US" dirty="0">
                <a:latin typeface="Arial"/>
                <a:cs typeface="Arial"/>
              </a:rPr>
              <a:t>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9AD4152-8DB3-F340-8D70-EFF88DEF0EA3}" type="slidenum">
              <a:rPr lang="en-US" b="1" smtClean="0"/>
              <a:pPr>
                <a:defRPr/>
              </a:pPr>
              <a:t>2</a:t>
            </a:fld>
            <a:endParaRPr lang="en-US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4.2.4: Fitting Linear Functions to Data</a:t>
            </a:r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3009634"/>
              </p:ext>
            </p:extLst>
          </p:nvPr>
        </p:nvGraphicFramePr>
        <p:xfrm>
          <a:off x="5122994" y="736600"/>
          <a:ext cx="2882900" cy="36322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41450"/>
                <a:gridCol w="1441450"/>
              </a:tblGrid>
              <a:tr h="403578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/>
                        </a:rPr>
                        <a:t>7:00 </a:t>
                      </a:r>
                      <a:r>
                        <a:rPr lang="en-US" sz="2000" b="1" cap="small" dirty="0" smtClean="0">
                          <a:latin typeface="Arial"/>
                        </a:rPr>
                        <a:t>a.m</a:t>
                      </a:r>
                      <a:r>
                        <a:rPr lang="en-US" sz="2000" b="1" dirty="0" smtClean="0">
                          <a:latin typeface="Arial"/>
                        </a:rPr>
                        <a:t>.</a:t>
                      </a:r>
                      <a:endParaRPr lang="en-US" sz="2000" b="1" dirty="0">
                        <a:latin typeface="Arial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/>
                        </a:rPr>
                        <a:t>Noon</a:t>
                      </a:r>
                      <a:endParaRPr lang="en-US" sz="2000" b="1" dirty="0">
                        <a:latin typeface="Arial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0357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</a:rPr>
                        <a:t>0</a:t>
                      </a:r>
                      <a:endParaRPr lang="en-US" sz="2000" dirty="0">
                        <a:latin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</a:rPr>
                        <a:t>–3</a:t>
                      </a:r>
                      <a:endParaRPr lang="en-US" sz="2000" dirty="0">
                        <a:latin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0357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</a:rPr>
                        <a:t>1</a:t>
                      </a:r>
                      <a:endParaRPr lang="en-US" sz="2000" dirty="0">
                        <a:latin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</a:rPr>
                        <a:t>–1</a:t>
                      </a:r>
                      <a:endParaRPr lang="en-US" sz="2000" dirty="0">
                        <a:latin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0357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</a:rPr>
                        <a:t>2</a:t>
                      </a:r>
                      <a:endParaRPr lang="en-US" sz="2000" dirty="0">
                        <a:latin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</a:rPr>
                        <a:t>1</a:t>
                      </a:r>
                      <a:endParaRPr lang="en-US" sz="2000" dirty="0">
                        <a:latin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0357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</a:rPr>
                        <a:t>5</a:t>
                      </a:r>
                      <a:endParaRPr lang="en-US" sz="2000" dirty="0">
                        <a:latin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</a:rPr>
                        <a:t>7</a:t>
                      </a:r>
                      <a:endParaRPr lang="en-US" sz="2000" dirty="0">
                        <a:latin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0357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</a:rPr>
                        <a:t>7</a:t>
                      </a:r>
                      <a:endParaRPr lang="en-US" sz="2000" dirty="0">
                        <a:latin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</a:rPr>
                        <a:t>11</a:t>
                      </a:r>
                      <a:endParaRPr lang="en-US" sz="2000" dirty="0">
                        <a:latin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0357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</a:rPr>
                        <a:t>10</a:t>
                      </a:r>
                      <a:endParaRPr lang="en-US" sz="2000" dirty="0">
                        <a:latin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</a:rPr>
                        <a:t>17</a:t>
                      </a:r>
                      <a:endParaRPr lang="en-US" sz="2000" dirty="0">
                        <a:latin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0357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</a:rPr>
                        <a:t>16</a:t>
                      </a:r>
                      <a:endParaRPr lang="en-US" sz="2000" dirty="0">
                        <a:latin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</a:rPr>
                        <a:t>29</a:t>
                      </a:r>
                      <a:endParaRPr lang="en-US" sz="2000" dirty="0">
                        <a:latin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0357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</a:rPr>
                        <a:t>20</a:t>
                      </a:r>
                      <a:endParaRPr lang="en-US" sz="2000" dirty="0">
                        <a:latin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</a:rPr>
                        <a:t>37</a:t>
                      </a:r>
                      <a:endParaRPr lang="en-US" sz="2000" dirty="0">
                        <a:latin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57200" indent="-457200" algn="l">
              <a:spcAft>
                <a:spcPts val="2400"/>
              </a:spcAft>
              <a:buFont typeface="+mj-lt"/>
              <a:buAutoNum type="arabicPeriod"/>
            </a:pPr>
            <a:r>
              <a:rPr lang="en-US" dirty="0"/>
              <a:t>Plot the points on a scatter plot. </a:t>
            </a:r>
          </a:p>
          <a:p>
            <a:pPr marL="457200" indent="-457200" algn="l">
              <a:spcAft>
                <a:spcPts val="2400"/>
              </a:spcAft>
              <a:buFont typeface="+mj-lt"/>
              <a:buAutoNum type="arabicPeriod"/>
            </a:pPr>
            <a:r>
              <a:rPr lang="en-US" dirty="0"/>
              <a:t>Describe the shape of the points.</a:t>
            </a:r>
          </a:p>
          <a:p>
            <a:pPr marL="457200" indent="-457200" algn="l">
              <a:spcAft>
                <a:spcPts val="2400"/>
              </a:spcAft>
              <a:buFont typeface="+mj-lt"/>
              <a:buAutoNum type="arabicPeriod"/>
            </a:pPr>
            <a:r>
              <a:rPr lang="en-US" dirty="0" smtClean="0"/>
              <a:t>If </a:t>
            </a:r>
            <a:r>
              <a:rPr lang="en-US" i="1" dirty="0"/>
              <a:t>x</a:t>
            </a:r>
            <a:r>
              <a:rPr lang="en-US" dirty="0"/>
              <a:t> = the number of students in class and </a:t>
            </a:r>
            <a:r>
              <a:rPr lang="en-US" i="1" dirty="0"/>
              <a:t>y</a:t>
            </a:r>
            <a:r>
              <a:rPr lang="en-US" dirty="0"/>
              <a:t> = the number of index cards a teacher needs to purchase if every students needs 8, and she wants a couple of extra cards, what is the slope of the line with the equation </a:t>
            </a:r>
            <a:r>
              <a:rPr lang="en-US" i="1" dirty="0"/>
              <a:t>y</a:t>
            </a:r>
            <a:r>
              <a:rPr lang="en-US" dirty="0"/>
              <a:t> = 8</a:t>
            </a:r>
            <a:r>
              <a:rPr lang="en-US" i="1" dirty="0"/>
              <a:t>x</a:t>
            </a:r>
            <a:r>
              <a:rPr lang="en-US" dirty="0"/>
              <a:t> + 2 that models this scenario?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dirty="0"/>
              <a:t>What is the graph of the equation </a:t>
            </a:r>
            <a:r>
              <a:rPr lang="en-US" i="1" dirty="0"/>
              <a:t>y</a:t>
            </a:r>
            <a:r>
              <a:rPr lang="en-US" dirty="0"/>
              <a:t> = –</a:t>
            </a:r>
            <a:r>
              <a:rPr lang="en-US" i="1" dirty="0"/>
              <a:t>x</a:t>
            </a:r>
            <a:r>
              <a:rPr lang="en-US" dirty="0"/>
              <a:t> + 1?</a:t>
            </a:r>
          </a:p>
          <a:p>
            <a:pPr marL="457200" indent="-457200" algn="l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4.2.4: Fitting Linear Functions to Data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72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42925" y="641350"/>
            <a:ext cx="8104188" cy="4997450"/>
          </a:xfrm>
        </p:spPr>
        <p:txBody>
          <a:bodyPr/>
          <a:lstStyle/>
          <a:p>
            <a:pPr marL="457200" indent="-457200" algn="l">
              <a:spcAft>
                <a:spcPts val="0"/>
              </a:spcAft>
              <a:buFont typeface="+mj-lt"/>
              <a:buAutoNum type="arabicPeriod"/>
            </a:pPr>
            <a:r>
              <a:rPr lang="en-US" dirty="0"/>
              <a:t>Plot the points on a scatter plot. </a:t>
            </a:r>
          </a:p>
          <a:p>
            <a:pPr lvl="1" algn="l"/>
            <a:r>
              <a:rPr lang="en-US" sz="2400" dirty="0">
                <a:solidFill>
                  <a:srgbClr val="660066"/>
                </a:solidFill>
              </a:rPr>
              <a:t>Plot each point in the form (</a:t>
            </a:r>
            <a:r>
              <a:rPr lang="en-US" sz="2400" i="1" dirty="0">
                <a:solidFill>
                  <a:srgbClr val="660066"/>
                </a:solidFill>
              </a:rPr>
              <a:t>x</a:t>
            </a:r>
            <a:r>
              <a:rPr lang="en-US" sz="2400" dirty="0">
                <a:solidFill>
                  <a:srgbClr val="660066"/>
                </a:solidFill>
              </a:rPr>
              <a:t>, </a:t>
            </a:r>
            <a:r>
              <a:rPr lang="en-US" sz="2400" i="1" dirty="0">
                <a:solidFill>
                  <a:srgbClr val="660066"/>
                </a:solidFill>
              </a:rPr>
              <a:t>y</a:t>
            </a:r>
            <a:r>
              <a:rPr lang="en-US" sz="2400" dirty="0">
                <a:solidFill>
                  <a:srgbClr val="660066"/>
                </a:solidFill>
              </a:rPr>
              <a:t>).</a:t>
            </a:r>
          </a:p>
          <a:p>
            <a:pPr lvl="1" algn="l"/>
            <a:endParaRPr lang="en-US" sz="2400" dirty="0">
              <a:solidFill>
                <a:srgbClr val="660066"/>
              </a:solidFill>
            </a:endParaRPr>
          </a:p>
          <a:p>
            <a:pPr lvl="1" algn="l"/>
            <a:r>
              <a:rPr lang="en-US" sz="2400" dirty="0" smtClean="0">
                <a:solidFill>
                  <a:srgbClr val="660066"/>
                </a:solidFill>
              </a:rPr>
              <a:t> </a:t>
            </a:r>
            <a:endParaRPr lang="en-US" sz="2400" dirty="0">
              <a:solidFill>
                <a:srgbClr val="660066"/>
              </a:solidFill>
            </a:endParaRPr>
          </a:p>
          <a:p>
            <a:pPr lvl="1" algn="l"/>
            <a:endParaRPr lang="en-US" sz="2400" dirty="0" smtClean="0">
              <a:solidFill>
                <a:srgbClr val="660066"/>
              </a:solidFill>
            </a:endParaRPr>
          </a:p>
          <a:p>
            <a:pPr lvl="1" algn="l"/>
            <a:endParaRPr lang="en-US" sz="2400" dirty="0">
              <a:solidFill>
                <a:srgbClr val="660066"/>
              </a:solidFill>
            </a:endParaRPr>
          </a:p>
          <a:p>
            <a:pPr lvl="1" algn="l"/>
            <a:endParaRPr lang="en-US" sz="2400" dirty="0">
              <a:solidFill>
                <a:srgbClr val="660066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86E977-F7B8-7042-8100-EBBB46C22565}" type="slidenum">
              <a:rPr lang="en-US" b="1" smtClean="0"/>
              <a:pPr>
                <a:defRPr/>
              </a:pPr>
              <a:t>4</a:t>
            </a:fld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785697" y="5639027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4.2.4: Fitting Linear Functions to Data</a:t>
            </a:r>
            <a:endParaRPr lang="en-US"/>
          </a:p>
        </p:txBody>
      </p:sp>
      <p:pic>
        <p:nvPicPr>
          <p:cNvPr id="10" name="Picture 9" descr="U4L2_38.eps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3" t="5294" r="5415" b="5810"/>
          <a:stretch/>
        </p:blipFill>
        <p:spPr>
          <a:xfrm>
            <a:off x="2548691" y="1676400"/>
            <a:ext cx="3992643" cy="38862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981950" cy="4997450"/>
          </a:xfrm>
        </p:spPr>
        <p:txBody>
          <a:bodyPr>
            <a:normAutofit/>
          </a:bodyPr>
          <a:lstStyle/>
          <a:p>
            <a:pPr marL="457200" indent="-457200" algn="l">
              <a:buFont typeface="+mj-lt"/>
              <a:buAutoNum type="arabicPeriod" startAt="2"/>
            </a:pPr>
            <a:r>
              <a:rPr lang="en-US" dirty="0"/>
              <a:t>Describe the shape of the points.</a:t>
            </a:r>
          </a:p>
          <a:p>
            <a:pPr lvl="1" algn="l"/>
            <a:r>
              <a:rPr lang="en-US" sz="2400" dirty="0">
                <a:solidFill>
                  <a:srgbClr val="660066"/>
                </a:solidFill>
              </a:rPr>
              <a:t>The points appear to be on a straight line. The points are linear.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EC76204-E9DE-EB49-AF45-448339670D40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4.2.4: Fitting Linear Functions to Data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657263" cy="4998233"/>
          </a:xfrm>
        </p:spPr>
        <p:txBody>
          <a:bodyPr/>
          <a:lstStyle/>
          <a:p>
            <a:pPr marL="457200" indent="-457200" algn="l">
              <a:buFont typeface="+mj-lt"/>
              <a:buAutoNum type="arabicPeriod" startAt="3"/>
            </a:pPr>
            <a:r>
              <a:rPr lang="en-US" dirty="0" smtClean="0">
                <a:solidFill>
                  <a:srgbClr val="000000"/>
                </a:solidFill>
              </a:rPr>
              <a:t>If </a:t>
            </a:r>
            <a:r>
              <a:rPr lang="en-US" i="1" dirty="0">
                <a:solidFill>
                  <a:srgbClr val="000000"/>
                </a:solidFill>
              </a:rPr>
              <a:t>x</a:t>
            </a:r>
            <a:r>
              <a:rPr lang="en-US" dirty="0">
                <a:solidFill>
                  <a:srgbClr val="000000"/>
                </a:solidFill>
              </a:rPr>
              <a:t> = the number of students in class and </a:t>
            </a:r>
            <a:r>
              <a:rPr lang="en-US" i="1" dirty="0">
                <a:solidFill>
                  <a:srgbClr val="000000"/>
                </a:solidFill>
              </a:rPr>
              <a:t>y</a:t>
            </a:r>
            <a:r>
              <a:rPr lang="en-US" dirty="0">
                <a:solidFill>
                  <a:srgbClr val="000000"/>
                </a:solidFill>
              </a:rPr>
              <a:t> = the number of index cards a teacher needs to purchase if every students needs 8, and she wants a couple of extra cards, what is the slope of the line with the equation </a:t>
            </a:r>
            <a:r>
              <a:rPr lang="en-US" i="1" dirty="0">
                <a:solidFill>
                  <a:srgbClr val="000000"/>
                </a:solidFill>
              </a:rPr>
              <a:t>y</a:t>
            </a:r>
            <a:r>
              <a:rPr lang="en-US" dirty="0">
                <a:solidFill>
                  <a:srgbClr val="000000"/>
                </a:solidFill>
              </a:rPr>
              <a:t> = 8</a:t>
            </a:r>
            <a:r>
              <a:rPr lang="en-US" i="1" dirty="0">
                <a:solidFill>
                  <a:srgbClr val="000000"/>
                </a:solidFill>
              </a:rPr>
              <a:t>x</a:t>
            </a:r>
            <a:r>
              <a:rPr lang="en-US" dirty="0">
                <a:solidFill>
                  <a:srgbClr val="000000"/>
                </a:solidFill>
              </a:rPr>
              <a:t> + 2 that models this scenario?</a:t>
            </a:r>
          </a:p>
          <a:p>
            <a:pPr lvl="1" algn="l"/>
            <a:r>
              <a:rPr lang="en-US" sz="2400" dirty="0">
                <a:solidFill>
                  <a:srgbClr val="660066"/>
                </a:solidFill>
              </a:rPr>
              <a:t>For a line in the form </a:t>
            </a:r>
            <a:r>
              <a:rPr lang="en-US" sz="2400" i="1" dirty="0">
                <a:solidFill>
                  <a:srgbClr val="660066"/>
                </a:solidFill>
              </a:rPr>
              <a:t>y</a:t>
            </a:r>
            <a:r>
              <a:rPr lang="en-US" sz="2400" dirty="0">
                <a:solidFill>
                  <a:srgbClr val="660066"/>
                </a:solidFill>
              </a:rPr>
              <a:t> = </a:t>
            </a:r>
            <a:r>
              <a:rPr lang="en-US" sz="2400" i="1" dirty="0">
                <a:solidFill>
                  <a:srgbClr val="660066"/>
                </a:solidFill>
              </a:rPr>
              <a:t>mx</a:t>
            </a:r>
            <a:r>
              <a:rPr lang="en-US" sz="2400" dirty="0">
                <a:solidFill>
                  <a:srgbClr val="660066"/>
                </a:solidFill>
              </a:rPr>
              <a:t> + </a:t>
            </a:r>
            <a:r>
              <a:rPr lang="en-US" sz="2400" i="1" dirty="0">
                <a:solidFill>
                  <a:srgbClr val="660066"/>
                </a:solidFill>
              </a:rPr>
              <a:t>b</a:t>
            </a:r>
            <a:r>
              <a:rPr lang="en-US" sz="2400" dirty="0">
                <a:solidFill>
                  <a:srgbClr val="660066"/>
                </a:solidFill>
              </a:rPr>
              <a:t>, </a:t>
            </a:r>
            <a:r>
              <a:rPr lang="en-US" sz="2400" i="1" dirty="0">
                <a:solidFill>
                  <a:srgbClr val="660066"/>
                </a:solidFill>
              </a:rPr>
              <a:t>m</a:t>
            </a:r>
            <a:r>
              <a:rPr lang="en-US" sz="2400" dirty="0">
                <a:solidFill>
                  <a:srgbClr val="660066"/>
                </a:solidFill>
              </a:rPr>
              <a:t> is the slope and </a:t>
            </a:r>
            <a:r>
              <a:rPr lang="en-US" sz="2400" i="1" dirty="0">
                <a:solidFill>
                  <a:srgbClr val="660066"/>
                </a:solidFill>
              </a:rPr>
              <a:t>b</a:t>
            </a:r>
            <a:r>
              <a:rPr lang="en-US" sz="2400" dirty="0">
                <a:solidFill>
                  <a:srgbClr val="660066"/>
                </a:solidFill>
              </a:rPr>
              <a:t> is the </a:t>
            </a:r>
            <a:r>
              <a:rPr lang="en-US" sz="2400" i="1" dirty="0">
                <a:solidFill>
                  <a:srgbClr val="660066"/>
                </a:solidFill>
              </a:rPr>
              <a:t>y</a:t>
            </a:r>
            <a:r>
              <a:rPr lang="en-US" sz="2400" dirty="0">
                <a:solidFill>
                  <a:srgbClr val="660066"/>
                </a:solidFill>
              </a:rPr>
              <a:t>-intercept. The slope of the line is 8.</a:t>
            </a:r>
          </a:p>
          <a:p>
            <a:pPr lvl="1" algn="l"/>
            <a:endParaRPr lang="en-US" sz="2400" dirty="0">
              <a:solidFill>
                <a:srgbClr val="660066"/>
              </a:solidFill>
            </a:endParaRPr>
          </a:p>
          <a:p>
            <a:pPr lvl="1" algn="l"/>
            <a:endParaRPr lang="en-US" sz="2400" dirty="0">
              <a:solidFill>
                <a:srgbClr val="660066"/>
              </a:solidFill>
            </a:endParaRPr>
          </a:p>
          <a:p>
            <a:pPr marL="457200" indent="-457200" algn="l">
              <a:buFont typeface="+mj-lt"/>
              <a:buAutoNum type="arabicPeriod" startAt="3"/>
            </a:pPr>
            <a:endParaRPr lang="en-US" dirty="0"/>
          </a:p>
          <a:p>
            <a:pPr marL="457200" indent="-457200" algn="l">
              <a:buFont typeface="+mj-lt"/>
              <a:buAutoNum type="arabicPeriod" startAt="3"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4.2.4: Fitting Linear Functions to Data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588500" y="1600200"/>
            <a:ext cx="36703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>
                <a:latin typeface="Arial"/>
                <a:cs typeface="Arial"/>
              </a:rPr>
              <a:t>	</a:t>
            </a:r>
            <a:endParaRPr lang="en-US" dirty="0">
              <a:latin typeface="Arial"/>
              <a:cs typeface="Arial"/>
            </a:endParaRPr>
          </a:p>
          <a:p>
            <a:r>
              <a:rPr lang="en-US" baseline="30000" dirty="0">
                <a:latin typeface="Arial"/>
                <a:cs typeface="Arial"/>
              </a:rPr>
              <a:t>	</a:t>
            </a:r>
            <a:endParaRPr lang="en-US" dirty="0">
              <a:latin typeface="Arial"/>
              <a:cs typeface="Arial"/>
            </a:endParaRPr>
          </a:p>
          <a:p>
            <a:r>
              <a:rPr lang="en-US" baseline="30000" dirty="0">
                <a:latin typeface="Arial"/>
                <a:cs typeface="Arial"/>
              </a:rPr>
              <a:t>	</a:t>
            </a:r>
            <a:endParaRPr lang="en-US" dirty="0">
              <a:latin typeface="Arial"/>
              <a:cs typeface="Arial"/>
            </a:endParaRPr>
          </a:p>
          <a:p>
            <a:r>
              <a:rPr lang="en-US" baseline="30000" dirty="0">
                <a:latin typeface="Arial"/>
                <a:cs typeface="Arial"/>
              </a:rPr>
              <a:t>	</a:t>
            </a:r>
            <a:endParaRPr lang="en-US" dirty="0">
              <a:latin typeface="Arial"/>
              <a:cs typeface="Arial"/>
            </a:endParaRPr>
          </a:p>
          <a:p>
            <a:r>
              <a:rPr lang="en-US" baseline="30000" dirty="0">
                <a:latin typeface="Arial"/>
                <a:cs typeface="Arial"/>
              </a:rPr>
              <a:t>	</a:t>
            </a:r>
            <a:endParaRPr lang="en-US" dirty="0">
              <a:latin typeface="Arial"/>
              <a:cs typeface="Arial"/>
            </a:endParaRPr>
          </a:p>
          <a:p>
            <a:r>
              <a:rPr lang="en-US" baseline="30000" dirty="0">
                <a:latin typeface="Arial"/>
                <a:cs typeface="Arial"/>
              </a:rPr>
              <a:t>	</a:t>
            </a:r>
            <a:endParaRPr lang="en-US" dirty="0">
              <a:latin typeface="Arial"/>
              <a:cs typeface="Arial"/>
            </a:endParaRPr>
          </a:p>
          <a:p>
            <a:r>
              <a:rPr lang="en-US" baseline="30000" dirty="0">
                <a:latin typeface="Arial"/>
                <a:cs typeface="Arial"/>
              </a:rPr>
              <a:t>	</a:t>
            </a:r>
            <a:endParaRPr lang="en-US" dirty="0">
              <a:latin typeface="Arial"/>
              <a:cs typeface="Arial"/>
            </a:endParaRPr>
          </a:p>
          <a:p>
            <a:r>
              <a:rPr lang="en-US" baseline="30000" dirty="0">
                <a:latin typeface="Arial"/>
                <a:cs typeface="Arial"/>
              </a:rPr>
              <a:t>	</a:t>
            </a:r>
            <a:endParaRPr lang="en-US" dirty="0">
              <a:latin typeface="Arial"/>
              <a:cs typeface="Arial"/>
            </a:endParaRPr>
          </a:p>
          <a:p>
            <a:r>
              <a:rPr lang="en-US" baseline="30000" dirty="0">
                <a:latin typeface="Arial"/>
                <a:cs typeface="Arial"/>
              </a:rPr>
              <a:t>	</a:t>
            </a:r>
            <a:endParaRPr lang="en-US" dirty="0">
              <a:latin typeface="Arial"/>
              <a:cs typeface="Arial"/>
            </a:endParaRPr>
          </a:p>
          <a:p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2578762"/>
              </p:ext>
            </p:extLst>
          </p:nvPr>
        </p:nvGraphicFramePr>
        <p:xfrm>
          <a:off x="7391400" y="41656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7" name="Equation" r:id="rId4" imgW="190500" imgH="330200" progId="Equation.DSMT4">
                  <p:embed/>
                </p:oleObj>
              </mc:Choice>
              <mc:Fallback>
                <p:oleObj name="Equation" r:id="rId4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391400" y="41656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8037024"/>
              </p:ext>
            </p:extLst>
          </p:nvPr>
        </p:nvGraphicFramePr>
        <p:xfrm>
          <a:off x="7391400" y="41656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8" name="Equation" r:id="rId6" imgW="190500" imgH="330200" progId="Equation.DSMT4">
                  <p:embed/>
                </p:oleObj>
              </mc:Choice>
              <mc:Fallback>
                <p:oleObj name="Equation" r:id="rId6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391400" y="41656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9745274"/>
              </p:ext>
            </p:extLst>
          </p:nvPr>
        </p:nvGraphicFramePr>
        <p:xfrm>
          <a:off x="7391400" y="41656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9" name="Equation" r:id="rId7" imgW="190500" imgH="330200" progId="Equation.DSMT4">
                  <p:embed/>
                </p:oleObj>
              </mc:Choice>
              <mc:Fallback>
                <p:oleObj name="Equation" r:id="rId7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391400" y="41656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893667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457200" indent="-457200" algn="l">
              <a:buFont typeface="+mj-lt"/>
              <a:buAutoNum type="arabicPeriod" startAt="4"/>
            </a:pPr>
            <a:r>
              <a:rPr lang="en-US" dirty="0"/>
              <a:t>What is the graph of the equation </a:t>
            </a:r>
            <a:r>
              <a:rPr lang="en-US" i="1" dirty="0"/>
              <a:t>y</a:t>
            </a:r>
            <a:r>
              <a:rPr lang="en-US" dirty="0"/>
              <a:t> = –</a:t>
            </a:r>
            <a:r>
              <a:rPr lang="en-US" i="1" dirty="0"/>
              <a:t>x</a:t>
            </a:r>
            <a:r>
              <a:rPr lang="en-US" dirty="0"/>
              <a:t> + 1</a:t>
            </a:r>
            <a:r>
              <a:rPr lang="en-US" dirty="0" smtClean="0"/>
              <a:t>?</a:t>
            </a:r>
          </a:p>
          <a:p>
            <a:pPr lvl="1" algn="l"/>
            <a:r>
              <a:rPr lang="en-US" sz="2400" dirty="0">
                <a:solidFill>
                  <a:srgbClr val="660066"/>
                </a:solidFill>
              </a:rPr>
              <a:t>The equation is in the form </a:t>
            </a:r>
            <a:r>
              <a:rPr lang="en-US" sz="2400" i="1" dirty="0">
                <a:solidFill>
                  <a:srgbClr val="660066"/>
                </a:solidFill>
              </a:rPr>
              <a:t>y</a:t>
            </a:r>
            <a:r>
              <a:rPr lang="en-US" sz="2400" dirty="0">
                <a:solidFill>
                  <a:srgbClr val="660066"/>
                </a:solidFill>
              </a:rPr>
              <a:t> = </a:t>
            </a:r>
            <a:r>
              <a:rPr lang="en-US" sz="2400" i="1" dirty="0">
                <a:solidFill>
                  <a:srgbClr val="660066"/>
                </a:solidFill>
              </a:rPr>
              <a:t>mx</a:t>
            </a:r>
            <a:r>
              <a:rPr lang="en-US" sz="2400" dirty="0">
                <a:solidFill>
                  <a:srgbClr val="660066"/>
                </a:solidFill>
              </a:rPr>
              <a:t> + </a:t>
            </a:r>
            <a:r>
              <a:rPr lang="en-US" sz="2400" i="1" dirty="0">
                <a:solidFill>
                  <a:srgbClr val="660066"/>
                </a:solidFill>
              </a:rPr>
              <a:t>b</a:t>
            </a:r>
            <a:r>
              <a:rPr lang="en-US" sz="2400" dirty="0">
                <a:solidFill>
                  <a:srgbClr val="660066"/>
                </a:solidFill>
              </a:rPr>
              <a:t>, so the graph will be a line. To graph a line, find two points on the line. Evaluate the function at two values of </a:t>
            </a:r>
            <a:r>
              <a:rPr lang="en-US" sz="2400" i="1" dirty="0">
                <a:solidFill>
                  <a:srgbClr val="660066"/>
                </a:solidFill>
              </a:rPr>
              <a:t>x</a:t>
            </a:r>
            <a:r>
              <a:rPr lang="en-US" sz="2400" dirty="0">
                <a:solidFill>
                  <a:srgbClr val="660066"/>
                </a:solidFill>
              </a:rPr>
              <a:t>. Easy values of </a:t>
            </a:r>
            <a:r>
              <a:rPr lang="en-US" sz="2400" i="1" dirty="0">
                <a:solidFill>
                  <a:srgbClr val="660066"/>
                </a:solidFill>
              </a:rPr>
              <a:t>x</a:t>
            </a:r>
            <a:r>
              <a:rPr lang="en-US" sz="2400" dirty="0">
                <a:solidFill>
                  <a:srgbClr val="660066"/>
                </a:solidFill>
              </a:rPr>
              <a:t> to use are 0 and 1</a:t>
            </a:r>
            <a:r>
              <a:rPr lang="en-US" sz="2400" dirty="0" smtClean="0">
                <a:solidFill>
                  <a:srgbClr val="660066"/>
                </a:solidFill>
              </a:rPr>
              <a:t>.</a:t>
            </a:r>
          </a:p>
          <a:p>
            <a:pPr lvl="2" algn="l"/>
            <a:r>
              <a:rPr lang="da-DK" i="1" dirty="0" smtClean="0">
                <a:solidFill>
                  <a:srgbClr val="660066"/>
                </a:solidFill>
              </a:rPr>
              <a:t>y</a:t>
            </a:r>
            <a:r>
              <a:rPr lang="da-DK" dirty="0" smtClean="0">
                <a:solidFill>
                  <a:srgbClr val="660066"/>
                </a:solidFill>
              </a:rPr>
              <a:t> </a:t>
            </a:r>
            <a:r>
              <a:rPr lang="da-DK" dirty="0">
                <a:solidFill>
                  <a:srgbClr val="660066"/>
                </a:solidFill>
              </a:rPr>
              <a:t>= –(0) + 1 = 1 	</a:t>
            </a:r>
            <a:r>
              <a:rPr lang="da-DK" dirty="0" err="1">
                <a:solidFill>
                  <a:srgbClr val="660066"/>
                </a:solidFill>
              </a:rPr>
              <a:t>Substitute</a:t>
            </a:r>
            <a:r>
              <a:rPr lang="da-DK" dirty="0">
                <a:solidFill>
                  <a:srgbClr val="660066"/>
                </a:solidFill>
              </a:rPr>
              <a:t> 0 for </a:t>
            </a:r>
            <a:r>
              <a:rPr lang="da-DK" i="1" dirty="0">
                <a:solidFill>
                  <a:srgbClr val="660066"/>
                </a:solidFill>
              </a:rPr>
              <a:t>x</a:t>
            </a:r>
            <a:r>
              <a:rPr lang="da-DK" dirty="0">
                <a:solidFill>
                  <a:srgbClr val="660066"/>
                </a:solidFill>
              </a:rPr>
              <a:t>.	</a:t>
            </a:r>
          </a:p>
          <a:p>
            <a:pPr lvl="2" algn="l"/>
            <a:r>
              <a:rPr lang="da-DK" i="1" dirty="0" smtClean="0">
                <a:solidFill>
                  <a:srgbClr val="660066"/>
                </a:solidFill>
              </a:rPr>
              <a:t>y</a:t>
            </a:r>
            <a:r>
              <a:rPr lang="da-DK" dirty="0" smtClean="0">
                <a:solidFill>
                  <a:srgbClr val="660066"/>
                </a:solidFill>
              </a:rPr>
              <a:t> </a:t>
            </a:r>
            <a:r>
              <a:rPr lang="da-DK" dirty="0">
                <a:solidFill>
                  <a:srgbClr val="660066"/>
                </a:solidFill>
              </a:rPr>
              <a:t>= –(1) + 1 = 0 	</a:t>
            </a:r>
            <a:r>
              <a:rPr lang="da-DK" dirty="0" err="1">
                <a:solidFill>
                  <a:srgbClr val="660066"/>
                </a:solidFill>
              </a:rPr>
              <a:t>Substitute</a:t>
            </a:r>
            <a:r>
              <a:rPr lang="da-DK" dirty="0">
                <a:solidFill>
                  <a:srgbClr val="660066"/>
                </a:solidFill>
              </a:rPr>
              <a:t> 1 for </a:t>
            </a:r>
            <a:r>
              <a:rPr lang="da-DK" i="1" dirty="0">
                <a:solidFill>
                  <a:srgbClr val="660066"/>
                </a:solidFill>
              </a:rPr>
              <a:t>x</a:t>
            </a:r>
            <a:r>
              <a:rPr lang="da-DK" dirty="0">
                <a:solidFill>
                  <a:srgbClr val="660066"/>
                </a:solidFill>
              </a:rPr>
              <a:t>.	</a:t>
            </a:r>
            <a:endParaRPr lang="da-DK" dirty="0" smtClean="0">
              <a:solidFill>
                <a:srgbClr val="660066"/>
              </a:solidFill>
            </a:endParaRPr>
          </a:p>
          <a:p>
            <a:pPr lvl="2" algn="l"/>
            <a:endParaRPr lang="da-DK" dirty="0">
              <a:solidFill>
                <a:srgbClr val="660066"/>
              </a:solidFill>
            </a:endParaRPr>
          </a:p>
          <a:p>
            <a:pPr lvl="1" algn="l"/>
            <a:r>
              <a:rPr lang="en-US" sz="2400" dirty="0">
                <a:solidFill>
                  <a:srgbClr val="660066"/>
                </a:solidFill>
              </a:rPr>
              <a:t>Two points on the line are (0, 1) and (1, 0).</a:t>
            </a:r>
          </a:p>
          <a:p>
            <a:pPr marL="457200" indent="-457200" algn="l">
              <a:buFont typeface="+mj-lt"/>
              <a:buAutoNum type="arabicPeriod"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4.2.4: Fitting Linear Functions to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872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8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8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lvl="1" algn="l"/>
            <a:r>
              <a:rPr lang="en-US" sz="2400" dirty="0">
                <a:solidFill>
                  <a:srgbClr val="660066"/>
                </a:solidFill>
              </a:rPr>
              <a:t>Graph the two points and draw a line through them.</a:t>
            </a:r>
          </a:p>
          <a:p>
            <a:pPr lvl="1" algn="l"/>
            <a:endParaRPr lang="en-US" sz="2400" dirty="0">
              <a:solidFill>
                <a:srgbClr val="660066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4.2.4: Fitting Linear Functions to Data</a:t>
            </a:r>
            <a:endParaRPr lang="en-US" dirty="0"/>
          </a:p>
        </p:txBody>
      </p:sp>
      <p:pic>
        <p:nvPicPr>
          <p:cNvPr id="5" name="Picture 4" descr="U4L2_39.eps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3" t="5687" r="5758" b="5294"/>
          <a:stretch/>
        </p:blipFill>
        <p:spPr>
          <a:xfrm>
            <a:off x="2130782" y="1193800"/>
            <a:ext cx="4828462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6305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oordinate Algebra WarmUp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Coordinate Algebra WarmUp TEMPLATE.potx</Template>
  <TotalTime>1072</TotalTime>
  <Words>588</Words>
  <Application>Microsoft Macintosh PowerPoint</Application>
  <PresentationFormat>On-screen Show (4:3)</PresentationFormat>
  <Paragraphs>81</Paragraphs>
  <Slides>8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Coordinate Algebra WarmUp TEMPLATE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Walch Education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Walch Education</dc:creator>
  <cp:keywords/>
  <dc:description/>
  <cp:lastModifiedBy>Walch Education</cp:lastModifiedBy>
  <cp:revision>92</cp:revision>
  <dcterms:created xsi:type="dcterms:W3CDTF">2012-02-22T19:14:19Z</dcterms:created>
  <dcterms:modified xsi:type="dcterms:W3CDTF">2012-06-05T18:58:19Z</dcterms:modified>
  <cp:category/>
</cp:coreProperties>
</file>