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notesSlides/notesSlide3.xml" ContentType="application/vnd.openxmlformats-officedocument.presentationml.notesSlide+xml"/>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6" r:id="rId2"/>
    <p:sldId id="398" r:id="rId3"/>
    <p:sldId id="258" r:id="rId4"/>
    <p:sldId id="259" r:id="rId5"/>
    <p:sldId id="392" r:id="rId6"/>
    <p:sldId id="290" r:id="rId7"/>
    <p:sldId id="377" r:id="rId8"/>
    <p:sldId id="390" r:id="rId9"/>
    <p:sldId id="385" r:id="rId10"/>
    <p:sldId id="379" r:id="rId11"/>
    <p:sldId id="381" r:id="rId12"/>
    <p:sldId id="382" r:id="rId13"/>
    <p:sldId id="383" r:id="rId14"/>
    <p:sldId id="386" r:id="rId15"/>
    <p:sldId id="387" r:id="rId16"/>
    <p:sldId id="396" r:id="rId17"/>
    <p:sldId id="294" r:id="rId18"/>
    <p:sldId id="366" r:id="rId19"/>
    <p:sldId id="295" r:id="rId20"/>
    <p:sldId id="370" r:id="rId21"/>
    <p:sldId id="296" r:id="rId22"/>
    <p:sldId id="393" r:id="rId23"/>
    <p:sldId id="389" r:id="rId24"/>
    <p:sldId id="395" r:id="rId25"/>
    <p:sldId id="394" r:id="rId26"/>
    <p:sldId id="397" r:id="rId27"/>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8" d="100"/>
          <a:sy n="68" d="100"/>
        </p:scale>
        <p:origin x="-816" y="-120"/>
      </p:cViewPr>
      <p:guideLst>
        <p:guide orient="horz" pos="1508"/>
        <p:guide pos="286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1" Type="http://schemas.openxmlformats.org/officeDocument/2006/relationships/image" Target="../media/image6.emf"/><Relationship Id="rId2"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/CAU4L2S4LinFun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16</a:t>
            </a:fld>
            <a:endParaRPr lang="en-US" dirty="0"/>
          </a:p>
        </p:txBody>
      </p:sp>
    </p:spTree>
    <p:extLst>
      <p:ext uri="{BB962C8B-B14F-4D97-AF65-F5344CB8AC3E}">
        <p14:creationId xmlns:p14="http://schemas.microsoft.com/office/powerpoint/2010/main" val="1377918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/CAU4L2S4LinFunData</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26</a:t>
            </a:fld>
            <a:endParaRPr lang="en-US" dirty="0"/>
          </a:p>
        </p:txBody>
      </p:sp>
    </p:spTree>
    <p:extLst>
      <p:ext uri="{BB962C8B-B14F-4D97-AF65-F5344CB8AC3E}">
        <p14:creationId xmlns:p14="http://schemas.microsoft.com/office/powerpoint/2010/main" val="3914487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4.2.4: Fitting Linear Functions to Data</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3755477822"/>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4.2.4: Fitting Linear Functions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4.2.4: Fitting Linear Functions to Data</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13.bin"/><Relationship Id="rId20" Type="http://schemas.openxmlformats.org/officeDocument/2006/relationships/oleObject" Target="../embeddings/oleObject23.bin"/><Relationship Id="rId21" Type="http://schemas.openxmlformats.org/officeDocument/2006/relationships/image" Target="../media/image9.emf"/><Relationship Id="rId10" Type="http://schemas.openxmlformats.org/officeDocument/2006/relationships/oleObject" Target="../embeddings/oleObject14.bin"/><Relationship Id="rId11" Type="http://schemas.openxmlformats.org/officeDocument/2006/relationships/oleObject" Target="../embeddings/oleObject15.bin"/><Relationship Id="rId12" Type="http://schemas.openxmlformats.org/officeDocument/2006/relationships/oleObject" Target="../embeddings/oleObject16.bin"/><Relationship Id="rId13" Type="http://schemas.openxmlformats.org/officeDocument/2006/relationships/oleObject" Target="../embeddings/oleObject17.bin"/><Relationship Id="rId14" Type="http://schemas.openxmlformats.org/officeDocument/2006/relationships/oleObject" Target="../embeddings/oleObject18.bin"/><Relationship Id="rId15" Type="http://schemas.openxmlformats.org/officeDocument/2006/relationships/oleObject" Target="../embeddings/oleObject19.bin"/><Relationship Id="rId16" Type="http://schemas.openxmlformats.org/officeDocument/2006/relationships/oleObject" Target="../embeddings/oleObject20.bin"/><Relationship Id="rId17" Type="http://schemas.openxmlformats.org/officeDocument/2006/relationships/oleObject" Target="../embeddings/oleObject21.bin"/><Relationship Id="rId18" Type="http://schemas.openxmlformats.org/officeDocument/2006/relationships/oleObject" Target="../embeddings/oleObject22.bin"/><Relationship Id="rId19" Type="http://schemas.openxmlformats.org/officeDocument/2006/relationships/image" Target="../media/image8.emf"/><Relationship Id="rId1" Type="http://schemas.openxmlformats.org/officeDocument/2006/relationships/vmlDrawing" Target="../drawings/vmlDrawing3.vml"/><Relationship Id="rId2" Type="http://schemas.openxmlformats.org/officeDocument/2006/relationships/slideLayout" Target="../slideLayouts/slideLayout1.xml"/><Relationship Id="rId3" Type="http://schemas.openxmlformats.org/officeDocument/2006/relationships/oleObject" Target="../embeddings/oleObject9.bin"/><Relationship Id="rId4" Type="http://schemas.openxmlformats.org/officeDocument/2006/relationships/image" Target="../media/image6.emf"/><Relationship Id="rId5" Type="http://schemas.openxmlformats.org/officeDocument/2006/relationships/oleObject" Target="../embeddings/oleObject10.bin"/><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alch.com/ei/CAU4L2S4LinFun" TargetMode="External"/><Relationship Id="rId4"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5.bin"/><Relationship Id="rId4" Type="http://schemas.openxmlformats.org/officeDocument/2006/relationships/image" Target="../media/image8.emf"/><Relationship Id="rId5" Type="http://schemas.openxmlformats.org/officeDocument/2006/relationships/oleObject" Target="../embeddings/oleObject26.bin"/><Relationship Id="rId6" Type="http://schemas.openxmlformats.org/officeDocument/2006/relationships/image" Target="../media/image9.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7.bin"/><Relationship Id="rId4" Type="http://schemas.openxmlformats.org/officeDocument/2006/relationships/image" Target="../media/image7.emf"/><Relationship Id="rId5" Type="http://schemas.openxmlformats.org/officeDocument/2006/relationships/oleObject" Target="../embeddings/oleObject28.bin"/><Relationship Id="rId6" Type="http://schemas.openxmlformats.org/officeDocument/2006/relationships/oleObject" Target="../embeddings/oleObject29.bin"/><Relationship Id="rId7" Type="http://schemas.openxmlformats.org/officeDocument/2006/relationships/oleObject" Target="../embeddings/oleObject30.bin"/><Relationship Id="rId8" Type="http://schemas.openxmlformats.org/officeDocument/2006/relationships/oleObject" Target="../embeddings/oleObject31.bin"/><Relationship Id="rId9" Type="http://schemas.openxmlformats.org/officeDocument/2006/relationships/oleObject" Target="../embeddings/oleObject32.bin"/><Relationship Id="rId10" Type="http://schemas.openxmlformats.org/officeDocument/2006/relationships/oleObject" Target="../embeddings/oleObject33.bin"/><Relationship Id="rId11" Type="http://schemas.openxmlformats.org/officeDocument/2006/relationships/image" Target="../media/image14.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walch.com/ei/CAU4L2S4LinFunData" TargetMode="External"/><Relationship Id="rId4"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63378"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The relationship between two variables can be estimated using a function. The equation can be </a:t>
            </a:r>
            <a:r>
              <a:rPr lang="en-US" dirty="0" smtClean="0"/>
              <a:t>used to </a:t>
            </a:r>
            <a:r>
              <a:rPr lang="en-US" dirty="0"/>
              <a:t>estimate values that are not in the observed data set. To </a:t>
            </a:r>
            <a:r>
              <a:rPr lang="en-US" dirty="0" smtClean="0"/>
              <a:t>determine </a:t>
            </a:r>
            <a:r>
              <a:rPr lang="en-US" dirty="0"/>
              <a:t>which type of equation </a:t>
            </a:r>
            <a:r>
              <a:rPr lang="en-US" dirty="0" smtClean="0"/>
              <a:t>should be </a:t>
            </a:r>
            <a:r>
              <a:rPr lang="en-US" dirty="0"/>
              <a:t>used for a data set, first create a scatter plot of the data. Data that has a linear shape, or can </a:t>
            </a:r>
            <a:r>
              <a:rPr lang="en-US" dirty="0" smtClean="0"/>
              <a:t>be approximated </a:t>
            </a:r>
            <a:r>
              <a:rPr lang="en-US" dirty="0"/>
              <a:t>by a straight line, can be fitted to a linear equation. Points in the data set can be </a:t>
            </a:r>
            <a:r>
              <a:rPr lang="en-US" dirty="0" smtClean="0"/>
              <a:t>used to </a:t>
            </a:r>
            <a:r>
              <a:rPr lang="en-US" dirty="0"/>
              <a:t>find a linear equation that is a good approximation for the data. Only two points are needed </a:t>
            </a:r>
            <a:r>
              <a:rPr lang="en-US" dirty="0" smtClean="0"/>
              <a:t>to draw </a:t>
            </a:r>
            <a:r>
              <a:rPr lang="en-US" dirty="0"/>
              <a:t>a line.</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52789"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2"/>
            </a:pPr>
            <a:r>
              <a:rPr lang="en-US" sz="2800" b="1" dirty="0">
                <a:solidFill>
                  <a:srgbClr val="660066"/>
                </a:solidFill>
              </a:rPr>
              <a:t>Determine if the data can be represented by a linear function.</a:t>
            </a:r>
          </a:p>
          <a:p>
            <a:pPr marL="512064" lvl="1" algn="l">
              <a:spcAft>
                <a:spcPts val="1200"/>
              </a:spcAft>
            </a:pPr>
            <a:r>
              <a:rPr lang="en-US" dirty="0">
                <a:solidFill>
                  <a:srgbClr val="000000"/>
                </a:solidFill>
              </a:rPr>
              <a:t>The graph of a linear equation is a line. If the data looks like it could fit a line, then a linear equation could be used to represent the data. </a:t>
            </a:r>
          </a:p>
          <a:p>
            <a:pPr marL="512064" lvl="1" algn="l"/>
            <a:r>
              <a:rPr lang="en-US" dirty="0">
                <a:solidFill>
                  <a:srgbClr val="000000"/>
                </a:solidFill>
              </a:rPr>
              <a:t>The temperatures appear to increase in a line, and a linear equation could be used to represent the data set.</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39735484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6492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Draw a line to estimate the data set.</a:t>
            </a:r>
          </a:p>
          <a:p>
            <a:pPr marL="512064" lvl="1" algn="l">
              <a:spcAft>
                <a:spcPts val="1200"/>
              </a:spcAft>
            </a:pPr>
            <a:r>
              <a:rPr lang="en-US" dirty="0">
                <a:solidFill>
                  <a:schemeClr val="tx1"/>
                </a:solidFill>
              </a:rPr>
              <a:t>Two points in the data set can be used to draw a line that estimates that data. When the line is drawn, some of the data values should be above the line, and some should be below the line. </a:t>
            </a:r>
          </a:p>
          <a:p>
            <a:pPr marL="512064" lvl="1" algn="l"/>
            <a:r>
              <a:rPr lang="en-US" dirty="0">
                <a:solidFill>
                  <a:schemeClr val="tx1"/>
                </a:solidFill>
              </a:rPr>
              <a:t>A line through (2, 56) and (6, 64) looks like a good fit for the data.</a:t>
            </a:r>
            <a:endParaRPr lang="en-US" sz="6600"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9725633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17029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pic>
        <p:nvPicPr>
          <p:cNvPr id="7" name="Picture 6" descr="U4L2_41.eps"/>
          <p:cNvPicPr>
            <a:picLocks noChangeAspect="1"/>
          </p:cNvPicPr>
          <p:nvPr/>
        </p:nvPicPr>
        <p:blipFill rotWithShape="1">
          <a:blip r:embed="rId2">
            <a:extLst>
              <a:ext uri="{28A0092B-C50C-407E-A947-70E740481C1C}">
                <a14:useLocalDpi xmlns:a14="http://schemas.microsoft.com/office/drawing/2010/main" val="0"/>
              </a:ext>
            </a:extLst>
          </a:blip>
          <a:srcRect l="6684" t="5306" r="5441" b="6121"/>
          <a:stretch/>
        </p:blipFill>
        <p:spPr>
          <a:xfrm>
            <a:off x="2609169" y="1247863"/>
            <a:ext cx="4248832" cy="4249650"/>
          </a:xfrm>
          <a:prstGeom prst="rect">
            <a:avLst/>
          </a:prstGeom>
        </p:spPr>
      </p:pic>
      <p:sp>
        <p:nvSpPr>
          <p:cNvPr id="6" name="TextBox 5"/>
          <p:cNvSpPr txBox="1"/>
          <p:nvPr/>
        </p:nvSpPr>
        <p:spPr>
          <a:xfrm rot="16200000">
            <a:off x="408589" y="3198214"/>
            <a:ext cx="4077994" cy="323165"/>
          </a:xfrm>
          <a:prstGeom prst="rect">
            <a:avLst/>
          </a:prstGeom>
          <a:noFill/>
        </p:spPr>
        <p:txBody>
          <a:bodyPr wrap="square" rtlCol="0">
            <a:spAutoFit/>
          </a:bodyPr>
          <a:lstStyle/>
          <a:p>
            <a:pPr algn="ctr"/>
            <a:r>
              <a:rPr lang="en-US" sz="1500" b="1" dirty="0">
                <a:latin typeface="Arial"/>
                <a:cs typeface="Arial"/>
              </a:rPr>
              <a:t>Temperature (°F)</a:t>
            </a:r>
          </a:p>
        </p:txBody>
      </p:sp>
      <p:sp>
        <p:nvSpPr>
          <p:cNvPr id="8" name="TextBox 7"/>
          <p:cNvSpPr txBox="1"/>
          <p:nvPr/>
        </p:nvSpPr>
        <p:spPr>
          <a:xfrm>
            <a:off x="2664666" y="5468036"/>
            <a:ext cx="4101893" cy="323165"/>
          </a:xfrm>
          <a:prstGeom prst="rect">
            <a:avLst/>
          </a:prstGeom>
          <a:noFill/>
        </p:spPr>
        <p:txBody>
          <a:bodyPr wrap="square" rtlCol="0">
            <a:spAutoFit/>
          </a:bodyPr>
          <a:lstStyle/>
          <a:p>
            <a:pPr algn="ctr"/>
            <a:r>
              <a:rPr lang="en-US" sz="1500" b="1" dirty="0" smtClean="0">
                <a:latin typeface="Arial"/>
                <a:cs typeface="Arial"/>
              </a:rPr>
              <a:t>Hours after sunrise</a:t>
            </a:r>
            <a:endParaRPr lang="en-US" sz="1500" b="1" dirty="0">
              <a:latin typeface="Arial"/>
              <a:cs typeface="Arial"/>
            </a:endParaRPr>
          </a:p>
        </p:txBody>
      </p:sp>
    </p:spTree>
    <p:extLst>
      <p:ext uri="{BB962C8B-B14F-4D97-AF65-F5344CB8AC3E}">
        <p14:creationId xmlns:p14="http://schemas.microsoft.com/office/powerpoint/2010/main" val="29145243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657264"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a:solidFill>
                  <a:srgbClr val="660066"/>
                </a:solidFill>
              </a:rPr>
              <a:t>Find the equation of the line.</a:t>
            </a:r>
          </a:p>
          <a:p>
            <a:pPr marL="512064" lvl="1" algn="l">
              <a:spcAft>
                <a:spcPts val="0"/>
              </a:spcAft>
            </a:pPr>
            <a:r>
              <a:rPr lang="en-US" spc="-10" dirty="0">
                <a:solidFill>
                  <a:srgbClr val="000000"/>
                </a:solidFill>
              </a:rPr>
              <a:t>The general equation of a line in point-slope form is </a:t>
            </a:r>
            <a:r>
              <a:rPr lang="en-US" i="1" spc="-10" dirty="0">
                <a:solidFill>
                  <a:srgbClr val="000000"/>
                </a:solidFill>
              </a:rPr>
              <a:t>y</a:t>
            </a:r>
            <a:r>
              <a:rPr lang="en-US" spc="-10" dirty="0">
                <a:solidFill>
                  <a:srgbClr val="000000"/>
                </a:solidFill>
              </a:rPr>
              <a:t> = </a:t>
            </a:r>
            <a:r>
              <a:rPr lang="en-US" i="1" spc="-10" dirty="0">
                <a:solidFill>
                  <a:srgbClr val="000000"/>
                </a:solidFill>
              </a:rPr>
              <a:t>mx</a:t>
            </a:r>
            <a:r>
              <a:rPr lang="en-US" spc="-10" dirty="0">
                <a:solidFill>
                  <a:srgbClr val="000000"/>
                </a:solidFill>
              </a:rPr>
              <a:t> + </a:t>
            </a:r>
            <a:r>
              <a:rPr lang="en-US" i="1" spc="-10" dirty="0">
                <a:solidFill>
                  <a:srgbClr val="000000"/>
                </a:solidFill>
              </a:rPr>
              <a:t>b</a:t>
            </a:r>
            <a:r>
              <a:rPr lang="en-US" spc="-10" dirty="0">
                <a:solidFill>
                  <a:srgbClr val="000000"/>
                </a:solidFill>
              </a:rPr>
              <a:t>, where </a:t>
            </a:r>
            <a:r>
              <a:rPr lang="en-US" i="1" spc="-10" dirty="0">
                <a:solidFill>
                  <a:srgbClr val="000000"/>
                </a:solidFill>
              </a:rPr>
              <a:t>m</a:t>
            </a:r>
            <a:r>
              <a:rPr lang="en-US" spc="-10" dirty="0">
                <a:solidFill>
                  <a:srgbClr val="000000"/>
                </a:solidFill>
              </a:rPr>
              <a:t> is the slope, and </a:t>
            </a:r>
            <a:r>
              <a:rPr lang="en-US" i="1" spc="-10" dirty="0">
                <a:solidFill>
                  <a:srgbClr val="000000"/>
                </a:solidFill>
              </a:rPr>
              <a:t>b</a:t>
            </a:r>
            <a:r>
              <a:rPr lang="en-US" spc="-10" dirty="0">
                <a:solidFill>
                  <a:srgbClr val="000000"/>
                </a:solidFill>
              </a:rPr>
              <a:t> is the </a:t>
            </a:r>
            <a:r>
              <a:rPr lang="en-US" spc="-10" dirty="0" smtClean="0">
                <a:solidFill>
                  <a:srgbClr val="000000"/>
                </a:solidFill>
              </a:rPr>
              <a:t/>
            </a:r>
            <a:br>
              <a:rPr lang="en-US" spc="-10" dirty="0" smtClean="0">
                <a:solidFill>
                  <a:srgbClr val="000000"/>
                </a:solidFill>
              </a:rPr>
            </a:br>
            <a:r>
              <a:rPr lang="en-US" i="1" spc="-10" dirty="0" smtClean="0">
                <a:solidFill>
                  <a:srgbClr val="000000"/>
                </a:solidFill>
              </a:rPr>
              <a:t>y</a:t>
            </a:r>
            <a:r>
              <a:rPr lang="en-US" spc="-10" dirty="0">
                <a:solidFill>
                  <a:srgbClr val="000000"/>
                </a:solidFill>
              </a:rPr>
              <a:t>-intercept. </a:t>
            </a:r>
            <a:endParaRPr lang="en-US" spc="-10" dirty="0" smtClean="0">
              <a:solidFill>
                <a:srgbClr val="000000"/>
              </a:solidFill>
            </a:endParaRPr>
          </a:p>
          <a:p>
            <a:pPr marL="512064" lvl="1" algn="l">
              <a:lnSpc>
                <a:spcPct val="200000"/>
              </a:lnSpc>
              <a:spcAft>
                <a:spcPts val="1200"/>
              </a:spcAft>
            </a:pPr>
            <a:r>
              <a:rPr lang="en-US" dirty="0">
                <a:solidFill>
                  <a:schemeClr val="tx1"/>
                </a:solidFill>
              </a:rPr>
              <a:t>Find the slope, </a:t>
            </a:r>
            <a:r>
              <a:rPr lang="en-US" i="1" dirty="0">
                <a:solidFill>
                  <a:schemeClr val="tx1"/>
                </a:solidFill>
              </a:rPr>
              <a:t>m</a:t>
            </a:r>
            <a:r>
              <a:rPr lang="en-US" dirty="0">
                <a:solidFill>
                  <a:schemeClr val="tx1"/>
                </a:solidFill>
              </a:rPr>
              <a:t>, of the line through the two chosen points. The slope </a:t>
            </a:r>
            <a:r>
              <a:rPr lang="en-US" dirty="0" smtClean="0">
                <a:solidFill>
                  <a:schemeClr val="tx1"/>
                </a:solidFill>
              </a:rPr>
              <a:t>is                    </a:t>
            </a:r>
            <a:r>
              <a:rPr lang="en-US" dirty="0">
                <a:solidFill>
                  <a:schemeClr val="tx1"/>
                </a:solidFill>
              </a:rPr>
              <a:t>. For any two points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smtClean="0">
                <a:solidFill>
                  <a:schemeClr val="tx1"/>
                </a:solidFill>
              </a:rPr>
              <a:t>y</a:t>
            </a:r>
            <a:r>
              <a:rPr lang="en-US" baseline="-25000" dirty="0">
                <a:solidFill>
                  <a:schemeClr val="tx1"/>
                </a:solidFill>
              </a:rPr>
              <a:t>1</a:t>
            </a:r>
            <a:r>
              <a:rPr lang="en-US" dirty="0" smtClean="0">
                <a:solidFill>
                  <a:schemeClr val="tx1"/>
                </a:solidFill>
              </a:rPr>
              <a:t>) </a:t>
            </a:r>
            <a:r>
              <a:rPr lang="en-US" dirty="0">
                <a:solidFill>
                  <a:schemeClr val="tx1"/>
                </a:solidFill>
              </a:rPr>
              <a:t>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smtClean="0">
                <a:solidFill>
                  <a:schemeClr val="tx1"/>
                </a:solidFill>
              </a:rPr>
              <a:t>y</a:t>
            </a:r>
            <a:r>
              <a:rPr lang="en-US" baseline="-25000" dirty="0">
                <a:solidFill>
                  <a:schemeClr val="tx1"/>
                </a:solidFill>
              </a:rPr>
              <a:t>2</a:t>
            </a:r>
            <a:r>
              <a:rPr lang="en-US" dirty="0" smtClean="0">
                <a:solidFill>
                  <a:schemeClr val="tx1"/>
                </a:solidFill>
              </a:rPr>
              <a:t>)</a:t>
            </a:r>
            <a:r>
              <a:rPr lang="en-US" dirty="0">
                <a:solidFill>
                  <a:schemeClr val="tx1"/>
                </a:solidFill>
              </a:rPr>
              <a:t>,</a:t>
            </a:r>
            <a:r>
              <a:rPr lang="en-US" i="1" dirty="0">
                <a:solidFill>
                  <a:schemeClr val="tx1"/>
                </a:solidFill>
              </a:rPr>
              <a:t> </a:t>
            </a:r>
            <a:r>
              <a:rPr lang="en-US" dirty="0">
                <a:solidFill>
                  <a:schemeClr val="tx1"/>
                </a:solidFill>
              </a:rPr>
              <a:t>the slope is </a:t>
            </a:r>
            <a:r>
              <a:rPr lang="en-US" dirty="0" smtClean="0">
                <a:solidFill>
                  <a:schemeClr val="tx1"/>
                </a:solidFill>
              </a:rPr>
              <a:t>           . </a:t>
            </a:r>
            <a:endParaRPr lang="en-US" dirty="0">
              <a:solidFill>
                <a:schemeClr val="tx1"/>
              </a:solidFill>
            </a:endParaRPr>
          </a:p>
          <a:p>
            <a:pPr marL="512064" lvl="1" algn="l"/>
            <a:endParaRPr lang="en-US" dirty="0">
              <a:solidFill>
                <a:srgbClr val="000000"/>
              </a:solidFill>
            </a:endParaRPr>
          </a:p>
          <a:p>
            <a:pPr marL="512064"/>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06863680"/>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3"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29262361"/>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4"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792923685"/>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5"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31441252"/>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6" name="Equation" r:id="rId7" imgW="190500" imgH="330200" progId="Equation.DSMT4">
                  <p:embed/>
                </p:oleObj>
              </mc:Choice>
              <mc:Fallback>
                <p:oleObj name="Equation" r:id="rId7"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03391015"/>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7" name="Equation" r:id="rId9" imgW="190500" imgH="330200" progId="Equation.DSMT4">
                  <p:embed/>
                </p:oleObj>
              </mc:Choice>
              <mc:Fallback>
                <p:oleObj name="Equation" r:id="rId9"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3063098"/>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8" name="Equation" r:id="rId10" imgW="190500" imgH="330200" progId="Equation.DSMT4">
                  <p:embed/>
                </p:oleObj>
              </mc:Choice>
              <mc:Fallback>
                <p:oleObj name="Equation" r:id="rId10"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133243353"/>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39" name="Equation" r:id="rId11" imgW="190500" imgH="330200" progId="Equation.DSMT4">
                  <p:embed/>
                </p:oleObj>
              </mc:Choice>
              <mc:Fallback>
                <p:oleObj name="Equation" r:id="rId11"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231418338"/>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0" name="Equation" r:id="rId12" imgW="190500" imgH="330200" progId="Equation.DSMT4">
                  <p:embed/>
                </p:oleObj>
              </mc:Choice>
              <mc:Fallback>
                <p:oleObj name="Equation" r:id="rId12"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293787234"/>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1" name="Equation" r:id="rId13" imgW="190500" imgH="330200" progId="Equation.DSMT4">
                  <p:embed/>
                </p:oleObj>
              </mc:Choice>
              <mc:Fallback>
                <p:oleObj name="Equation" r:id="rId13"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945897173"/>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2" name="Equation" r:id="rId14" imgW="190500" imgH="330200" progId="Equation.DSMT4">
                  <p:embed/>
                </p:oleObj>
              </mc:Choice>
              <mc:Fallback>
                <p:oleObj name="Equation" r:id="rId14"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733476744"/>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3" name="Equation" r:id="rId15" imgW="190500" imgH="330200" progId="Equation.DSMT4">
                  <p:embed/>
                </p:oleObj>
              </mc:Choice>
              <mc:Fallback>
                <p:oleObj name="Equation" r:id="rId15"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589277550"/>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4" name="Equation" r:id="rId16" imgW="190500" imgH="330200" progId="Equation.DSMT4">
                  <p:embed/>
                </p:oleObj>
              </mc:Choice>
              <mc:Fallback>
                <p:oleObj name="Equation" r:id="rId16"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350438897"/>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2045" name="Equation" r:id="rId17" imgW="190500" imgH="330200" progId="Equation.DSMT4">
                  <p:embed/>
                </p:oleObj>
              </mc:Choice>
              <mc:Fallback>
                <p:oleObj name="Equation" r:id="rId17" imgW="190500" imgH="330200" progId="Equation.DSMT4">
                  <p:embed/>
                  <p:pic>
                    <p:nvPicPr>
                      <p:cNvPr id="0" name=""/>
                      <p:cNvPicPr/>
                      <p:nvPr/>
                    </p:nvPicPr>
                    <p:blipFill>
                      <a:blip r:embed="rId8"/>
                      <a:stretch>
                        <a:fillRect/>
                      </a:stretch>
                    </p:blipFill>
                    <p:spPr>
                      <a:xfrm>
                        <a:off x="7391400" y="4152900"/>
                        <a:ext cx="190500" cy="3302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568864896"/>
              </p:ext>
            </p:extLst>
          </p:nvPr>
        </p:nvGraphicFramePr>
        <p:xfrm>
          <a:off x="5021020" y="3646895"/>
          <a:ext cx="1612900" cy="863600"/>
        </p:xfrm>
        <a:graphic>
          <a:graphicData uri="http://schemas.openxmlformats.org/presentationml/2006/ole">
            <mc:AlternateContent xmlns:mc="http://schemas.openxmlformats.org/markup-compatibility/2006">
              <mc:Choice xmlns:v="urn:schemas-microsoft-com:vml" Requires="v">
                <p:oleObj spid="_x0000_s82046" name="Equation" r:id="rId18" imgW="1612900" imgH="863600" progId="Equation.DSMT4">
                  <p:embed/>
                </p:oleObj>
              </mc:Choice>
              <mc:Fallback>
                <p:oleObj name="Equation" r:id="rId18" imgW="1612900" imgH="863600" progId="Equation.DSMT4">
                  <p:embed/>
                  <p:pic>
                    <p:nvPicPr>
                      <p:cNvPr id="0" name=""/>
                      <p:cNvPicPr/>
                      <p:nvPr/>
                    </p:nvPicPr>
                    <p:blipFill>
                      <a:blip r:embed="rId19"/>
                      <a:stretch>
                        <a:fillRect/>
                      </a:stretch>
                    </p:blipFill>
                    <p:spPr>
                      <a:xfrm>
                        <a:off x="5021020" y="3646895"/>
                        <a:ext cx="1612900" cy="8636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580747572"/>
              </p:ext>
            </p:extLst>
          </p:nvPr>
        </p:nvGraphicFramePr>
        <p:xfrm>
          <a:off x="6987886" y="4386542"/>
          <a:ext cx="901700" cy="901700"/>
        </p:xfrm>
        <a:graphic>
          <a:graphicData uri="http://schemas.openxmlformats.org/presentationml/2006/ole">
            <mc:AlternateContent xmlns:mc="http://schemas.openxmlformats.org/markup-compatibility/2006">
              <mc:Choice xmlns:v="urn:schemas-microsoft-com:vml" Requires="v">
                <p:oleObj spid="_x0000_s82047" name="Equation" r:id="rId20" imgW="901700" imgH="901700" progId="Equation.DSMT4">
                  <p:embed/>
                </p:oleObj>
              </mc:Choice>
              <mc:Fallback>
                <p:oleObj name="Equation" r:id="rId20" imgW="901700" imgH="901700" progId="Equation.DSMT4">
                  <p:embed/>
                  <p:pic>
                    <p:nvPicPr>
                      <p:cNvPr id="0" name=""/>
                      <p:cNvPicPr/>
                      <p:nvPr/>
                    </p:nvPicPr>
                    <p:blipFill>
                      <a:blip r:embed="rId21"/>
                      <a:stretch>
                        <a:fillRect/>
                      </a:stretch>
                    </p:blipFill>
                    <p:spPr>
                      <a:xfrm>
                        <a:off x="6987886" y="4386542"/>
                        <a:ext cx="901700" cy="901700"/>
                      </a:xfrm>
                      <a:prstGeom prst="rect">
                        <a:avLst/>
                      </a:prstGeom>
                    </p:spPr>
                  </p:pic>
                </p:oleObj>
              </mc:Fallback>
            </mc:AlternateContent>
          </a:graphicData>
        </a:graphic>
      </p:graphicFrame>
    </p:spTree>
    <p:extLst>
      <p:ext uri="{BB962C8B-B14F-4D97-AF65-F5344CB8AC3E}">
        <p14:creationId xmlns:p14="http://schemas.microsoft.com/office/powerpoint/2010/main" val="39327841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739392" cy="4998233"/>
          </a:xfrm>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marL="512064" lvl="1" algn="l">
              <a:lnSpc>
                <a:spcPct val="150000"/>
              </a:lnSpc>
            </a:pPr>
            <a:r>
              <a:rPr lang="en-US" dirty="0">
                <a:solidFill>
                  <a:schemeClr val="tx1"/>
                </a:solidFill>
              </a:rPr>
              <a:t>For the two points (2, 56) and (6, 64), the slope is</a:t>
            </a:r>
            <a:br>
              <a:rPr lang="en-US" dirty="0">
                <a:solidFill>
                  <a:schemeClr val="tx1"/>
                </a:solidFill>
              </a:rPr>
            </a:br>
            <a:r>
              <a:rPr lang="en-US" dirty="0">
                <a:solidFill>
                  <a:schemeClr val="tx1"/>
                </a:solidFill>
              </a:rPr>
              <a:t>              </a:t>
            </a:r>
            <a:r>
              <a:rPr lang="en-US" dirty="0" smtClean="0">
                <a:solidFill>
                  <a:schemeClr val="tx1"/>
                </a:solidFill>
              </a:rPr>
              <a:t>   . </a:t>
            </a:r>
          </a:p>
          <a:p>
            <a:pPr lvl="1" algn="l">
              <a:lnSpc>
                <a:spcPct val="130000"/>
              </a:lnSpc>
            </a:pPr>
            <a:endParaRPr lang="en-US" dirty="0">
              <a:solidFill>
                <a:schemeClr val="tx1"/>
              </a:solidFill>
            </a:endParaRPr>
          </a:p>
          <a:p>
            <a:pPr marL="512064"/>
            <a:r>
              <a:rPr lang="en-US" dirty="0"/>
              <a:t>Next, find the </a:t>
            </a:r>
            <a:r>
              <a:rPr lang="en-US" i="1" dirty="0"/>
              <a:t>y</a:t>
            </a:r>
            <a:r>
              <a:rPr lang="en-US" dirty="0"/>
              <a:t>-intercept, </a:t>
            </a:r>
            <a:r>
              <a:rPr lang="en-US" i="1" dirty="0"/>
              <a:t>b</a:t>
            </a:r>
            <a:r>
              <a:rPr lang="en-US" dirty="0"/>
              <a:t>. Use the general equation of a line to solve for </a:t>
            </a:r>
            <a:r>
              <a:rPr lang="en-US" i="1" dirty="0"/>
              <a:t>b</a:t>
            </a:r>
            <a:r>
              <a:rPr lang="en-US" dirty="0"/>
              <a:t>. Substitute </a:t>
            </a:r>
            <a:r>
              <a:rPr lang="en-US" i="1" dirty="0"/>
              <a:t>x</a:t>
            </a:r>
            <a:r>
              <a:rPr lang="en-US" dirty="0"/>
              <a:t> and </a:t>
            </a:r>
            <a:r>
              <a:rPr lang="en-US" i="1" dirty="0"/>
              <a:t>y</a:t>
            </a:r>
            <a:r>
              <a:rPr lang="en-US" dirty="0"/>
              <a:t> from a known point on the line, and replace </a:t>
            </a:r>
            <a:r>
              <a:rPr lang="en-US" i="1" dirty="0"/>
              <a:t>m</a:t>
            </a:r>
            <a:r>
              <a:rPr lang="en-US" dirty="0"/>
              <a:t> with the calculated slope.</a:t>
            </a:r>
          </a:p>
          <a:p>
            <a:pPr lvl="1" algn="l"/>
            <a:r>
              <a:rPr lang="fr-FR" i="1" dirty="0" smtClean="0">
                <a:solidFill>
                  <a:schemeClr val="tx1"/>
                </a:solidFill>
              </a:rPr>
              <a:t>	y</a:t>
            </a:r>
            <a:r>
              <a:rPr lang="fr-FR" dirty="0" smtClean="0">
                <a:solidFill>
                  <a:schemeClr val="tx1"/>
                </a:solidFill>
              </a:rPr>
              <a:t> </a:t>
            </a:r>
            <a:r>
              <a:rPr lang="fr-FR" dirty="0">
                <a:solidFill>
                  <a:schemeClr val="tx1"/>
                </a:solidFill>
              </a:rPr>
              <a:t>= </a:t>
            </a:r>
            <a:r>
              <a:rPr lang="fr-FR" i="1" dirty="0">
                <a:solidFill>
                  <a:schemeClr val="tx1"/>
                </a:solidFill>
              </a:rPr>
              <a:t>mx</a:t>
            </a:r>
            <a:r>
              <a:rPr lang="fr-FR" dirty="0">
                <a:solidFill>
                  <a:schemeClr val="tx1"/>
                </a:solidFill>
              </a:rPr>
              <a:t> + </a:t>
            </a:r>
            <a:r>
              <a:rPr lang="fr-FR" i="1" dirty="0">
                <a:solidFill>
                  <a:schemeClr val="tx1"/>
                </a:solidFill>
              </a:rPr>
              <a:t>b</a:t>
            </a:r>
          </a:p>
          <a:p>
            <a:pPr marL="512064" lvl="1" algn="l"/>
            <a:r>
              <a:rPr lang="en-US" dirty="0">
                <a:solidFill>
                  <a:schemeClr val="tx1"/>
                </a:solidFill>
              </a:rPr>
              <a:t>For the point (2, 56): 56 = 2(2) + </a:t>
            </a:r>
            <a:r>
              <a:rPr lang="en-US" i="1" dirty="0">
                <a:solidFill>
                  <a:schemeClr val="tx1"/>
                </a:solidFill>
              </a:rPr>
              <a:t>b</a:t>
            </a:r>
            <a:r>
              <a:rPr lang="en-US" dirty="0">
                <a:solidFill>
                  <a:schemeClr val="tx1"/>
                </a:solidFill>
              </a:rPr>
              <a:t>; </a:t>
            </a:r>
            <a:r>
              <a:rPr lang="en-US" i="1" dirty="0">
                <a:solidFill>
                  <a:schemeClr val="tx1"/>
                </a:solidFill>
              </a:rPr>
              <a:t>b</a:t>
            </a:r>
            <a:r>
              <a:rPr lang="en-US" dirty="0">
                <a:solidFill>
                  <a:schemeClr val="tx1"/>
                </a:solidFill>
              </a:rPr>
              <a:t> = </a:t>
            </a:r>
            <a:r>
              <a:rPr lang="en-US" dirty="0" smtClean="0">
                <a:solidFill>
                  <a:schemeClr val="tx1"/>
                </a:solidFill>
              </a:rPr>
              <a:t>52</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039671357"/>
              </p:ext>
            </p:extLst>
          </p:nvPr>
        </p:nvGraphicFramePr>
        <p:xfrm>
          <a:off x="1202163" y="1653421"/>
          <a:ext cx="1460500" cy="800100"/>
        </p:xfrm>
        <a:graphic>
          <a:graphicData uri="http://schemas.openxmlformats.org/presentationml/2006/ole">
            <mc:AlternateContent xmlns:mc="http://schemas.openxmlformats.org/markup-compatibility/2006">
              <mc:Choice xmlns:v="urn:schemas-microsoft-com:vml" Requires="v">
                <p:oleObj spid="_x0000_s82954" name="Equation" r:id="rId3" imgW="1460500" imgH="800100" progId="Equation.DSMT4">
                  <p:embed/>
                </p:oleObj>
              </mc:Choice>
              <mc:Fallback>
                <p:oleObj name="Equation" r:id="rId3" imgW="1460500" imgH="800100" progId="Equation.DSMT4">
                  <p:embed/>
                  <p:pic>
                    <p:nvPicPr>
                      <p:cNvPr id="0" name=""/>
                      <p:cNvPicPr/>
                      <p:nvPr/>
                    </p:nvPicPr>
                    <p:blipFill>
                      <a:blip r:embed="rId4"/>
                      <a:stretch>
                        <a:fillRect/>
                      </a:stretch>
                    </p:blipFill>
                    <p:spPr>
                      <a:xfrm>
                        <a:off x="1202163" y="1653421"/>
                        <a:ext cx="1460500" cy="800100"/>
                      </a:xfrm>
                      <a:prstGeom prst="rect">
                        <a:avLst/>
                      </a:prstGeom>
                    </p:spPr>
                  </p:pic>
                </p:oleObj>
              </mc:Fallback>
            </mc:AlternateContent>
          </a:graphicData>
        </a:graphic>
      </p:graphicFrame>
    </p:spTree>
    <p:extLst>
      <p:ext uri="{BB962C8B-B14F-4D97-AF65-F5344CB8AC3E}">
        <p14:creationId xmlns:p14="http://schemas.microsoft.com/office/powerpoint/2010/main" val="32674695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lvl="1" algn="l"/>
            <a:r>
              <a:rPr lang="en-US" dirty="0">
                <a:solidFill>
                  <a:srgbClr val="000000"/>
                </a:solidFill>
              </a:rPr>
              <a:t>Replace </a:t>
            </a:r>
            <a:r>
              <a:rPr lang="en-US" i="1" dirty="0">
                <a:solidFill>
                  <a:srgbClr val="000000"/>
                </a:solidFill>
              </a:rPr>
              <a:t>m</a:t>
            </a:r>
            <a:r>
              <a:rPr lang="en-US" dirty="0">
                <a:solidFill>
                  <a:srgbClr val="000000"/>
                </a:solidFill>
              </a:rPr>
              <a:t> and </a:t>
            </a:r>
            <a:r>
              <a:rPr lang="en-US" i="1" dirty="0">
                <a:solidFill>
                  <a:srgbClr val="000000"/>
                </a:solidFill>
              </a:rPr>
              <a:t>b</a:t>
            </a:r>
            <a:r>
              <a:rPr lang="en-US" dirty="0">
                <a:solidFill>
                  <a:srgbClr val="000000"/>
                </a:solidFill>
              </a:rPr>
              <a:t> with the calculated values in the general equation of </a:t>
            </a:r>
            <a:r>
              <a:rPr lang="en-US" dirty="0" smtClean="0">
                <a:solidFill>
                  <a:srgbClr val="000000"/>
                </a:solidFill>
              </a:rPr>
              <a:t>a </a:t>
            </a:r>
            <a:r>
              <a:rPr lang="en-US" dirty="0">
                <a:solidFill>
                  <a:srgbClr val="000000"/>
                </a:solidFill>
              </a:rPr>
              <a:t>line.</a:t>
            </a:r>
          </a:p>
          <a:p>
            <a:pPr lvl="2" algn="l"/>
            <a:r>
              <a:rPr lang="fr-FR" i="1" dirty="0">
                <a:solidFill>
                  <a:srgbClr val="000000"/>
                </a:solidFill>
              </a:rPr>
              <a:t>y</a:t>
            </a:r>
            <a:r>
              <a:rPr lang="fr-FR" dirty="0">
                <a:solidFill>
                  <a:srgbClr val="000000"/>
                </a:solidFill>
              </a:rPr>
              <a:t> = 2</a:t>
            </a:r>
            <a:r>
              <a:rPr lang="fr-FR" i="1" dirty="0">
                <a:solidFill>
                  <a:srgbClr val="000000"/>
                </a:solidFill>
              </a:rPr>
              <a:t>x</a:t>
            </a:r>
            <a:r>
              <a:rPr lang="fr-FR" dirty="0">
                <a:solidFill>
                  <a:srgbClr val="000000"/>
                </a:solidFill>
              </a:rPr>
              <a:t> + 52</a:t>
            </a:r>
          </a:p>
          <a:p>
            <a:pPr lvl="1" algn="l"/>
            <a:endParaRPr lang="fr-FR" dirty="0" smtClean="0">
              <a:solidFill>
                <a:srgbClr val="000000"/>
              </a:solidFill>
            </a:endParaRPr>
          </a:p>
          <a:p>
            <a:pPr lvl="1" algn="l"/>
            <a:r>
              <a:rPr lang="fr-FR" dirty="0" smtClean="0">
                <a:solidFill>
                  <a:srgbClr val="000000"/>
                </a:solidFill>
              </a:rPr>
              <a:t>The </a:t>
            </a:r>
            <a:r>
              <a:rPr lang="fr-FR" dirty="0" err="1">
                <a:solidFill>
                  <a:srgbClr val="000000"/>
                </a:solidFill>
              </a:rPr>
              <a:t>temperature</a:t>
            </a:r>
            <a:r>
              <a:rPr lang="fr-FR" dirty="0">
                <a:solidFill>
                  <a:srgbClr val="000000"/>
                </a:solidFill>
              </a:rPr>
              <a:t> </a:t>
            </a:r>
            <a:r>
              <a:rPr lang="fr-FR" dirty="0" err="1">
                <a:solidFill>
                  <a:srgbClr val="000000"/>
                </a:solidFill>
              </a:rPr>
              <a:t>between</a:t>
            </a:r>
            <a:r>
              <a:rPr lang="fr-FR" dirty="0">
                <a:solidFill>
                  <a:srgbClr val="000000"/>
                </a:solidFill>
              </a:rPr>
              <a:t> 0 and 7 </a:t>
            </a:r>
            <a:r>
              <a:rPr lang="fr-FR" dirty="0" err="1">
                <a:solidFill>
                  <a:srgbClr val="000000"/>
                </a:solidFill>
              </a:rPr>
              <a:t>hours</a:t>
            </a:r>
            <a:r>
              <a:rPr lang="fr-FR" dirty="0">
                <a:solidFill>
                  <a:srgbClr val="000000"/>
                </a:solidFill>
              </a:rPr>
              <a:t> </a:t>
            </a:r>
            <a:r>
              <a:rPr lang="fr-FR" dirty="0" err="1">
                <a:solidFill>
                  <a:srgbClr val="000000"/>
                </a:solidFill>
              </a:rPr>
              <a:t>after</a:t>
            </a:r>
            <a:r>
              <a:rPr lang="fr-FR" dirty="0">
                <a:solidFill>
                  <a:srgbClr val="000000"/>
                </a:solidFill>
              </a:rPr>
              <a:t> </a:t>
            </a:r>
            <a:r>
              <a:rPr lang="fr-FR" dirty="0" err="1">
                <a:solidFill>
                  <a:srgbClr val="000000"/>
                </a:solidFill>
              </a:rPr>
              <a:t>sunrise</a:t>
            </a:r>
            <a:r>
              <a:rPr lang="fr-FR" dirty="0">
                <a:solidFill>
                  <a:srgbClr val="000000"/>
                </a:solidFill>
              </a:rPr>
              <a:t> </a:t>
            </a:r>
            <a:r>
              <a:rPr lang="fr-FR" dirty="0" err="1">
                <a:solidFill>
                  <a:srgbClr val="000000"/>
                </a:solidFill>
              </a:rPr>
              <a:t>can</a:t>
            </a:r>
            <a:r>
              <a:rPr lang="fr-FR" dirty="0">
                <a:solidFill>
                  <a:srgbClr val="000000"/>
                </a:solidFill>
              </a:rPr>
              <a:t> </a:t>
            </a:r>
            <a:r>
              <a:rPr lang="fr-FR" dirty="0" err="1">
                <a:solidFill>
                  <a:srgbClr val="000000"/>
                </a:solidFill>
              </a:rPr>
              <a:t>be</a:t>
            </a:r>
            <a:r>
              <a:rPr lang="fr-FR" dirty="0">
                <a:solidFill>
                  <a:srgbClr val="000000"/>
                </a:solidFill>
              </a:rPr>
              <a:t> </a:t>
            </a:r>
            <a:r>
              <a:rPr lang="fr-FR" dirty="0" err="1">
                <a:solidFill>
                  <a:srgbClr val="000000"/>
                </a:solidFill>
              </a:rPr>
              <a:t>approximated</a:t>
            </a:r>
            <a:r>
              <a:rPr lang="fr-FR" dirty="0">
                <a:solidFill>
                  <a:srgbClr val="000000"/>
                </a:solidFill>
              </a:rPr>
              <a:t> </a:t>
            </a:r>
            <a:r>
              <a:rPr lang="fr-FR" dirty="0" err="1">
                <a:solidFill>
                  <a:srgbClr val="000000"/>
                </a:solidFill>
              </a:rPr>
              <a:t>with</a:t>
            </a:r>
            <a:r>
              <a:rPr lang="fr-FR" dirty="0">
                <a:solidFill>
                  <a:srgbClr val="000000"/>
                </a:solidFill>
              </a:rPr>
              <a:t> the </a:t>
            </a:r>
            <a:r>
              <a:rPr lang="fr-FR" dirty="0" err="1">
                <a:solidFill>
                  <a:srgbClr val="000000"/>
                </a:solidFill>
              </a:rPr>
              <a:t>equation</a:t>
            </a:r>
            <a:r>
              <a:rPr lang="fr-FR" dirty="0">
                <a:solidFill>
                  <a:srgbClr val="000000"/>
                </a:solidFill>
              </a:rPr>
              <a:t> </a:t>
            </a:r>
            <a:r>
              <a:rPr lang="fr-FR" i="1" dirty="0">
                <a:solidFill>
                  <a:srgbClr val="000000"/>
                </a:solidFill>
              </a:rPr>
              <a:t>y</a:t>
            </a:r>
            <a:r>
              <a:rPr lang="fr-FR" dirty="0">
                <a:solidFill>
                  <a:srgbClr val="000000"/>
                </a:solidFill>
              </a:rPr>
              <a:t> = 2</a:t>
            </a:r>
            <a:r>
              <a:rPr lang="fr-FR" i="1" dirty="0">
                <a:solidFill>
                  <a:srgbClr val="000000"/>
                </a:solidFill>
              </a:rPr>
              <a:t>x</a:t>
            </a:r>
            <a:r>
              <a:rPr lang="fr-FR" dirty="0">
                <a:solidFill>
                  <a:srgbClr val="000000"/>
                </a:solidFill>
              </a:rPr>
              <a:t> + 52.</a:t>
            </a:r>
          </a:p>
          <a:p>
            <a:pPr lvl="2" algn="l">
              <a:lnSpc>
                <a:spcPct val="130000"/>
              </a:lnSpc>
            </a:pPr>
            <a:endParaRPr lang="en-US" dirty="0">
              <a:solidFill>
                <a:srgbClr val="000000"/>
              </a:solidFill>
            </a:endParaRPr>
          </a:p>
          <a:p>
            <a:pPr lvl="2" algn="l"/>
            <a:endParaRPr lang="en-US" dirty="0">
              <a:solidFill>
                <a:srgbClr val="000000"/>
              </a:solidFill>
            </a:endParaRPr>
          </a:p>
          <a:p>
            <a:pPr lvl="1" algn="l"/>
            <a:endParaRPr lang="en-US" sz="2800" baseline="30000"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dirty="0" smtClean="0"/>
              <a:t>4.2.4: Fitting Linear Functions to Data</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2533457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16</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t>4.2.4: Fitting Linear Functions to Data</a:t>
            </a:r>
          </a:p>
          <a:p>
            <a:endParaRPr lang="en-US" dirty="0"/>
          </a:p>
        </p:txBody>
      </p:sp>
    </p:spTree>
    <p:extLst>
      <p:ext uri="{BB962C8B-B14F-4D97-AF65-F5344CB8AC3E}">
        <p14:creationId xmlns:p14="http://schemas.microsoft.com/office/powerpoint/2010/main" val="7283082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Automated tractors can mow </a:t>
            </a:r>
            <a:r>
              <a:rPr lang="en-US" dirty="0" smtClean="0"/>
              <a:t/>
            </a:r>
            <a:br>
              <a:rPr lang="en-US" dirty="0" smtClean="0"/>
            </a:br>
            <a:r>
              <a:rPr lang="en-US" dirty="0" smtClean="0"/>
              <a:t>lawns </a:t>
            </a:r>
            <a:r>
              <a:rPr lang="en-US" dirty="0"/>
              <a:t>without being driven by </a:t>
            </a:r>
            <a:r>
              <a:rPr lang="en-US" dirty="0" smtClean="0"/>
              <a:t/>
            </a:r>
            <a:br>
              <a:rPr lang="en-US" dirty="0" smtClean="0"/>
            </a:br>
            <a:r>
              <a:rPr lang="en-US" dirty="0" smtClean="0"/>
              <a:t>a </a:t>
            </a:r>
            <a:r>
              <a:rPr lang="en-US" dirty="0"/>
              <a:t>person. A company runs </a:t>
            </a:r>
            <a:r>
              <a:rPr lang="en-US" dirty="0" smtClean="0"/>
              <a:t/>
            </a:r>
            <a:br>
              <a:rPr lang="en-US" dirty="0" smtClean="0"/>
            </a:br>
            <a:r>
              <a:rPr lang="en-US" dirty="0" smtClean="0"/>
              <a:t>trials </a:t>
            </a:r>
            <a:r>
              <a:rPr lang="en-US" dirty="0"/>
              <a:t>using fields of different </a:t>
            </a:r>
            <a:r>
              <a:rPr lang="en-US" dirty="0" smtClean="0"/>
              <a:t/>
            </a:r>
            <a:br>
              <a:rPr lang="en-US" dirty="0" smtClean="0"/>
            </a:br>
            <a:r>
              <a:rPr lang="en-US" dirty="0" smtClean="0"/>
              <a:t>sizes</a:t>
            </a:r>
            <a:r>
              <a:rPr lang="en-US" dirty="0"/>
              <a:t>, and records the amount </a:t>
            </a:r>
            <a:r>
              <a:rPr lang="en-US" dirty="0" smtClean="0"/>
              <a:t/>
            </a:r>
            <a:br>
              <a:rPr lang="en-US" dirty="0" smtClean="0"/>
            </a:br>
            <a:r>
              <a:rPr lang="en-US" dirty="0" smtClean="0"/>
              <a:t>of </a:t>
            </a:r>
            <a:r>
              <a:rPr lang="en-US" dirty="0"/>
              <a:t>time it takes the tractor to </a:t>
            </a:r>
            <a:r>
              <a:rPr lang="en-US" dirty="0" smtClean="0"/>
              <a:t/>
            </a:r>
            <a:br>
              <a:rPr lang="en-US" dirty="0" smtClean="0"/>
            </a:br>
            <a:r>
              <a:rPr lang="en-US" dirty="0" smtClean="0"/>
              <a:t>mow </a:t>
            </a:r>
            <a:r>
              <a:rPr lang="en-US" dirty="0"/>
              <a:t>each field. The field sizes </a:t>
            </a:r>
            <a:r>
              <a:rPr lang="en-US" dirty="0" smtClean="0"/>
              <a:t/>
            </a:r>
            <a:br>
              <a:rPr lang="en-US" dirty="0" smtClean="0"/>
            </a:br>
            <a:r>
              <a:rPr lang="en-US" dirty="0" smtClean="0"/>
              <a:t>are </a:t>
            </a:r>
            <a:r>
              <a:rPr lang="en-US" dirty="0"/>
              <a:t>measured in acres.</a:t>
            </a:r>
          </a:p>
          <a:p>
            <a:endParaRPr lang="en-US" dirty="0"/>
          </a:p>
          <a:p>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17</a:t>
            </a:fld>
            <a:endParaRPr lang="en-US" dirty="0"/>
          </a:p>
        </p:txBody>
      </p:sp>
      <p:sp>
        <p:nvSpPr>
          <p:cNvPr id="3" name="Footer Placeholder 2"/>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50287016"/>
              </p:ext>
            </p:extLst>
          </p:nvPr>
        </p:nvGraphicFramePr>
        <p:xfrm>
          <a:off x="5141054" y="996397"/>
          <a:ext cx="3065565" cy="4685670"/>
        </p:xfrm>
        <a:graphic>
          <a:graphicData uri="http://schemas.openxmlformats.org/drawingml/2006/table">
            <a:tbl>
              <a:tblPr firstRow="1" bandRow="1">
                <a:tableStyleId>{5940675A-B579-460E-94D1-54222C63F5DA}</a:tableStyleId>
              </a:tblPr>
              <a:tblGrid>
                <a:gridCol w="1228544"/>
                <a:gridCol w="1837021"/>
              </a:tblGrid>
              <a:tr h="398463">
                <a:tc>
                  <a:txBody>
                    <a:bodyPr/>
                    <a:lstStyle/>
                    <a:p>
                      <a:pPr algn="ctr"/>
                      <a:r>
                        <a:rPr lang="en-US" sz="2000" b="1" dirty="0" smtClean="0">
                          <a:latin typeface="Arial"/>
                          <a:cs typeface="Arial"/>
                        </a:rPr>
                        <a:t>Acres</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Time in hours</a:t>
                      </a:r>
                      <a:endParaRPr lang="en-US" sz="2000" b="1" dirty="0">
                        <a:latin typeface="Arial"/>
                        <a:cs typeface="Arial"/>
                      </a:endParaRPr>
                    </a:p>
                  </a:txBody>
                  <a:tcPr>
                    <a:solidFill>
                      <a:schemeClr val="bg1">
                        <a:lumMod val="85000"/>
                      </a:schemeClr>
                    </a:solidFill>
                  </a:tcPr>
                </a:tc>
              </a:tr>
              <a:tr h="398463">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15</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22</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32.3</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46.8</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34</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39.6</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75</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30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70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40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112</a:t>
                      </a:r>
                      <a:endParaRPr lang="en-US" sz="200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3011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r>
              <a:rPr lang="en-US" dirty="0"/>
              <a:t>Can the time to mow acres of a field be represented by a linear function? If yes, find the equation of the function.</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126302"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lvl="1" algn="l"/>
            <a:r>
              <a:rPr lang="en-US" dirty="0">
                <a:solidFill>
                  <a:srgbClr val="000000"/>
                </a:solidFill>
              </a:rPr>
              <a:t>Let the </a:t>
            </a:r>
            <a:r>
              <a:rPr lang="en-US" i="1" dirty="0">
                <a:solidFill>
                  <a:srgbClr val="000000"/>
                </a:solidFill>
              </a:rPr>
              <a:t>x</a:t>
            </a:r>
            <a:r>
              <a:rPr lang="en-US" dirty="0">
                <a:solidFill>
                  <a:srgbClr val="000000"/>
                </a:solidFill>
              </a:rPr>
              <a:t>-axis represent </a:t>
            </a:r>
            <a:r>
              <a:rPr lang="en-US" dirty="0" smtClean="0">
                <a:solidFill>
                  <a:srgbClr val="000000"/>
                </a:solidFill>
              </a:rPr>
              <a:t/>
            </a:r>
            <a:br>
              <a:rPr lang="en-US" dirty="0" smtClean="0">
                <a:solidFill>
                  <a:srgbClr val="000000"/>
                </a:solidFill>
              </a:rPr>
            </a:br>
            <a:r>
              <a:rPr lang="en-US" dirty="0" smtClean="0">
                <a:solidFill>
                  <a:srgbClr val="000000"/>
                </a:solidFill>
              </a:rPr>
              <a:t>the acres </a:t>
            </a:r>
            <a:r>
              <a:rPr lang="en-US" dirty="0">
                <a:solidFill>
                  <a:srgbClr val="000000"/>
                </a:solidFill>
              </a:rPr>
              <a:t>and the </a:t>
            </a:r>
            <a:r>
              <a:rPr lang="en-US" i="1" dirty="0">
                <a:solidFill>
                  <a:srgbClr val="000000"/>
                </a:solidFill>
              </a:rPr>
              <a:t>y</a:t>
            </a:r>
            <a:r>
              <a:rPr lang="en-US" dirty="0">
                <a:solidFill>
                  <a:srgbClr val="000000"/>
                </a:solidFill>
              </a:rPr>
              <a:t>-axis </a:t>
            </a:r>
            <a:r>
              <a:rPr lang="en-US" dirty="0" smtClean="0">
                <a:solidFill>
                  <a:srgbClr val="000000"/>
                </a:solidFill>
              </a:rPr>
              <a:t/>
            </a:r>
            <a:br>
              <a:rPr lang="en-US" dirty="0" smtClean="0">
                <a:solidFill>
                  <a:srgbClr val="000000"/>
                </a:solidFill>
              </a:rPr>
            </a:br>
            <a:r>
              <a:rPr lang="en-US" dirty="0" smtClean="0">
                <a:solidFill>
                  <a:srgbClr val="000000"/>
                </a:solidFill>
              </a:rPr>
              <a:t>represent </a:t>
            </a:r>
            <a:r>
              <a:rPr lang="en-US" dirty="0">
                <a:solidFill>
                  <a:srgbClr val="000000"/>
                </a:solidFill>
              </a:rPr>
              <a:t>the time </a:t>
            </a:r>
            <a:r>
              <a:rPr lang="en-US" dirty="0" smtClean="0">
                <a:solidFill>
                  <a:srgbClr val="000000"/>
                </a:solidFill>
              </a:rPr>
              <a:t/>
            </a:r>
            <a:br>
              <a:rPr lang="en-US" dirty="0" smtClean="0">
                <a:solidFill>
                  <a:srgbClr val="000000"/>
                </a:solidFill>
              </a:rPr>
            </a:br>
            <a:r>
              <a:rPr lang="en-US" dirty="0" smtClean="0">
                <a:solidFill>
                  <a:srgbClr val="000000"/>
                </a:solidFill>
              </a:rPr>
              <a:t>in </a:t>
            </a:r>
            <a:r>
              <a:rPr lang="en-US" dirty="0">
                <a:solidFill>
                  <a:srgbClr val="000000"/>
                </a:solidFill>
              </a:rPr>
              <a:t>hours.</a:t>
            </a:r>
          </a:p>
          <a:p>
            <a:pPr marL="514350" indent="-514350">
              <a:buFont typeface="+mj-lt"/>
              <a:buAutoNum type="arabicPeriod"/>
            </a:pPr>
            <a:endParaRPr lang="en-US" sz="2800" b="1" dirty="0">
              <a:solidFill>
                <a:srgbClr val="660066"/>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19</a:t>
            </a:fld>
            <a:endParaRPr lang="en-US" dirty="0"/>
          </a:p>
        </p:txBody>
      </p:sp>
      <p:sp>
        <p:nvSpPr>
          <p:cNvPr id="2" name="Footer Placeholder 1"/>
          <p:cNvSpPr>
            <a:spLocks noGrp="1"/>
          </p:cNvSpPr>
          <p:nvPr>
            <p:ph type="ftr" sz="quarter" idx="13"/>
          </p:nvPr>
        </p:nvSpPr>
        <p:spPr/>
        <p:txBody>
          <a:bodyPr/>
          <a:lstStyle/>
          <a:p>
            <a:pPr>
              <a:defRPr/>
            </a:pPr>
            <a:r>
              <a:rPr lang="en-US" smtClean="0"/>
              <a:t>4.2.4: Fitting Linear Functions to Data</a:t>
            </a:r>
            <a:endParaRPr lang="en-US" dirty="0"/>
          </a:p>
        </p:txBody>
      </p:sp>
      <p:pic>
        <p:nvPicPr>
          <p:cNvPr id="4" name="Picture 3" descr="U4L2_43.eps"/>
          <p:cNvPicPr>
            <a:picLocks noChangeAspect="1"/>
          </p:cNvPicPr>
          <p:nvPr/>
        </p:nvPicPr>
        <p:blipFill rotWithShape="1">
          <a:blip r:embed="rId2">
            <a:extLst>
              <a:ext uri="{28A0092B-C50C-407E-A947-70E740481C1C}">
                <a14:useLocalDpi xmlns:a14="http://schemas.microsoft.com/office/drawing/2010/main" val="0"/>
              </a:ext>
            </a:extLst>
          </a:blip>
          <a:srcRect l="5487" t="5181" r="5377" b="5470"/>
          <a:stretch/>
        </p:blipFill>
        <p:spPr>
          <a:xfrm>
            <a:off x="4775200" y="1828800"/>
            <a:ext cx="3753778" cy="3733800"/>
          </a:xfrm>
          <a:prstGeom prst="rect">
            <a:avLst/>
          </a:prstGeom>
        </p:spPr>
      </p:pic>
      <p:sp>
        <p:nvSpPr>
          <p:cNvPr id="6" name="TextBox 5"/>
          <p:cNvSpPr txBox="1"/>
          <p:nvPr/>
        </p:nvSpPr>
        <p:spPr>
          <a:xfrm rot="16200000">
            <a:off x="2936573" y="3511858"/>
            <a:ext cx="3473330" cy="323165"/>
          </a:xfrm>
          <a:prstGeom prst="rect">
            <a:avLst/>
          </a:prstGeom>
          <a:noFill/>
        </p:spPr>
        <p:txBody>
          <a:bodyPr wrap="square" rtlCol="0">
            <a:spAutoFit/>
          </a:bodyPr>
          <a:lstStyle/>
          <a:p>
            <a:pPr algn="ctr"/>
            <a:r>
              <a:rPr lang="en-US" sz="1500" b="1" dirty="0" smtClean="0">
                <a:latin typeface="Arial"/>
                <a:cs typeface="Arial"/>
              </a:rPr>
              <a:t>Time</a:t>
            </a:r>
            <a:endParaRPr lang="en-US" sz="1500" b="1" dirty="0">
              <a:latin typeface="Arial"/>
              <a:cs typeface="Arial"/>
            </a:endParaRPr>
          </a:p>
        </p:txBody>
      </p:sp>
      <p:sp>
        <p:nvSpPr>
          <p:cNvPr id="7" name="TextBox 6"/>
          <p:cNvSpPr txBox="1"/>
          <p:nvPr/>
        </p:nvSpPr>
        <p:spPr>
          <a:xfrm>
            <a:off x="4864920" y="5479348"/>
            <a:ext cx="3638658" cy="323165"/>
          </a:xfrm>
          <a:prstGeom prst="rect">
            <a:avLst/>
          </a:prstGeom>
          <a:noFill/>
        </p:spPr>
        <p:txBody>
          <a:bodyPr wrap="square" rtlCol="0">
            <a:spAutoFit/>
          </a:bodyPr>
          <a:lstStyle/>
          <a:p>
            <a:pPr algn="ctr"/>
            <a:r>
              <a:rPr lang="en-US" sz="1500" b="1" dirty="0" smtClean="0">
                <a:latin typeface="Arial"/>
                <a:cs typeface="Arial"/>
              </a:rPr>
              <a:t>Acres</a:t>
            </a:r>
            <a:endParaRPr lang="en-US" sz="1500" b="1"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63378"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dirty="0">
              <a:ea typeface="+mn-ea"/>
            </a:endParaRPr>
          </a:p>
          <a:p>
            <a:r>
              <a:rPr lang="en-US" dirty="0"/>
              <a:t>Drawing a line through two data points on the same coordinate plane as the scatter plot helps display how well the line matches the data set. If the line is a good fit for the data, some data points will be above the line and some data points will be below the line. After creating a graphical representation of a line that fits the data, find the equation of this line using the two known points on the line. Use the two known points on the line to calculate the slope and </a:t>
            </a:r>
            <a:r>
              <a:rPr lang="en-US" i="1" dirty="0"/>
              <a:t>y</a:t>
            </a:r>
            <a:r>
              <a:rPr lang="en-US" dirty="0"/>
              <a:t>-intercept of the line.</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24229884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30110" cy="4998233"/>
          </a:xfrm>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endParaRPr lang="en-US" sz="2800" dirty="0" smtClean="0"/>
          </a:p>
          <a:p>
            <a:pPr marL="514350" indent="-557784">
              <a:buFont typeface="+mj-lt"/>
              <a:buAutoNum type="arabicPeriod" startAt="2"/>
            </a:pPr>
            <a:r>
              <a:rPr lang="en-US" sz="2800" b="1" dirty="0">
                <a:solidFill>
                  <a:srgbClr val="660066"/>
                </a:solidFill>
              </a:rPr>
              <a:t>Determine if the data can be represented by a linear function.</a:t>
            </a:r>
          </a:p>
          <a:p>
            <a:pPr marL="512064" lvl="1" algn="l">
              <a:spcAft>
                <a:spcPts val="1200"/>
              </a:spcAft>
            </a:pPr>
            <a:r>
              <a:rPr lang="en-US" dirty="0">
                <a:solidFill>
                  <a:srgbClr val="000000"/>
                </a:solidFill>
              </a:rPr>
              <a:t>The graph of a linear equation is a line. If the data looks like it could fit a line, then a linear equation could be used to represent the data. </a:t>
            </a:r>
          </a:p>
          <a:p>
            <a:pPr marL="512064" lvl="1" algn="l"/>
            <a:r>
              <a:rPr lang="en-US" dirty="0">
                <a:solidFill>
                  <a:srgbClr val="000000"/>
                </a:solidFill>
              </a:rPr>
              <a:t>The temperatures appear to increase in a line, and a linear equation could be used to represent the data set.</a:t>
            </a:r>
            <a:endParaRPr lang="en-US" sz="4400" b="1" dirty="0">
              <a:solidFill>
                <a:srgbClr val="000000"/>
              </a:solidFill>
            </a:endParaRPr>
          </a:p>
          <a:p>
            <a:pPr marL="512064" eaLnBrk="1" hangingPunct="1">
              <a:defRPr/>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23152831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Draw a line to estimate the data set.</a:t>
            </a:r>
          </a:p>
          <a:p>
            <a:pPr marL="512064" lvl="1" algn="l">
              <a:spcAft>
                <a:spcPts val="1200"/>
              </a:spcAft>
            </a:pPr>
            <a:r>
              <a:rPr lang="en-US" dirty="0">
                <a:solidFill>
                  <a:schemeClr val="tx1"/>
                </a:solidFill>
              </a:rPr>
              <a:t>Two points in the data set can be used to draw a line that estimates the data. When the line is drawn, some of the data values should be above the line, and some should be below the line. </a:t>
            </a:r>
          </a:p>
          <a:p>
            <a:pPr marL="512064" lvl="1" algn="l"/>
            <a:r>
              <a:rPr lang="en-US" dirty="0">
                <a:solidFill>
                  <a:schemeClr val="tx1"/>
                </a:solidFill>
              </a:rPr>
              <a:t>A line through (7, 10) and (40, 112) looks like a good fit for the data.</a:t>
            </a:r>
          </a:p>
          <a:p>
            <a:pPr marL="512064" lvl="1" algn="l"/>
            <a:endParaRPr lang="en-US" dirty="0">
              <a:solidFill>
                <a:srgbClr val="000000"/>
              </a:solidFill>
            </a:endParaRPr>
          </a:p>
          <a:p>
            <a:pPr marL="512064"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smtClean="0"/>
              <a:t>4.2.4: Fitting Linear Functions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pic>
        <p:nvPicPr>
          <p:cNvPr id="5" name="Picture 4" descr="U4L2_44.eps"/>
          <p:cNvPicPr>
            <a:picLocks noChangeAspect="1"/>
          </p:cNvPicPr>
          <p:nvPr/>
        </p:nvPicPr>
        <p:blipFill rotWithShape="1">
          <a:blip r:embed="rId2">
            <a:extLst>
              <a:ext uri="{28A0092B-C50C-407E-A947-70E740481C1C}">
                <a14:useLocalDpi xmlns:a14="http://schemas.microsoft.com/office/drawing/2010/main" val="0"/>
              </a:ext>
            </a:extLst>
          </a:blip>
          <a:srcRect l="5434" t="5489" r="5548" b="6085"/>
          <a:stretch/>
        </p:blipFill>
        <p:spPr>
          <a:xfrm>
            <a:off x="2531534" y="1254966"/>
            <a:ext cx="4321435" cy="4267948"/>
          </a:xfrm>
          <a:prstGeom prst="rect">
            <a:avLst/>
          </a:prstGeom>
        </p:spPr>
      </p:pic>
      <p:sp>
        <p:nvSpPr>
          <p:cNvPr id="6" name="TextBox 5"/>
          <p:cNvSpPr txBox="1"/>
          <p:nvPr/>
        </p:nvSpPr>
        <p:spPr>
          <a:xfrm rot="16200000">
            <a:off x="367746" y="3216570"/>
            <a:ext cx="4089306" cy="323165"/>
          </a:xfrm>
          <a:prstGeom prst="rect">
            <a:avLst/>
          </a:prstGeom>
          <a:noFill/>
        </p:spPr>
        <p:txBody>
          <a:bodyPr wrap="square" rtlCol="0">
            <a:spAutoFit/>
          </a:bodyPr>
          <a:lstStyle/>
          <a:p>
            <a:pPr algn="ctr"/>
            <a:r>
              <a:rPr lang="en-US" sz="1500" b="1" dirty="0" smtClean="0">
                <a:latin typeface="Arial"/>
                <a:cs typeface="Arial"/>
              </a:rPr>
              <a:t>Time</a:t>
            </a:r>
            <a:endParaRPr lang="en-US" sz="1500" b="1" dirty="0">
              <a:latin typeface="Arial"/>
              <a:cs typeface="Arial"/>
            </a:endParaRPr>
          </a:p>
        </p:txBody>
      </p:sp>
      <p:sp>
        <p:nvSpPr>
          <p:cNvPr id="7" name="TextBox 6"/>
          <p:cNvSpPr txBox="1"/>
          <p:nvPr/>
        </p:nvSpPr>
        <p:spPr>
          <a:xfrm>
            <a:off x="2604079" y="5479348"/>
            <a:ext cx="4231955" cy="323165"/>
          </a:xfrm>
          <a:prstGeom prst="rect">
            <a:avLst/>
          </a:prstGeom>
          <a:noFill/>
        </p:spPr>
        <p:txBody>
          <a:bodyPr wrap="square" rtlCol="0">
            <a:spAutoFit/>
          </a:bodyPr>
          <a:lstStyle/>
          <a:p>
            <a:pPr algn="ctr"/>
            <a:r>
              <a:rPr lang="en-US" sz="1500" b="1" dirty="0" smtClean="0">
                <a:latin typeface="Arial"/>
                <a:cs typeface="Arial"/>
              </a:rPr>
              <a:t>Acres</a:t>
            </a:r>
            <a:endParaRPr lang="en-US" sz="1500" b="1" dirty="0">
              <a:latin typeface="Arial"/>
              <a:cs typeface="Arial"/>
            </a:endParaRPr>
          </a:p>
        </p:txBody>
      </p:sp>
    </p:spTree>
    <p:extLst>
      <p:ext uri="{BB962C8B-B14F-4D97-AF65-F5344CB8AC3E}">
        <p14:creationId xmlns:p14="http://schemas.microsoft.com/office/powerpoint/2010/main" val="28487508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657263"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endParaRPr lang="en-US" sz="2800" baseline="30000" dirty="0" smtClean="0"/>
          </a:p>
          <a:p>
            <a:pPr marL="514350" indent="-557784">
              <a:buFont typeface="+mj-lt"/>
              <a:buAutoNum type="arabicPeriod" startAt="4"/>
            </a:pPr>
            <a:r>
              <a:rPr lang="en-US" sz="2800" b="1" dirty="0" smtClean="0">
                <a:solidFill>
                  <a:srgbClr val="660066"/>
                </a:solidFill>
              </a:rPr>
              <a:t>Find the equation of the line.</a:t>
            </a:r>
            <a:endParaRPr lang="en-US" sz="2800" b="1" dirty="0">
              <a:solidFill>
                <a:srgbClr val="660066"/>
              </a:solidFill>
            </a:endParaRPr>
          </a:p>
          <a:p>
            <a:pPr marL="512064" lvl="1" algn="l"/>
            <a:r>
              <a:rPr lang="en-US" dirty="0">
                <a:solidFill>
                  <a:srgbClr val="000000"/>
                </a:solidFill>
              </a:rPr>
              <a:t>The general equation of a line in point-slope form </a:t>
            </a:r>
            <a:r>
              <a:rPr lang="en-US" dirty="0" smtClean="0">
                <a:solidFill>
                  <a:srgbClr val="000000"/>
                </a:solidFill>
              </a:rPr>
              <a:t/>
            </a:r>
            <a:br>
              <a:rPr lang="en-US" dirty="0" smtClean="0">
                <a:solidFill>
                  <a:srgbClr val="000000"/>
                </a:solidFill>
              </a:rPr>
            </a:br>
            <a:r>
              <a:rPr lang="en-US" dirty="0" smtClean="0">
                <a:solidFill>
                  <a:srgbClr val="000000"/>
                </a:solidFill>
              </a:rPr>
              <a:t>is </a:t>
            </a:r>
            <a:r>
              <a:rPr lang="en-US" i="1" dirty="0">
                <a:solidFill>
                  <a:srgbClr val="000000"/>
                </a:solidFill>
              </a:rPr>
              <a:t>y</a:t>
            </a:r>
            <a:r>
              <a:rPr lang="en-US" dirty="0">
                <a:solidFill>
                  <a:srgbClr val="000000"/>
                </a:solidFill>
              </a:rPr>
              <a:t> = </a:t>
            </a:r>
            <a:r>
              <a:rPr lang="en-US" i="1" dirty="0">
                <a:solidFill>
                  <a:srgbClr val="000000"/>
                </a:solidFill>
              </a:rPr>
              <a:t>mx</a:t>
            </a:r>
            <a:r>
              <a:rPr lang="en-US" dirty="0">
                <a:solidFill>
                  <a:srgbClr val="000000"/>
                </a:solidFill>
              </a:rPr>
              <a:t> + </a:t>
            </a:r>
            <a:r>
              <a:rPr lang="en-US" i="1" dirty="0">
                <a:solidFill>
                  <a:srgbClr val="000000"/>
                </a:solidFill>
              </a:rPr>
              <a:t>b</a:t>
            </a:r>
            <a:r>
              <a:rPr lang="en-US" dirty="0">
                <a:solidFill>
                  <a:srgbClr val="000000"/>
                </a:solidFill>
              </a:rPr>
              <a:t>, where </a:t>
            </a:r>
            <a:r>
              <a:rPr lang="en-US" i="1" dirty="0">
                <a:solidFill>
                  <a:srgbClr val="000000"/>
                </a:solidFill>
              </a:rPr>
              <a:t>m</a:t>
            </a:r>
            <a:r>
              <a:rPr lang="en-US" dirty="0">
                <a:solidFill>
                  <a:srgbClr val="000000"/>
                </a:solidFill>
              </a:rPr>
              <a:t> is the slope, and </a:t>
            </a:r>
            <a:r>
              <a:rPr lang="en-US" i="1" dirty="0">
                <a:solidFill>
                  <a:srgbClr val="000000"/>
                </a:solidFill>
              </a:rPr>
              <a:t>b</a:t>
            </a:r>
            <a:r>
              <a:rPr lang="en-US" dirty="0">
                <a:solidFill>
                  <a:srgbClr val="000000"/>
                </a:solidFill>
              </a:rPr>
              <a:t> is the </a:t>
            </a:r>
            <a:r>
              <a:rPr lang="en-US" dirty="0" smtClean="0">
                <a:solidFill>
                  <a:srgbClr val="000000"/>
                </a:solidFill>
              </a:rPr>
              <a:t/>
            </a:r>
            <a:br>
              <a:rPr lang="en-US" dirty="0" smtClean="0">
                <a:solidFill>
                  <a:srgbClr val="000000"/>
                </a:solidFill>
              </a:rPr>
            </a:br>
            <a:r>
              <a:rPr lang="en-US" i="1" dirty="0" smtClean="0">
                <a:solidFill>
                  <a:srgbClr val="000000"/>
                </a:solidFill>
              </a:rPr>
              <a:t>y</a:t>
            </a:r>
            <a:r>
              <a:rPr lang="en-US" dirty="0">
                <a:solidFill>
                  <a:srgbClr val="000000"/>
                </a:solidFill>
              </a:rPr>
              <a:t>-intercept. </a:t>
            </a:r>
            <a:endParaRPr lang="en-US" dirty="0" smtClean="0">
              <a:solidFill>
                <a:srgbClr val="000000"/>
              </a:solidFill>
            </a:endParaRPr>
          </a:p>
          <a:p>
            <a:pPr marL="512064" lvl="1" algn="l">
              <a:lnSpc>
                <a:spcPct val="200000"/>
              </a:lnSpc>
            </a:pPr>
            <a:r>
              <a:rPr lang="en-US" dirty="0">
                <a:solidFill>
                  <a:schemeClr val="tx1"/>
                </a:solidFill>
              </a:rPr>
              <a:t>Find the slope, </a:t>
            </a:r>
            <a:r>
              <a:rPr lang="en-US" i="1" dirty="0">
                <a:solidFill>
                  <a:schemeClr val="tx1"/>
                </a:solidFill>
              </a:rPr>
              <a:t>m</a:t>
            </a:r>
            <a:r>
              <a:rPr lang="en-US" dirty="0">
                <a:solidFill>
                  <a:schemeClr val="tx1"/>
                </a:solidFill>
              </a:rPr>
              <a:t>, of the line through the two chosen points. The slope is                    . For any two points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a:solidFill>
                  <a:schemeClr val="tx1"/>
                </a:solidFill>
              </a:rPr>
              <a:t>y</a:t>
            </a:r>
            <a:r>
              <a:rPr lang="en-US" baseline="-25000" dirty="0">
                <a:solidFill>
                  <a:schemeClr val="tx1"/>
                </a:solidFill>
              </a:rPr>
              <a:t>2</a:t>
            </a:r>
            <a:r>
              <a:rPr lang="en-US" dirty="0">
                <a:solidFill>
                  <a:schemeClr val="tx1"/>
                </a:solidFill>
              </a:rPr>
              <a:t>),</a:t>
            </a:r>
            <a:r>
              <a:rPr lang="en-US" i="1" dirty="0">
                <a:solidFill>
                  <a:schemeClr val="tx1"/>
                </a:solidFill>
              </a:rPr>
              <a:t> </a:t>
            </a:r>
            <a:r>
              <a:rPr lang="en-US" dirty="0">
                <a:solidFill>
                  <a:schemeClr val="tx1"/>
                </a:solidFill>
              </a:rPr>
              <a:t>the slope is            . </a:t>
            </a:r>
          </a:p>
          <a:p>
            <a:pPr lvl="1" algn="l"/>
            <a:endParaRPr lang="en-US"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854504633"/>
              </p:ext>
            </p:extLst>
          </p:nvPr>
        </p:nvGraphicFramePr>
        <p:xfrm>
          <a:off x="5021020" y="3646895"/>
          <a:ext cx="1612900" cy="863600"/>
        </p:xfrm>
        <a:graphic>
          <a:graphicData uri="http://schemas.openxmlformats.org/presentationml/2006/ole">
            <mc:AlternateContent xmlns:mc="http://schemas.openxmlformats.org/markup-compatibility/2006">
              <mc:Choice xmlns:v="urn:schemas-microsoft-com:vml" Requires="v">
                <p:oleObj spid="_x0000_s83984" name="Equation" r:id="rId3" imgW="1612900" imgH="863600" progId="Equation.DSMT4">
                  <p:embed/>
                </p:oleObj>
              </mc:Choice>
              <mc:Fallback>
                <p:oleObj name="Equation" r:id="rId3" imgW="1612900" imgH="863600" progId="Equation.DSMT4">
                  <p:embed/>
                  <p:pic>
                    <p:nvPicPr>
                      <p:cNvPr id="0" name=""/>
                      <p:cNvPicPr/>
                      <p:nvPr/>
                    </p:nvPicPr>
                    <p:blipFill>
                      <a:blip r:embed="rId4"/>
                      <a:stretch>
                        <a:fillRect/>
                      </a:stretch>
                    </p:blipFill>
                    <p:spPr>
                      <a:xfrm>
                        <a:off x="5021020" y="3646895"/>
                        <a:ext cx="1612900" cy="8636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192538251"/>
              </p:ext>
            </p:extLst>
          </p:nvPr>
        </p:nvGraphicFramePr>
        <p:xfrm>
          <a:off x="6987886" y="4386542"/>
          <a:ext cx="901700" cy="901700"/>
        </p:xfrm>
        <a:graphic>
          <a:graphicData uri="http://schemas.openxmlformats.org/presentationml/2006/ole">
            <mc:AlternateContent xmlns:mc="http://schemas.openxmlformats.org/markup-compatibility/2006">
              <mc:Choice xmlns:v="urn:schemas-microsoft-com:vml" Requires="v">
                <p:oleObj spid="_x0000_s83985" name="Equation" r:id="rId5" imgW="901700" imgH="901700" progId="Equation.DSMT4">
                  <p:embed/>
                </p:oleObj>
              </mc:Choice>
              <mc:Fallback>
                <p:oleObj name="Equation" r:id="rId5" imgW="901700" imgH="901700" progId="Equation.DSMT4">
                  <p:embed/>
                  <p:pic>
                    <p:nvPicPr>
                      <p:cNvPr id="0" name=""/>
                      <p:cNvPicPr/>
                      <p:nvPr/>
                    </p:nvPicPr>
                    <p:blipFill>
                      <a:blip r:embed="rId6"/>
                      <a:stretch>
                        <a:fillRect/>
                      </a:stretch>
                    </p:blipFill>
                    <p:spPr>
                      <a:xfrm>
                        <a:off x="6987886" y="4386542"/>
                        <a:ext cx="901700" cy="901700"/>
                      </a:xfrm>
                      <a:prstGeom prst="rect">
                        <a:avLst/>
                      </a:prstGeom>
                    </p:spPr>
                  </p:pic>
                </p:oleObj>
              </mc:Fallback>
            </mc:AlternateContent>
          </a:graphicData>
        </a:graphic>
      </p:graphicFrame>
    </p:spTree>
    <p:extLst>
      <p:ext uri="{BB962C8B-B14F-4D97-AF65-F5344CB8AC3E}">
        <p14:creationId xmlns:p14="http://schemas.microsoft.com/office/powerpoint/2010/main" val="15667177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endParaRPr lang="en-US" sz="2800" dirty="0" smtClean="0"/>
          </a:p>
          <a:p>
            <a:pPr lvl="1" algn="l">
              <a:lnSpc>
                <a:spcPct val="150000"/>
              </a:lnSpc>
              <a:spcAft>
                <a:spcPts val="1800"/>
              </a:spcAft>
            </a:pPr>
            <a:r>
              <a:rPr lang="en-US" dirty="0">
                <a:solidFill>
                  <a:srgbClr val="000000"/>
                </a:solidFill>
              </a:rPr>
              <a:t>For the two points (7, 10) and (40, 112), the slope is </a:t>
            </a:r>
            <a:r>
              <a:rPr lang="en-US" dirty="0" smtClean="0">
                <a:solidFill>
                  <a:srgbClr val="000000"/>
                </a:solidFill>
              </a:rPr>
              <a:t/>
            </a:r>
            <a:br>
              <a:rPr lang="en-US" dirty="0" smtClean="0">
                <a:solidFill>
                  <a:srgbClr val="000000"/>
                </a:solidFill>
              </a:rPr>
            </a:br>
            <a:r>
              <a:rPr lang="en-US" dirty="0" smtClean="0">
                <a:solidFill>
                  <a:srgbClr val="000000"/>
                </a:solidFill>
              </a:rPr>
              <a:t>                     . </a:t>
            </a:r>
            <a:endParaRPr lang="en-US" dirty="0">
              <a:solidFill>
                <a:srgbClr val="000000"/>
              </a:solidFill>
            </a:endParaRPr>
          </a:p>
          <a:p>
            <a:pPr lvl="1" algn="l"/>
            <a:endParaRPr lang="en-US" dirty="0" smtClean="0">
              <a:solidFill>
                <a:srgbClr val="000000"/>
              </a:solidFill>
            </a:endParaRPr>
          </a:p>
          <a:p>
            <a:pPr lvl="1" algn="l"/>
            <a:r>
              <a:rPr lang="en-US" dirty="0" smtClean="0">
                <a:solidFill>
                  <a:srgbClr val="000000"/>
                </a:solidFill>
              </a:rPr>
              <a:t>Next</a:t>
            </a:r>
            <a:r>
              <a:rPr lang="en-US" dirty="0">
                <a:solidFill>
                  <a:srgbClr val="000000"/>
                </a:solidFill>
              </a:rPr>
              <a:t>, find the </a:t>
            </a:r>
            <a:r>
              <a:rPr lang="en-US" i="1" dirty="0">
                <a:solidFill>
                  <a:srgbClr val="000000"/>
                </a:solidFill>
              </a:rPr>
              <a:t>y</a:t>
            </a:r>
            <a:r>
              <a:rPr lang="en-US" dirty="0">
                <a:solidFill>
                  <a:srgbClr val="000000"/>
                </a:solidFill>
              </a:rPr>
              <a:t>-intercept, </a:t>
            </a:r>
            <a:r>
              <a:rPr lang="en-US" i="1" dirty="0">
                <a:solidFill>
                  <a:srgbClr val="000000"/>
                </a:solidFill>
              </a:rPr>
              <a:t>b</a:t>
            </a:r>
            <a:r>
              <a:rPr lang="en-US" dirty="0">
                <a:solidFill>
                  <a:srgbClr val="000000"/>
                </a:solidFill>
              </a:rPr>
              <a:t>. Use the general equation of a line to solve for </a:t>
            </a:r>
            <a:r>
              <a:rPr lang="en-US" i="1" dirty="0">
                <a:solidFill>
                  <a:srgbClr val="000000"/>
                </a:solidFill>
              </a:rPr>
              <a:t>b</a:t>
            </a:r>
            <a:r>
              <a:rPr lang="en-US" dirty="0">
                <a:solidFill>
                  <a:srgbClr val="000000"/>
                </a:solidFill>
              </a:rPr>
              <a:t>. Substitute </a:t>
            </a:r>
            <a:r>
              <a:rPr lang="en-US" i="1" dirty="0">
                <a:solidFill>
                  <a:srgbClr val="000000"/>
                </a:solidFill>
              </a:rPr>
              <a:t>x</a:t>
            </a:r>
            <a:r>
              <a:rPr lang="en-US" dirty="0">
                <a:solidFill>
                  <a:srgbClr val="000000"/>
                </a:solidFill>
              </a:rPr>
              <a:t> and </a:t>
            </a:r>
            <a:r>
              <a:rPr lang="en-US" i="1" dirty="0">
                <a:solidFill>
                  <a:srgbClr val="000000"/>
                </a:solidFill>
              </a:rPr>
              <a:t>y</a:t>
            </a:r>
            <a:r>
              <a:rPr lang="en-US" dirty="0">
                <a:solidFill>
                  <a:srgbClr val="000000"/>
                </a:solidFill>
              </a:rPr>
              <a:t> from a known point on the line, and replace </a:t>
            </a:r>
            <a:r>
              <a:rPr lang="en-US" i="1" dirty="0">
                <a:solidFill>
                  <a:srgbClr val="000000"/>
                </a:solidFill>
              </a:rPr>
              <a:t>m</a:t>
            </a:r>
            <a:r>
              <a:rPr lang="en-US" dirty="0">
                <a:solidFill>
                  <a:srgbClr val="000000"/>
                </a:solidFill>
              </a:rPr>
              <a:t> with the calculated slope.</a:t>
            </a:r>
          </a:p>
          <a:p>
            <a:pPr lvl="2" algn="l"/>
            <a:r>
              <a:rPr lang="fr-FR" i="1" dirty="0">
                <a:solidFill>
                  <a:srgbClr val="000000"/>
                </a:solidFill>
              </a:rPr>
              <a:t>y</a:t>
            </a:r>
            <a:r>
              <a:rPr lang="fr-FR" dirty="0">
                <a:solidFill>
                  <a:srgbClr val="000000"/>
                </a:solidFill>
              </a:rPr>
              <a:t> = </a:t>
            </a:r>
            <a:r>
              <a:rPr lang="fr-FR" i="1" dirty="0">
                <a:solidFill>
                  <a:srgbClr val="000000"/>
                </a:solidFill>
              </a:rPr>
              <a:t>mx</a:t>
            </a:r>
            <a:r>
              <a:rPr lang="fr-FR" dirty="0">
                <a:solidFill>
                  <a:srgbClr val="000000"/>
                </a:solidFill>
              </a:rPr>
              <a:t> + </a:t>
            </a:r>
            <a:r>
              <a:rPr lang="fr-FR" i="1" dirty="0">
                <a:solidFill>
                  <a:srgbClr val="000000"/>
                </a:solidFill>
              </a:rPr>
              <a:t>b</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01692807"/>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38"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483607499"/>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39"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445227385"/>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40"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76097709"/>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41"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892889831"/>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42"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769142838"/>
              </p:ext>
            </p:extLst>
          </p:nvPr>
        </p:nvGraphicFramePr>
        <p:xfrm>
          <a:off x="7391400" y="4152900"/>
          <a:ext cx="190500" cy="330200"/>
        </p:xfrm>
        <a:graphic>
          <a:graphicData uri="http://schemas.openxmlformats.org/presentationml/2006/ole">
            <mc:AlternateContent xmlns:mc="http://schemas.openxmlformats.org/markup-compatibility/2006">
              <mc:Choice xmlns:v="urn:schemas-microsoft-com:vml" Requires="v">
                <p:oleObj spid="_x0000_s85043"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529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671432339"/>
              </p:ext>
            </p:extLst>
          </p:nvPr>
        </p:nvGraphicFramePr>
        <p:xfrm>
          <a:off x="1154175" y="1657349"/>
          <a:ext cx="1778000" cy="800100"/>
        </p:xfrm>
        <a:graphic>
          <a:graphicData uri="http://schemas.openxmlformats.org/presentationml/2006/ole">
            <mc:AlternateContent xmlns:mc="http://schemas.openxmlformats.org/markup-compatibility/2006">
              <mc:Choice xmlns:v="urn:schemas-microsoft-com:vml" Requires="v">
                <p:oleObj spid="_x0000_s85044" name="Equation" r:id="rId10" imgW="1778000" imgH="800100" progId="Equation.DSMT4">
                  <p:embed/>
                </p:oleObj>
              </mc:Choice>
              <mc:Fallback>
                <p:oleObj name="Equation" r:id="rId10" imgW="1778000" imgH="800100" progId="Equation.DSMT4">
                  <p:embed/>
                  <p:pic>
                    <p:nvPicPr>
                      <p:cNvPr id="0" name=""/>
                      <p:cNvPicPr/>
                      <p:nvPr/>
                    </p:nvPicPr>
                    <p:blipFill>
                      <a:blip r:embed="rId11"/>
                      <a:stretch>
                        <a:fillRect/>
                      </a:stretch>
                    </p:blipFill>
                    <p:spPr>
                      <a:xfrm>
                        <a:off x="1154175" y="1657349"/>
                        <a:ext cx="1778000" cy="800100"/>
                      </a:xfrm>
                      <a:prstGeom prst="rect">
                        <a:avLst/>
                      </a:prstGeom>
                    </p:spPr>
                  </p:pic>
                </p:oleObj>
              </mc:Fallback>
            </mc:AlternateContent>
          </a:graphicData>
        </a:graphic>
      </p:graphicFrame>
    </p:spTree>
    <p:extLst>
      <p:ext uri="{BB962C8B-B14F-4D97-AF65-F5344CB8AC3E}">
        <p14:creationId xmlns:p14="http://schemas.microsoft.com/office/powerpoint/2010/main" val="20630620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lvl="1" algn="l">
              <a:spcAft>
                <a:spcPts val="1200"/>
              </a:spcAft>
            </a:pPr>
            <a:r>
              <a:rPr lang="en-US" dirty="0">
                <a:solidFill>
                  <a:srgbClr val="000000"/>
                </a:solidFill>
              </a:rPr>
              <a:t>For the point (7, 10): 10 = 3.1(7) + </a:t>
            </a:r>
            <a:r>
              <a:rPr lang="en-US" i="1" dirty="0">
                <a:solidFill>
                  <a:srgbClr val="000000"/>
                </a:solidFill>
              </a:rPr>
              <a:t>b</a:t>
            </a:r>
            <a:r>
              <a:rPr lang="en-US" dirty="0">
                <a:solidFill>
                  <a:srgbClr val="000000"/>
                </a:solidFill>
              </a:rPr>
              <a:t>; </a:t>
            </a:r>
            <a:r>
              <a:rPr lang="en-US" i="1" dirty="0">
                <a:solidFill>
                  <a:srgbClr val="000000"/>
                </a:solidFill>
              </a:rPr>
              <a:t>b</a:t>
            </a:r>
            <a:r>
              <a:rPr lang="en-US" dirty="0">
                <a:solidFill>
                  <a:srgbClr val="000000"/>
                </a:solidFill>
              </a:rPr>
              <a:t> = –12</a:t>
            </a:r>
          </a:p>
          <a:p>
            <a:pPr lvl="1" algn="l">
              <a:spcAft>
                <a:spcPts val="0"/>
              </a:spcAft>
            </a:pPr>
            <a:r>
              <a:rPr lang="en-US" dirty="0">
                <a:solidFill>
                  <a:srgbClr val="000000"/>
                </a:solidFill>
              </a:rPr>
              <a:t>Replace </a:t>
            </a:r>
            <a:r>
              <a:rPr lang="en-US" i="1" dirty="0">
                <a:solidFill>
                  <a:srgbClr val="000000"/>
                </a:solidFill>
              </a:rPr>
              <a:t>m</a:t>
            </a:r>
            <a:r>
              <a:rPr lang="en-US" dirty="0">
                <a:solidFill>
                  <a:srgbClr val="000000"/>
                </a:solidFill>
              </a:rPr>
              <a:t> and </a:t>
            </a:r>
            <a:r>
              <a:rPr lang="en-US" i="1" dirty="0">
                <a:solidFill>
                  <a:srgbClr val="000000"/>
                </a:solidFill>
              </a:rPr>
              <a:t>b</a:t>
            </a:r>
            <a:r>
              <a:rPr lang="en-US" dirty="0">
                <a:solidFill>
                  <a:srgbClr val="000000"/>
                </a:solidFill>
              </a:rPr>
              <a:t> with the calculated values in the general equation of </a:t>
            </a:r>
            <a:r>
              <a:rPr lang="en-US" dirty="0" smtClean="0">
                <a:solidFill>
                  <a:srgbClr val="000000"/>
                </a:solidFill>
              </a:rPr>
              <a:t>a </a:t>
            </a:r>
            <a:r>
              <a:rPr lang="en-US" dirty="0">
                <a:solidFill>
                  <a:srgbClr val="000000"/>
                </a:solidFill>
              </a:rPr>
              <a:t>line.</a:t>
            </a:r>
          </a:p>
          <a:p>
            <a:pPr lvl="2" algn="l"/>
            <a:r>
              <a:rPr lang="fr-FR" i="1" dirty="0">
                <a:solidFill>
                  <a:srgbClr val="000000"/>
                </a:solidFill>
              </a:rPr>
              <a:t>y</a:t>
            </a:r>
            <a:r>
              <a:rPr lang="fr-FR" dirty="0">
                <a:solidFill>
                  <a:srgbClr val="000000"/>
                </a:solidFill>
              </a:rPr>
              <a:t> = 3.1</a:t>
            </a:r>
            <a:r>
              <a:rPr lang="fr-FR" i="1" dirty="0">
                <a:solidFill>
                  <a:srgbClr val="000000"/>
                </a:solidFill>
              </a:rPr>
              <a:t>x</a:t>
            </a:r>
            <a:r>
              <a:rPr lang="fr-FR" dirty="0">
                <a:solidFill>
                  <a:srgbClr val="000000"/>
                </a:solidFill>
              </a:rPr>
              <a:t> – </a:t>
            </a:r>
            <a:r>
              <a:rPr lang="fr-FR" dirty="0" smtClean="0">
                <a:solidFill>
                  <a:srgbClr val="000000"/>
                </a:solidFill>
              </a:rPr>
              <a:t>12</a:t>
            </a:r>
          </a:p>
          <a:p>
            <a:pPr lvl="2" algn="l"/>
            <a:endParaRPr lang="fr-FR" dirty="0">
              <a:solidFill>
                <a:srgbClr val="000000"/>
              </a:solidFill>
            </a:endParaRPr>
          </a:p>
          <a:p>
            <a:pPr lvl="1" algn="l"/>
            <a:r>
              <a:rPr lang="fr-FR" dirty="0">
                <a:solidFill>
                  <a:srgbClr val="000000"/>
                </a:solidFill>
              </a:rPr>
              <a:t>The </a:t>
            </a:r>
            <a:r>
              <a:rPr lang="fr-FR" dirty="0" err="1">
                <a:solidFill>
                  <a:srgbClr val="000000"/>
                </a:solidFill>
              </a:rPr>
              <a:t>amount</a:t>
            </a:r>
            <a:r>
              <a:rPr lang="fr-FR" dirty="0">
                <a:solidFill>
                  <a:srgbClr val="000000"/>
                </a:solidFill>
              </a:rPr>
              <a:t> of time to </a:t>
            </a:r>
            <a:r>
              <a:rPr lang="fr-FR" dirty="0" err="1">
                <a:solidFill>
                  <a:srgbClr val="000000"/>
                </a:solidFill>
              </a:rPr>
              <a:t>mow</a:t>
            </a:r>
            <a:r>
              <a:rPr lang="fr-FR" dirty="0">
                <a:solidFill>
                  <a:srgbClr val="000000"/>
                </a:solidFill>
              </a:rPr>
              <a:t> the acres of a </a:t>
            </a:r>
            <a:r>
              <a:rPr lang="fr-FR" dirty="0" err="1">
                <a:solidFill>
                  <a:srgbClr val="000000"/>
                </a:solidFill>
              </a:rPr>
              <a:t>field</a:t>
            </a:r>
            <a:r>
              <a:rPr lang="fr-FR" dirty="0">
                <a:solidFill>
                  <a:srgbClr val="000000"/>
                </a:solidFill>
              </a:rPr>
              <a:t> </a:t>
            </a:r>
            <a:r>
              <a:rPr lang="fr-FR" dirty="0" err="1">
                <a:solidFill>
                  <a:srgbClr val="000000"/>
                </a:solidFill>
              </a:rPr>
              <a:t>can</a:t>
            </a:r>
            <a:r>
              <a:rPr lang="fr-FR" dirty="0">
                <a:solidFill>
                  <a:srgbClr val="000000"/>
                </a:solidFill>
              </a:rPr>
              <a:t> </a:t>
            </a:r>
            <a:r>
              <a:rPr lang="fr-FR" dirty="0" err="1">
                <a:solidFill>
                  <a:srgbClr val="000000"/>
                </a:solidFill>
              </a:rPr>
              <a:t>be</a:t>
            </a:r>
            <a:r>
              <a:rPr lang="fr-FR" dirty="0">
                <a:solidFill>
                  <a:srgbClr val="000000"/>
                </a:solidFill>
              </a:rPr>
              <a:t> </a:t>
            </a:r>
            <a:r>
              <a:rPr lang="fr-FR" dirty="0" err="1" smtClean="0">
                <a:solidFill>
                  <a:srgbClr val="000000"/>
                </a:solidFill>
              </a:rPr>
              <a:t>represented</a:t>
            </a:r>
            <a:r>
              <a:rPr lang="fr-FR" dirty="0" smtClean="0">
                <a:solidFill>
                  <a:srgbClr val="000000"/>
                </a:solidFill>
              </a:rPr>
              <a:t> </a:t>
            </a:r>
            <a:r>
              <a:rPr lang="fr-FR" dirty="0" err="1">
                <a:solidFill>
                  <a:srgbClr val="000000"/>
                </a:solidFill>
              </a:rPr>
              <a:t>using</a:t>
            </a:r>
            <a:r>
              <a:rPr lang="fr-FR" dirty="0">
                <a:solidFill>
                  <a:srgbClr val="000000"/>
                </a:solidFill>
              </a:rPr>
              <a:t> the </a:t>
            </a:r>
            <a:r>
              <a:rPr lang="fr-FR" dirty="0" err="1">
                <a:solidFill>
                  <a:srgbClr val="000000"/>
                </a:solidFill>
              </a:rPr>
              <a:t>equation</a:t>
            </a:r>
            <a:r>
              <a:rPr lang="fr-FR" dirty="0">
                <a:solidFill>
                  <a:srgbClr val="000000"/>
                </a:solidFill>
              </a:rPr>
              <a:t> </a:t>
            </a:r>
            <a:r>
              <a:rPr lang="fr-FR" i="1" dirty="0">
                <a:solidFill>
                  <a:srgbClr val="000000"/>
                </a:solidFill>
              </a:rPr>
              <a:t>y</a:t>
            </a:r>
            <a:r>
              <a:rPr lang="fr-FR" dirty="0">
                <a:solidFill>
                  <a:srgbClr val="000000"/>
                </a:solidFill>
              </a:rPr>
              <a:t> = 3.1</a:t>
            </a:r>
            <a:r>
              <a:rPr lang="fr-FR" i="1" dirty="0">
                <a:solidFill>
                  <a:srgbClr val="000000"/>
                </a:solidFill>
              </a:rPr>
              <a:t>x</a:t>
            </a:r>
            <a:r>
              <a:rPr lang="fr-FR" dirty="0">
                <a:solidFill>
                  <a:srgbClr val="000000"/>
                </a:solidFill>
              </a:rPr>
              <a:t> – 12.</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9311947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26</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4.2.4: Fitting Linear Functions to Data</a:t>
            </a:r>
          </a:p>
        </p:txBody>
      </p:sp>
    </p:spTree>
    <p:extLst>
      <p:ext uri="{BB962C8B-B14F-4D97-AF65-F5344CB8AC3E}">
        <p14:creationId xmlns:p14="http://schemas.microsoft.com/office/powerpoint/2010/main" val="10642870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656513"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457200" indent="-342900">
              <a:spcAft>
                <a:spcPts val="1200"/>
              </a:spcAft>
              <a:buFont typeface="Arial"/>
              <a:buChar char="•"/>
            </a:pPr>
            <a:r>
              <a:rPr lang="en-US" dirty="0"/>
              <a:t>A scatter plot that can be estimated with a linear function will look approximately like a line.</a:t>
            </a:r>
          </a:p>
          <a:p>
            <a:pPr marL="457200" indent="-342900">
              <a:spcAft>
                <a:spcPts val="1200"/>
              </a:spcAft>
              <a:buFont typeface="Arial"/>
              <a:buChar char="•"/>
            </a:pPr>
            <a:r>
              <a:rPr lang="en-US" dirty="0" smtClean="0"/>
              <a:t>A </a:t>
            </a:r>
            <a:r>
              <a:rPr lang="en-US" dirty="0"/>
              <a:t>line through two points in the scatter plot can be used to find a linear function that fits </a:t>
            </a:r>
            <a:r>
              <a:rPr lang="en-US" dirty="0" smtClean="0"/>
              <a:t>the </a:t>
            </a:r>
            <a:r>
              <a:rPr lang="en-US" dirty="0"/>
              <a:t>data.</a:t>
            </a:r>
          </a:p>
          <a:p>
            <a:pPr marL="457200" indent="-342900">
              <a:spcAft>
                <a:spcPts val="1200"/>
              </a:spcAft>
              <a:buFont typeface="Arial"/>
              <a:buChar char="•"/>
            </a:pPr>
            <a:r>
              <a:rPr lang="en-US" dirty="0" smtClean="0"/>
              <a:t>If </a:t>
            </a:r>
            <a:r>
              <a:rPr lang="en-US" dirty="0"/>
              <a:t>a line is a good fit for a data set, some of the data points will be above the line and some will be below the line</a:t>
            </a:r>
            <a:r>
              <a:rPr lang="en-US" dirty="0" smtClean="0"/>
              <a:t>.</a:t>
            </a:r>
          </a:p>
          <a:p>
            <a:pPr marL="457200" indent="-342900">
              <a:buFont typeface="Arial"/>
              <a:buChar char="•"/>
            </a:pPr>
            <a:r>
              <a:rPr lang="en-US" dirty="0"/>
              <a:t>The general equation of a line in point-slope form is </a:t>
            </a:r>
            <a:r>
              <a:rPr lang="en-US" i="1" dirty="0"/>
              <a:t>y</a:t>
            </a:r>
            <a:r>
              <a:rPr lang="en-US" dirty="0"/>
              <a:t> = </a:t>
            </a:r>
            <a:r>
              <a:rPr lang="en-US" i="1" dirty="0"/>
              <a:t>mx</a:t>
            </a:r>
            <a:r>
              <a:rPr lang="en-US" dirty="0"/>
              <a:t> + </a:t>
            </a:r>
            <a:r>
              <a:rPr lang="en-US" i="1" dirty="0"/>
              <a:t>b</a:t>
            </a:r>
            <a:r>
              <a:rPr lang="en-US" dirty="0"/>
              <a:t>, where </a:t>
            </a:r>
            <a:r>
              <a:rPr lang="en-US" i="1" dirty="0"/>
              <a:t>m</a:t>
            </a:r>
            <a:r>
              <a:rPr lang="en-US" dirty="0"/>
              <a:t> is the slope and </a:t>
            </a:r>
            <a:r>
              <a:rPr lang="en-US" i="1" dirty="0"/>
              <a:t>b</a:t>
            </a:r>
            <a:r>
              <a:rPr lang="en-US" dirty="0"/>
              <a:t> is the </a:t>
            </a:r>
            <a:endParaRPr lang="en-US" dirty="0" smtClean="0"/>
          </a:p>
          <a:p>
            <a:pPr marL="457200"/>
            <a:r>
              <a:rPr lang="en-US" i="1" dirty="0" smtClean="0"/>
              <a:t>y</a:t>
            </a:r>
            <a:r>
              <a:rPr lang="en-US" dirty="0"/>
              <a:t>-intercept.</a:t>
            </a:r>
          </a:p>
          <a:p>
            <a:pPr marL="342900" indent="-342900">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3"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4"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5"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6"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7"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8"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89"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457200" indent="-342900">
              <a:spcAft>
                <a:spcPts val="1200"/>
              </a:spcAft>
              <a:buFont typeface="Arial"/>
              <a:buChar char="•"/>
            </a:pPr>
            <a:r>
              <a:rPr lang="en-US" dirty="0" smtClean="0"/>
              <a:t>To </a:t>
            </a:r>
            <a:r>
              <a:rPr lang="en-US" dirty="0"/>
              <a:t>find the equation of a line with two known points, calculate the slope and </a:t>
            </a:r>
            <a:r>
              <a:rPr lang="en-US" i="1" dirty="0"/>
              <a:t>y</a:t>
            </a:r>
            <a:r>
              <a:rPr lang="en-US" dirty="0"/>
              <a:t>-intercept of a line through the two points</a:t>
            </a:r>
            <a:r>
              <a:rPr lang="en-US" dirty="0" smtClean="0"/>
              <a:t>.</a:t>
            </a:r>
          </a:p>
          <a:p>
            <a:pPr marL="457200" indent="-342900">
              <a:lnSpc>
                <a:spcPct val="130000"/>
              </a:lnSpc>
              <a:buFont typeface="Arial"/>
              <a:buChar char="•"/>
            </a:pPr>
            <a:r>
              <a:rPr lang="en-US" dirty="0" smtClean="0"/>
              <a:t>Slope </a:t>
            </a:r>
            <a:r>
              <a:rPr lang="en-US" dirty="0"/>
              <a:t>is the change in </a:t>
            </a:r>
            <a:r>
              <a:rPr lang="en-US" i="1" dirty="0"/>
              <a:t>y</a:t>
            </a:r>
            <a:r>
              <a:rPr lang="en-US" dirty="0"/>
              <a:t> divided by the change in </a:t>
            </a:r>
            <a:r>
              <a:rPr lang="en-US" i="1" dirty="0"/>
              <a:t>x</a:t>
            </a:r>
            <a:r>
              <a:rPr lang="en-US" dirty="0"/>
              <a:t>; a line through the points (</a:t>
            </a:r>
            <a:r>
              <a:rPr lang="en-US" i="1" dirty="0"/>
              <a:t>x</a:t>
            </a:r>
            <a:r>
              <a:rPr lang="en-US" baseline="-25000" dirty="0"/>
              <a:t>1</a:t>
            </a:r>
            <a:r>
              <a:rPr lang="en-US" dirty="0"/>
              <a:t>, </a:t>
            </a:r>
            <a:r>
              <a:rPr lang="en-US" i="1" dirty="0" smtClean="0"/>
              <a:t>y</a:t>
            </a:r>
            <a:r>
              <a:rPr lang="en-US" baseline="-25000" dirty="0"/>
              <a:t>1</a:t>
            </a:r>
            <a:r>
              <a:rPr lang="en-US" dirty="0" smtClean="0"/>
              <a:t>) </a:t>
            </a:r>
            <a:r>
              <a:rPr lang="en-US" dirty="0"/>
              <a:t>and (</a:t>
            </a:r>
            <a:r>
              <a:rPr lang="en-US" i="1" dirty="0"/>
              <a:t>x</a:t>
            </a:r>
            <a:r>
              <a:rPr lang="en-US" baseline="-25000" dirty="0"/>
              <a:t>2</a:t>
            </a:r>
            <a:r>
              <a:rPr lang="en-US" dirty="0"/>
              <a:t>, </a:t>
            </a:r>
            <a:r>
              <a:rPr lang="en-US" i="1" dirty="0" smtClean="0"/>
              <a:t>y</a:t>
            </a:r>
            <a:r>
              <a:rPr lang="en-US" baseline="-25000" dirty="0"/>
              <a:t>2</a:t>
            </a:r>
            <a:r>
              <a:rPr lang="en-US" dirty="0" smtClean="0"/>
              <a:t>) </a:t>
            </a:r>
            <a:r>
              <a:rPr lang="en-US" dirty="0"/>
              <a:t>has a slope of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009324798"/>
              </p:ext>
            </p:extLst>
          </p:nvPr>
        </p:nvGraphicFramePr>
        <p:xfrm>
          <a:off x="1600937" y="3317419"/>
          <a:ext cx="901700" cy="901700"/>
        </p:xfrm>
        <a:graphic>
          <a:graphicData uri="http://schemas.openxmlformats.org/presentationml/2006/ole">
            <mc:AlternateContent xmlns:mc="http://schemas.openxmlformats.org/markup-compatibility/2006">
              <mc:Choice xmlns:v="urn:schemas-microsoft-com:vml" Requires="v">
                <p:oleObj spid="_x0000_s1037" name="Equation" r:id="rId3" imgW="901700" imgH="901700" progId="Equation.DSMT4">
                  <p:embed/>
                </p:oleObj>
              </mc:Choice>
              <mc:Fallback>
                <p:oleObj name="Equation" r:id="rId3" imgW="901700" imgH="901700" progId="Equation.DSMT4">
                  <p:embed/>
                  <p:pic>
                    <p:nvPicPr>
                      <p:cNvPr id="0" name=""/>
                      <p:cNvPicPr/>
                      <p:nvPr/>
                    </p:nvPicPr>
                    <p:blipFill>
                      <a:blip r:embed="rId4"/>
                      <a:stretch>
                        <a:fillRect/>
                      </a:stretch>
                    </p:blipFill>
                    <p:spPr>
                      <a:xfrm>
                        <a:off x="1600937" y="3317419"/>
                        <a:ext cx="901700" cy="9017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endParaRPr lang="en-US" sz="2800" dirty="0"/>
          </a:p>
          <a:p>
            <a:pPr marL="457200" indent="-347472">
              <a:spcAft>
                <a:spcPts val="0"/>
              </a:spcAft>
              <a:buFont typeface="Arial"/>
              <a:buChar char="•"/>
            </a:pPr>
            <a:r>
              <a:rPr lang="en-US" dirty="0" smtClean="0"/>
              <a:t>To </a:t>
            </a:r>
            <a:r>
              <a:rPr lang="en-US" dirty="0"/>
              <a:t>find the </a:t>
            </a:r>
            <a:r>
              <a:rPr lang="en-US" i="1" dirty="0"/>
              <a:t>y</a:t>
            </a:r>
            <a:r>
              <a:rPr lang="en-US" dirty="0"/>
              <a:t>-intercept, or </a:t>
            </a:r>
            <a:r>
              <a:rPr lang="en-US" i="1" dirty="0"/>
              <a:t>b</a:t>
            </a:r>
            <a:r>
              <a:rPr lang="en-US" dirty="0"/>
              <a:t> in the </a:t>
            </a:r>
            <a:r>
              <a:rPr lang="en-US" dirty="0" smtClean="0"/>
              <a:t>equation</a:t>
            </a:r>
          </a:p>
          <a:p>
            <a:pPr marL="457200">
              <a:spcBef>
                <a:spcPts val="0"/>
              </a:spcBef>
              <a:spcAft>
                <a:spcPts val="1200"/>
              </a:spcAft>
            </a:pPr>
            <a:r>
              <a:rPr lang="en-US" i="1" dirty="0" smtClean="0"/>
              <a:t>y</a:t>
            </a:r>
            <a:r>
              <a:rPr lang="en-US" dirty="0" smtClean="0"/>
              <a:t> </a:t>
            </a:r>
            <a:r>
              <a:rPr lang="en-US" dirty="0"/>
              <a:t>= </a:t>
            </a:r>
            <a:r>
              <a:rPr lang="en-US" i="1" dirty="0"/>
              <a:t>mx</a:t>
            </a:r>
            <a:r>
              <a:rPr lang="en-US" dirty="0"/>
              <a:t> + </a:t>
            </a:r>
            <a:r>
              <a:rPr lang="en-US" i="1" dirty="0"/>
              <a:t>b</a:t>
            </a:r>
            <a:r>
              <a:rPr lang="en-US" dirty="0"/>
              <a:t>, replace </a:t>
            </a:r>
            <a:r>
              <a:rPr lang="en-US" i="1" dirty="0"/>
              <a:t>m</a:t>
            </a:r>
            <a:r>
              <a:rPr lang="en-US" dirty="0"/>
              <a:t> with the calculated slope, and replace </a:t>
            </a:r>
            <a:r>
              <a:rPr lang="en-US" i="1" dirty="0"/>
              <a:t>x</a:t>
            </a:r>
            <a:r>
              <a:rPr lang="en-US" dirty="0"/>
              <a:t> and </a:t>
            </a:r>
            <a:r>
              <a:rPr lang="en-US" i="1" dirty="0"/>
              <a:t>y</a:t>
            </a:r>
            <a:r>
              <a:rPr lang="en-US" dirty="0"/>
              <a:t> with values of </a:t>
            </a:r>
            <a:r>
              <a:rPr lang="en-US" i="1" dirty="0"/>
              <a:t>x</a:t>
            </a:r>
            <a:r>
              <a:rPr lang="en-US" dirty="0"/>
              <a:t> and </a:t>
            </a:r>
            <a:r>
              <a:rPr lang="en-US" i="1" dirty="0"/>
              <a:t>y</a:t>
            </a:r>
            <a:r>
              <a:rPr lang="en-US" dirty="0"/>
              <a:t> from a point on the line. Then solve the equation </a:t>
            </a:r>
            <a:r>
              <a:rPr lang="en-US" dirty="0" smtClean="0"/>
              <a:t>for </a:t>
            </a:r>
            <a:r>
              <a:rPr lang="en-US" i="1" dirty="0"/>
              <a:t>b</a:t>
            </a:r>
            <a:r>
              <a:rPr lang="en-US" dirty="0"/>
              <a:t>. </a:t>
            </a:r>
          </a:p>
          <a:p>
            <a:pPr marL="457200" indent="-347472">
              <a:buFont typeface="Arial"/>
              <a:buChar char="•"/>
            </a:pPr>
            <a:r>
              <a:rPr lang="en-US" dirty="0" smtClean="0"/>
              <a:t>For </a:t>
            </a:r>
            <a:r>
              <a:rPr lang="en-US" dirty="0"/>
              <a:t>example, for a line with a slope of 2 containing the point (1, –3), </a:t>
            </a:r>
            <a:r>
              <a:rPr lang="en-US" i="1" dirty="0"/>
              <a:t>m</a:t>
            </a:r>
            <a:r>
              <a:rPr lang="en-US" dirty="0"/>
              <a:t> = 2, </a:t>
            </a:r>
            <a:r>
              <a:rPr lang="en-US" i="1" dirty="0"/>
              <a:t>y</a:t>
            </a:r>
            <a:r>
              <a:rPr lang="en-US" dirty="0"/>
              <a:t> = –3, and </a:t>
            </a:r>
            <a:r>
              <a:rPr lang="en-US" i="1" dirty="0"/>
              <a:t>x</a:t>
            </a:r>
            <a:r>
              <a:rPr lang="en-US" dirty="0"/>
              <a:t> = 1; </a:t>
            </a:r>
            <a:endParaRPr lang="en-US" dirty="0" smtClean="0"/>
          </a:p>
          <a:p>
            <a:pPr marL="457200">
              <a:spcBef>
                <a:spcPts val="0"/>
              </a:spcBef>
            </a:pPr>
            <a:r>
              <a:rPr lang="en-US" dirty="0" smtClean="0"/>
              <a:t>–</a:t>
            </a:r>
            <a:r>
              <a:rPr lang="en-US" dirty="0"/>
              <a:t>3 = (2)(1) + </a:t>
            </a:r>
            <a:r>
              <a:rPr lang="en-US" i="1" dirty="0"/>
              <a:t>b</a:t>
            </a:r>
            <a:r>
              <a:rPr lang="en-US" dirty="0"/>
              <a:t>, and –5 = </a:t>
            </a:r>
            <a:r>
              <a:rPr lang="en-US" i="1" dirty="0"/>
              <a:t>b</a:t>
            </a:r>
            <a:r>
              <a:rPr lang="en-US" dirty="0"/>
              <a:t>.</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24396063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457200" indent="-342900">
              <a:spcAft>
                <a:spcPts val="1200"/>
              </a:spcAft>
              <a:buFont typeface="Arial"/>
              <a:buChar char="•"/>
            </a:pPr>
            <a:r>
              <a:rPr lang="en-US" dirty="0"/>
              <a:t>thinking that a line is a good estimate for data that is not linear</a:t>
            </a:r>
          </a:p>
          <a:p>
            <a:pPr marL="457200" indent="-342900">
              <a:spcAft>
                <a:spcPts val="1200"/>
              </a:spcAft>
              <a:buFont typeface="Arial"/>
              <a:buChar char="•"/>
            </a:pPr>
            <a:r>
              <a:rPr lang="en-US" dirty="0"/>
              <a:t>drawing a line that is not a good fit for the data, and calculating the equation of this line</a:t>
            </a:r>
          </a:p>
          <a:p>
            <a:pPr marL="457200" indent="-342900">
              <a:spcAft>
                <a:spcPts val="1200"/>
              </a:spcAft>
              <a:buFont typeface="Arial"/>
              <a:buChar char="•"/>
            </a:pPr>
            <a:r>
              <a:rPr lang="en-US" dirty="0"/>
              <a:t>miscalculating the slope of a line using two points on the line</a:t>
            </a:r>
          </a:p>
          <a:p>
            <a:pPr marL="457200" indent="-342900">
              <a:spcAft>
                <a:spcPts val="1200"/>
              </a:spcAft>
              <a:buFont typeface="Arial"/>
              <a:buChar char="•"/>
            </a:pPr>
            <a:r>
              <a:rPr lang="en-US" dirty="0"/>
              <a:t>incorrectly calculating the </a:t>
            </a:r>
            <a:r>
              <a:rPr lang="en-US" i="1" dirty="0"/>
              <a:t>y</a:t>
            </a:r>
            <a:r>
              <a:rPr lang="en-US" dirty="0"/>
              <a:t>-intercept when finding the equation of a line given a graph</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6</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4.2.4: Fitting Linear Functions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hangingPunct="1"/>
            <a:r>
              <a:rPr lang="en-US" sz="2800" b="1" dirty="0"/>
              <a:t>Guided Practice</a:t>
            </a:r>
          </a:p>
          <a:p>
            <a:pPr eaLnBrk="1" hangingPunct="1"/>
            <a:r>
              <a:rPr lang="en-US" sz="2800" b="1" dirty="0">
                <a:solidFill>
                  <a:srgbClr val="000090"/>
                </a:solidFill>
              </a:rPr>
              <a:t>Example </a:t>
            </a:r>
            <a:r>
              <a:rPr lang="en-US" sz="2800" b="1" dirty="0" smtClean="0">
                <a:solidFill>
                  <a:srgbClr val="000090"/>
                </a:solidFill>
              </a:rPr>
              <a:t>1</a:t>
            </a:r>
            <a:endParaRPr lang="en-US" sz="2800" b="1" dirty="0">
              <a:solidFill>
                <a:srgbClr val="558ED5"/>
              </a:solidFill>
            </a:endParaRPr>
          </a:p>
          <a:p>
            <a:r>
              <a:rPr lang="en-US" dirty="0"/>
              <a:t>A weather team records the </a:t>
            </a:r>
            <a:r>
              <a:rPr lang="en-US" dirty="0" smtClean="0"/>
              <a:t/>
            </a:r>
            <a:br>
              <a:rPr lang="en-US" dirty="0" smtClean="0"/>
            </a:br>
            <a:r>
              <a:rPr lang="en-US" dirty="0" smtClean="0"/>
              <a:t>weather </a:t>
            </a:r>
            <a:r>
              <a:rPr lang="en-US" dirty="0"/>
              <a:t>each hour after </a:t>
            </a:r>
            <a:r>
              <a:rPr lang="en-US" dirty="0" smtClean="0"/>
              <a:t/>
            </a:r>
            <a:br>
              <a:rPr lang="en-US" dirty="0" smtClean="0"/>
            </a:br>
            <a:r>
              <a:rPr lang="en-US" dirty="0" smtClean="0"/>
              <a:t>sunrise </a:t>
            </a:r>
            <a:r>
              <a:rPr lang="en-US" dirty="0"/>
              <a:t>one morning in May. </a:t>
            </a:r>
            <a:r>
              <a:rPr lang="en-US" dirty="0" smtClean="0"/>
              <a:t/>
            </a:r>
            <a:br>
              <a:rPr lang="en-US" dirty="0" smtClean="0"/>
            </a:br>
            <a:r>
              <a:rPr lang="en-US" dirty="0" smtClean="0"/>
              <a:t>The </a:t>
            </a:r>
            <a:r>
              <a:rPr lang="en-US" dirty="0"/>
              <a:t>hours after sunrise and </a:t>
            </a:r>
            <a:r>
              <a:rPr lang="en-US" dirty="0" smtClean="0"/>
              <a:t/>
            </a:r>
            <a:br>
              <a:rPr lang="en-US" dirty="0" smtClean="0"/>
            </a:br>
            <a:r>
              <a:rPr lang="en-US" dirty="0" smtClean="0"/>
              <a:t>the </a:t>
            </a:r>
            <a:r>
              <a:rPr lang="en-US" dirty="0"/>
              <a:t>temperature in degrees </a:t>
            </a:r>
            <a:r>
              <a:rPr lang="en-US" dirty="0" smtClean="0"/>
              <a:t/>
            </a:r>
            <a:br>
              <a:rPr lang="en-US" dirty="0" smtClean="0"/>
            </a:br>
            <a:r>
              <a:rPr lang="en-US" dirty="0" smtClean="0"/>
              <a:t>Fahrenheit </a:t>
            </a:r>
            <a:r>
              <a:rPr lang="en-US" dirty="0"/>
              <a:t>are in the table </a:t>
            </a:r>
            <a:r>
              <a:rPr lang="en-US" dirty="0" smtClean="0"/>
              <a:t/>
            </a:r>
            <a:br>
              <a:rPr lang="en-US" dirty="0" smtClean="0"/>
            </a:br>
            <a:r>
              <a:rPr lang="en-US" dirty="0" smtClean="0"/>
              <a:t>to the right.</a:t>
            </a:r>
          </a:p>
          <a:p>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271736553"/>
              </p:ext>
            </p:extLst>
          </p:nvPr>
        </p:nvGraphicFramePr>
        <p:xfrm>
          <a:off x="4739968" y="1652587"/>
          <a:ext cx="3756408" cy="3888744"/>
        </p:xfrm>
        <a:graphic>
          <a:graphicData uri="http://schemas.openxmlformats.org/drawingml/2006/table">
            <a:tbl>
              <a:tblPr firstRow="1" bandRow="1">
                <a:tableStyleId>{5940675A-B579-460E-94D1-54222C63F5DA}</a:tableStyleId>
              </a:tblPr>
              <a:tblGrid>
                <a:gridCol w="1924619"/>
                <a:gridCol w="1831789"/>
              </a:tblGrid>
              <a:tr h="398463">
                <a:tc>
                  <a:txBody>
                    <a:bodyPr/>
                    <a:lstStyle/>
                    <a:p>
                      <a:pPr algn="ctr"/>
                      <a:r>
                        <a:rPr lang="en-US" sz="2000" b="1" dirty="0" smtClean="0">
                          <a:latin typeface="Arial"/>
                          <a:cs typeface="Arial"/>
                        </a:rPr>
                        <a:t>Hours after sunrise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Temperature</a:t>
                      </a:r>
                      <a:r>
                        <a:rPr lang="en-US" sz="2000" b="1" baseline="0" dirty="0" smtClean="0">
                          <a:latin typeface="Arial"/>
                          <a:cs typeface="Arial"/>
                        </a:rPr>
                        <a:t> in ˚F</a:t>
                      </a:r>
                      <a:endParaRPr lang="en-US" sz="2000" b="1" dirty="0">
                        <a:latin typeface="Arial"/>
                        <a:cs typeface="Arial"/>
                      </a:endParaRPr>
                    </a:p>
                  </a:txBody>
                  <a:tcPr anchor="ctr">
                    <a:solidFill>
                      <a:schemeClr val="bg1">
                        <a:lumMod val="85000"/>
                      </a:schemeClr>
                    </a:solidFill>
                  </a:tcPr>
                </a:tc>
              </a:tr>
              <a:tr h="398463">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52</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53</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56</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57</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63</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64</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67</a:t>
                      </a:r>
                      <a:endParaRPr lang="en-US" sz="200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040560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0" lvl="1" algn="l"/>
            <a:r>
              <a:rPr lang="en-US" sz="2800" b="1" dirty="0">
                <a:solidFill>
                  <a:srgbClr val="000000"/>
                </a:solidFill>
              </a:rPr>
              <a:t>Guided Practice:</a:t>
            </a:r>
            <a:r>
              <a:rPr lang="en-US" sz="2800" b="1" dirty="0"/>
              <a:t> </a:t>
            </a:r>
            <a:r>
              <a:rPr lang="en-US" sz="2800" b="1" dirty="0">
                <a:solidFill>
                  <a:srgbClr val="000090"/>
                </a:solidFill>
              </a:rPr>
              <a:t>Example 1, </a:t>
            </a:r>
            <a:r>
              <a:rPr lang="en-US" sz="2800" b="1" i="1" dirty="0">
                <a:solidFill>
                  <a:srgbClr val="000090"/>
                </a:solidFill>
              </a:rPr>
              <a:t>continued</a:t>
            </a:r>
            <a:endParaRPr lang="en-US" sz="2800" baseline="30000" dirty="0"/>
          </a:p>
          <a:p>
            <a:r>
              <a:rPr lang="en-US" dirty="0"/>
              <a:t>Can the temperature 0–7 hours after sunrise be represented by a linear function? If yes, find the equation of the function.</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spTree>
    <p:extLst>
      <p:ext uri="{BB962C8B-B14F-4D97-AF65-F5344CB8AC3E}">
        <p14:creationId xmlns:p14="http://schemas.microsoft.com/office/powerpoint/2010/main" val="191245103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lvl="1" algn="l"/>
            <a:r>
              <a:rPr lang="en-US" dirty="0">
                <a:solidFill>
                  <a:schemeClr val="tx1"/>
                </a:solidFill>
              </a:rPr>
              <a:t>Let the </a:t>
            </a:r>
            <a:r>
              <a:rPr lang="en-US" i="1" dirty="0">
                <a:solidFill>
                  <a:schemeClr val="tx1"/>
                </a:solidFill>
              </a:rPr>
              <a:t>x</a:t>
            </a:r>
            <a:r>
              <a:rPr lang="en-US" dirty="0">
                <a:solidFill>
                  <a:schemeClr val="tx1"/>
                </a:solidFill>
              </a:rPr>
              <a:t>-axis represent </a:t>
            </a:r>
            <a:r>
              <a:rPr lang="en-US" dirty="0" smtClean="0">
                <a:solidFill>
                  <a:schemeClr val="tx1"/>
                </a:solidFill>
              </a:rPr>
              <a:t/>
            </a:r>
            <a:br>
              <a:rPr lang="en-US" dirty="0" smtClean="0">
                <a:solidFill>
                  <a:schemeClr val="tx1"/>
                </a:solidFill>
              </a:rPr>
            </a:br>
            <a:r>
              <a:rPr lang="en-US" dirty="0" smtClean="0">
                <a:solidFill>
                  <a:schemeClr val="tx1"/>
                </a:solidFill>
              </a:rPr>
              <a:t>hours after sunrise and </a:t>
            </a:r>
            <a:br>
              <a:rPr lang="en-US" dirty="0" smtClean="0">
                <a:solidFill>
                  <a:schemeClr val="tx1"/>
                </a:solidFill>
              </a:rPr>
            </a:br>
            <a:r>
              <a:rPr lang="en-US" dirty="0" smtClean="0">
                <a:solidFill>
                  <a:schemeClr val="tx1"/>
                </a:solidFill>
              </a:rPr>
              <a:t>the </a:t>
            </a:r>
            <a:r>
              <a:rPr lang="en-US" i="1" dirty="0">
                <a:solidFill>
                  <a:schemeClr val="tx1"/>
                </a:solidFill>
              </a:rPr>
              <a:t>y</a:t>
            </a:r>
            <a:r>
              <a:rPr lang="en-US" dirty="0">
                <a:solidFill>
                  <a:schemeClr val="tx1"/>
                </a:solidFill>
              </a:rPr>
              <a:t>-axis </a:t>
            </a:r>
            <a:r>
              <a:rPr lang="en-US" dirty="0" smtClean="0">
                <a:solidFill>
                  <a:schemeClr val="tx1"/>
                </a:solidFill>
              </a:rPr>
              <a:t>represent </a:t>
            </a:r>
            <a:br>
              <a:rPr lang="en-US" dirty="0" smtClean="0">
                <a:solidFill>
                  <a:schemeClr val="tx1"/>
                </a:solidFill>
              </a:rPr>
            </a:br>
            <a:r>
              <a:rPr lang="en-US" dirty="0" smtClean="0">
                <a:solidFill>
                  <a:schemeClr val="tx1"/>
                </a:solidFill>
              </a:rPr>
              <a:t>the temperature in </a:t>
            </a:r>
            <a:br>
              <a:rPr lang="en-US" dirty="0" smtClean="0">
                <a:solidFill>
                  <a:schemeClr val="tx1"/>
                </a:solidFill>
              </a:rPr>
            </a:br>
            <a:r>
              <a:rPr lang="en-US" dirty="0" smtClean="0">
                <a:solidFill>
                  <a:schemeClr val="tx1"/>
                </a:solidFill>
              </a:rPr>
              <a:t>degrees Fahrenheit.</a:t>
            </a:r>
          </a:p>
          <a:p>
            <a:pPr lvl="1" algn="l"/>
            <a:endParaRPr lang="en-US" dirty="0">
              <a:solidFill>
                <a:schemeClr val="tx1"/>
              </a:solidFill>
            </a:endParaRPr>
          </a:p>
          <a:p>
            <a:pPr lvl="1" algn="l"/>
            <a:endParaRPr lang="en-US"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4.2.4: Fitting Linear Functions to Data</a:t>
            </a:r>
            <a:endParaRPr lang="en-US" dirty="0"/>
          </a:p>
        </p:txBody>
      </p:sp>
      <p:pic>
        <p:nvPicPr>
          <p:cNvPr id="9" name="Picture 8" descr="U4L2_40.eps"/>
          <p:cNvPicPr>
            <a:picLocks noChangeAspect="1"/>
          </p:cNvPicPr>
          <p:nvPr/>
        </p:nvPicPr>
        <p:blipFill rotWithShape="1">
          <a:blip r:embed="rId2">
            <a:extLst>
              <a:ext uri="{28A0092B-C50C-407E-A947-70E740481C1C}">
                <a14:useLocalDpi xmlns:a14="http://schemas.microsoft.com/office/drawing/2010/main" val="0"/>
              </a:ext>
            </a:extLst>
          </a:blip>
          <a:srcRect l="6089" t="5355" r="5377" b="7015"/>
          <a:stretch/>
        </p:blipFill>
        <p:spPr>
          <a:xfrm>
            <a:off x="4767981" y="1683644"/>
            <a:ext cx="3728395" cy="3662024"/>
          </a:xfrm>
          <a:prstGeom prst="rect">
            <a:avLst/>
          </a:prstGeom>
        </p:spPr>
      </p:pic>
      <p:sp>
        <p:nvSpPr>
          <p:cNvPr id="6" name="TextBox 5"/>
          <p:cNvSpPr txBox="1"/>
          <p:nvPr/>
        </p:nvSpPr>
        <p:spPr>
          <a:xfrm rot="16200000">
            <a:off x="2869733" y="3378178"/>
            <a:ext cx="3473330" cy="323165"/>
          </a:xfrm>
          <a:prstGeom prst="rect">
            <a:avLst/>
          </a:prstGeom>
          <a:noFill/>
        </p:spPr>
        <p:txBody>
          <a:bodyPr wrap="square" rtlCol="0">
            <a:spAutoFit/>
          </a:bodyPr>
          <a:lstStyle/>
          <a:p>
            <a:pPr algn="ctr"/>
            <a:r>
              <a:rPr lang="en-US" sz="1500" b="1" dirty="0">
                <a:latin typeface="Arial"/>
                <a:cs typeface="Arial"/>
              </a:rPr>
              <a:t>Temperature (°F)</a:t>
            </a:r>
          </a:p>
        </p:txBody>
      </p:sp>
      <p:sp>
        <p:nvSpPr>
          <p:cNvPr id="7" name="TextBox 6"/>
          <p:cNvSpPr txBox="1"/>
          <p:nvPr/>
        </p:nvSpPr>
        <p:spPr>
          <a:xfrm>
            <a:off x="4823480" y="5345668"/>
            <a:ext cx="3474384" cy="323165"/>
          </a:xfrm>
          <a:prstGeom prst="rect">
            <a:avLst/>
          </a:prstGeom>
          <a:noFill/>
        </p:spPr>
        <p:txBody>
          <a:bodyPr wrap="square" rtlCol="0">
            <a:spAutoFit/>
          </a:bodyPr>
          <a:lstStyle/>
          <a:p>
            <a:pPr algn="ctr"/>
            <a:r>
              <a:rPr lang="en-US" sz="1500" b="1" dirty="0" smtClean="0">
                <a:latin typeface="Arial"/>
                <a:cs typeface="Arial"/>
              </a:rPr>
              <a:t>Hours after sunrise</a:t>
            </a:r>
            <a:endParaRPr lang="en-US" sz="1500" b="1" dirty="0">
              <a:latin typeface="Arial"/>
              <a:cs typeface="Arial"/>
            </a:endParaRPr>
          </a:p>
        </p:txBody>
      </p:sp>
    </p:spTree>
    <p:extLst>
      <p:ext uri="{BB962C8B-B14F-4D97-AF65-F5344CB8AC3E}">
        <p14:creationId xmlns:p14="http://schemas.microsoft.com/office/powerpoint/2010/main" val="24325702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10954</TotalTime>
  <Words>1562</Words>
  <Application>Microsoft Macintosh PowerPoint</Application>
  <PresentationFormat>On-screen Show (4:3)</PresentationFormat>
  <Paragraphs>205</Paragraphs>
  <Slides>26</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184</cp:revision>
  <dcterms:created xsi:type="dcterms:W3CDTF">2012-02-22T19:14:19Z</dcterms:created>
  <dcterms:modified xsi:type="dcterms:W3CDTF">2012-06-04T19:13:26Z</dcterms:modified>
  <cp:category/>
</cp:coreProperties>
</file>