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emf" ContentType="image/x-emf"/>
  <Default Extension="vml" ContentType="application/vnd.openxmlformats-officedocument.vmlDrawing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embeddings/oleObject1.bin" ContentType="application/vnd.openxmlformats-officedocument.oleObject"/>
  <Override PartName="/ppt/embeddings/oleObject2.bin" ContentType="application/vnd.openxmlformats-officedocument.oleObject"/>
  <Override PartName="/ppt/embeddings/oleObject3.bin" ContentType="application/vnd.openxmlformats-officedocument.oleObject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267" r:id="rId2"/>
    <p:sldId id="266" r:id="rId3"/>
    <p:sldId id="271" r:id="rId4"/>
    <p:sldId id="268" r:id="rId5"/>
    <p:sldId id="270" r:id="rId6"/>
    <p:sldId id="272" r:id="rId7"/>
    <p:sldId id="273" r:id="rId8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1pPr>
    <a:lvl2pPr marL="4572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2pPr>
    <a:lvl3pPr marL="9144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3pPr>
    <a:lvl4pPr marL="13716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4pPr>
    <a:lvl5pPr marL="18288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5357" autoAdjust="0"/>
  </p:normalViewPr>
  <p:slideViewPr>
    <p:cSldViewPr snapToGrid="0" snapToObjects="1" showGuides="1">
      <p:cViewPr varScale="1">
        <p:scale>
          <a:sx n="89" d="100"/>
          <a:sy n="89" d="100"/>
        </p:scale>
        <p:origin x="-936" y="-112"/>
      </p:cViewPr>
      <p:guideLst>
        <p:guide orient="horz" pos="2176"/>
        <p:guide pos="2863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interSettings" Target="printerSettings/printerSettings1.bin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notesMaster" Target="notesMasters/notesMaster1.xml"/><Relationship Id="rId10" Type="http://schemas.openxmlformats.org/officeDocument/2006/relationships/handoutMaster" Target="handoutMasters/handout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dirty="0">
                <a:latin typeface="Myriad Pro"/>
              </a:defRPr>
            </a:lvl1pPr>
          </a:lstStyle>
          <a:p>
            <a:pPr>
              <a:defRPr/>
            </a:pPr>
            <a:endParaRPr lang="en-US" dirty="0">
              <a:latin typeface="Arial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Myriad Pro"/>
              </a:defRPr>
            </a:lvl1pPr>
          </a:lstStyle>
          <a:p>
            <a:pPr>
              <a:defRPr/>
            </a:pPr>
            <a:fld id="{1FCE4695-D592-6245-BD28-D420B012DF37}" type="datetimeFigureOut">
              <a:rPr lang="en-US">
                <a:latin typeface="Arial"/>
              </a:rPr>
              <a:pPr>
                <a:defRPr/>
              </a:pPr>
              <a:t>6/5/12</a:t>
            </a:fld>
            <a:endParaRPr lang="en-US" dirty="0">
              <a:latin typeface="Arial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dirty="0">
                <a:latin typeface="Myriad Pro"/>
              </a:defRPr>
            </a:lvl1pPr>
          </a:lstStyle>
          <a:p>
            <a:pPr>
              <a:defRPr/>
            </a:pPr>
            <a:endParaRPr lang="en-US" dirty="0">
              <a:latin typeface="Arial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Myriad Pro"/>
              </a:defRPr>
            </a:lvl1pPr>
          </a:lstStyle>
          <a:p>
            <a:pPr>
              <a:defRPr/>
            </a:pPr>
            <a:fld id="{FDDA58FA-5B02-5649-8FAC-4C9EC286D128}" type="slidenum">
              <a:rPr lang="en-US">
                <a:latin typeface="Arial"/>
              </a:rPr>
              <a:pPr>
                <a:defRPr/>
              </a:pPr>
              <a:t>‹#›</a:t>
            </a:fld>
            <a:endParaRPr lang="en-US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3781263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dirty="0">
                <a:latin typeface="Arial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>
                <a:latin typeface="Arial"/>
              </a:defRPr>
            </a:lvl1pPr>
          </a:lstStyle>
          <a:p>
            <a:pPr>
              <a:defRPr/>
            </a:pPr>
            <a:fld id="{7DA85663-1D22-B64C-BC35-73335C8BE00D}" type="datetimeFigureOut">
              <a:rPr lang="en-US" smtClean="0"/>
              <a:pPr>
                <a:defRPr/>
              </a:pPr>
              <a:t>6/5/12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dirty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dirty="0" smtClean="0"/>
              <a:t>Click to edit Master text styles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dirty="0">
                <a:latin typeface="Arial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>
                <a:latin typeface="Arial"/>
              </a:defRPr>
            </a:lvl1pPr>
          </a:lstStyle>
          <a:p>
            <a:pPr>
              <a:defRPr/>
            </a:pPr>
            <a:fld id="{393DD960-72E1-464D-AE80-6FB8F79377FC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52634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/>
        <a:ea typeface="ＭＳ Ｐゴシック" charset="0"/>
        <a:cs typeface="ＭＳ Ｐゴシック" charset="0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/>
        <a:ea typeface="ＭＳ Ｐゴシック" charset="0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/>
        <a:ea typeface="ＭＳ Ｐゴシック" charset="0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/>
        <a:ea typeface="ＭＳ Ｐゴシック" charset="0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638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Arial"/>
                <a:ea typeface="ＭＳ Ｐゴシック" charset="0"/>
                <a:cs typeface="ＭＳ Ｐゴシック" charset="0"/>
              </a:rPr>
              <a:t>http://</a:t>
            </a:r>
            <a:r>
              <a:rPr lang="en-US" sz="1200" b="0" i="0" u="none" strike="noStrike" kern="1200" dirty="0" err="1" smtClean="0">
                <a:solidFill>
                  <a:schemeClr val="tx1"/>
                </a:solidFill>
                <a:effectLst/>
                <a:latin typeface="Arial"/>
                <a:ea typeface="ＭＳ Ｐゴシック" charset="0"/>
                <a:cs typeface="ＭＳ Ｐゴシック" charset="0"/>
              </a:rPr>
              <a:t>walch.com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Arial"/>
                <a:ea typeface="ＭＳ Ｐゴシック" charset="0"/>
                <a:cs typeface="ＭＳ Ｐゴシック" charset="0"/>
              </a:rPr>
              <a:t>/</a:t>
            </a:r>
            <a:r>
              <a:rPr lang="en-US" sz="1200" b="0" i="0" u="none" strike="noStrike" kern="1200" dirty="0" err="1" smtClean="0">
                <a:solidFill>
                  <a:schemeClr val="tx1"/>
                </a:solidFill>
                <a:effectLst/>
                <a:latin typeface="Arial"/>
                <a:ea typeface="ＭＳ Ｐゴシック" charset="0"/>
                <a:cs typeface="ＭＳ Ｐゴシック" charset="0"/>
              </a:rPr>
              <a:t>wu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Arial"/>
                <a:ea typeface="ＭＳ Ｐゴシック" charset="0"/>
                <a:cs typeface="ＭＳ Ｐゴシック" charset="0"/>
              </a:rPr>
              <a:t>/CAU4L2S2Unicycle</a:t>
            </a:r>
            <a:endParaRPr lang="en-US" u="none" dirty="0"/>
          </a:p>
        </p:txBody>
      </p:sp>
      <p:sp>
        <p:nvSpPr>
          <p:cNvPr id="1638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fld id="{4F0A7FD1-E825-A244-BC57-79E8F974E048}" type="slidenum">
              <a:rPr lang="en-US" sz="1200">
                <a:latin typeface="Arial"/>
              </a:rPr>
              <a:pPr eaLnBrk="1" hangingPunct="1"/>
              <a:t>1</a:t>
            </a:fld>
            <a:endParaRPr lang="en-US" sz="1200" dirty="0">
              <a:latin typeface="Arial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8434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b="1" dirty="0"/>
              <a:t>Common Core Georgia Performance Standard: </a:t>
            </a: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Arial"/>
                <a:ea typeface="ＭＳ Ｐゴシック" charset="0"/>
                <a:cs typeface="ＭＳ Ｐゴシック" charset="0"/>
              </a:rPr>
              <a:t>MCC9–12.S.ID.6b</a:t>
            </a:r>
          </a:p>
        </p:txBody>
      </p:sp>
      <p:sp>
        <p:nvSpPr>
          <p:cNvPr id="18435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fld id="{5A357504-D104-4D4D-A267-0F27714739CE}" type="slidenum">
              <a:rPr lang="en-US" sz="1200">
                <a:latin typeface="Arial"/>
              </a:rPr>
              <a:pPr eaLnBrk="1" hangingPunct="1"/>
              <a:t>2</a:t>
            </a:fld>
            <a:endParaRPr lang="en-US" sz="1200" dirty="0">
              <a:latin typeface="Arial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 smtClean="0">
              <a:ea typeface="+mn-ea"/>
              <a:cs typeface="Arial"/>
            </a:endParaRPr>
          </a:p>
        </p:txBody>
      </p:sp>
      <p:sp>
        <p:nvSpPr>
          <p:cNvPr id="20483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fld id="{6F11BBCF-B2A5-114C-BB98-96AF20AFD7C4}" type="slidenum">
              <a:rPr lang="en-US" sz="1200">
                <a:latin typeface="Arial"/>
              </a:rPr>
              <a:pPr eaLnBrk="1" hangingPunct="1"/>
              <a:t>4</a:t>
            </a:fld>
            <a:endParaRPr lang="en-US" sz="1200" dirty="0">
              <a:latin typeface="Arial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22530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baseline="0" dirty="0" smtClean="0">
              <a:cs typeface="Arial"/>
            </a:endParaRPr>
          </a:p>
        </p:txBody>
      </p:sp>
      <p:sp>
        <p:nvSpPr>
          <p:cNvPr id="22531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fld id="{C270311C-7E75-C049-B055-CD83C17D8A8E}" type="slidenum">
              <a:rPr lang="en-US" sz="1200">
                <a:latin typeface="Arial"/>
              </a:rPr>
              <a:pPr eaLnBrk="1" hangingPunct="1"/>
              <a:t>5</a:t>
            </a:fld>
            <a:endParaRPr lang="en-US" sz="1200" dirty="0">
              <a:latin typeface="Arial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rtl="0"/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93DD960-72E1-464D-AE80-6FB8F79377FC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261090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rtl="0"/>
            <a:r>
              <a:rPr lang="en-US" sz="1200" b="1" i="0" u="none" strike="noStrike" kern="1200" baseline="0" dirty="0" smtClean="0">
                <a:solidFill>
                  <a:schemeClr val="tx1"/>
                </a:solidFill>
                <a:latin typeface="Arial"/>
                <a:ea typeface="ＭＳ Ｐゴシック" charset="0"/>
                <a:cs typeface="ＭＳ Ｐゴシック" charset="0"/>
              </a:rPr>
              <a:t>Connection to the Lesson</a:t>
            </a:r>
          </a:p>
          <a:p>
            <a:pPr marL="171450" indent="-171450" rtl="0">
              <a:buFont typeface="Arial"/>
              <a:buChar char="•"/>
            </a:pP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Arial"/>
                <a:ea typeface="ＭＳ Ｐゴシック" charset="0"/>
                <a:cs typeface="ＭＳ Ｐゴシック" charset="0"/>
              </a:rPr>
              <a:t>In this lesson, students will analyze the fit of linear functions to a set of data. </a:t>
            </a:r>
          </a:p>
          <a:p>
            <a:pPr marL="171450" indent="-171450" rtl="0">
              <a:buFont typeface="Arial"/>
              <a:buChar char="•"/>
            </a:pP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Arial"/>
                <a:ea typeface="ＭＳ Ｐゴシック" charset="0"/>
                <a:cs typeface="ＭＳ Ｐゴシック" charset="0"/>
              </a:rPr>
              <a:t>Students will need to be familiar with calculating the vertical distance between two points on the coordinate plane.</a:t>
            </a:r>
          </a:p>
          <a:p>
            <a:pPr marL="171450" indent="-171450" rtl="0">
              <a:buFont typeface="Arial"/>
              <a:buChar char="•"/>
            </a:pP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Arial"/>
                <a:ea typeface="ＭＳ Ｐゴシック" charset="0"/>
                <a:cs typeface="ＭＳ Ｐゴシック" charset="0"/>
              </a:rPr>
              <a:t>Students will also need to be able to plot points and graphs of linear functions.</a:t>
            </a:r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93DD960-72E1-464D-AE80-6FB8F79377FC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59736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Coordinate Algebra PPT bgd Warmup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751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0600" y="640567"/>
            <a:ext cx="7855776" cy="4998233"/>
          </a:xfrm>
          <a:noFill/>
          <a:ln>
            <a:noFill/>
          </a:ln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  <a:latin typeface="Arial"/>
                <a:cs typeface="Arial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5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297863" y="5497513"/>
            <a:ext cx="728662" cy="282575"/>
          </a:xfrm>
        </p:spPr>
        <p:txBody>
          <a:bodyPr/>
          <a:lstStyle>
            <a:lvl1pPr>
              <a:defRPr sz="1800" b="1" i="0">
                <a:solidFill>
                  <a:srgbClr val="000000"/>
                </a:solidFill>
                <a:latin typeface="Arial"/>
                <a:cs typeface="Arial"/>
              </a:defRPr>
            </a:lvl1pPr>
          </a:lstStyle>
          <a:p>
            <a:pPr>
              <a:defRPr/>
            </a:pPr>
            <a:fld id="{9F1B4337-BFC0-4740-BFA4-D4AB9F70F9C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3"/>
          </p:nvPr>
        </p:nvSpPr>
        <p:spPr>
          <a:xfrm>
            <a:off x="1016318" y="6393706"/>
            <a:ext cx="5471926" cy="274021"/>
          </a:xfrm>
        </p:spPr>
        <p:txBody>
          <a:bodyPr/>
          <a:lstStyle>
            <a:lvl1pPr algn="l">
              <a:defRPr sz="1600">
                <a:solidFill>
                  <a:srgbClr val="008000"/>
                </a:solidFill>
              </a:defRPr>
            </a:lvl1pPr>
          </a:lstStyle>
          <a:p>
            <a:pPr>
              <a:defRPr/>
            </a:pPr>
            <a:r>
              <a:rPr lang="en-US" dirty="0" smtClean="0"/>
              <a:t>4.2.3: Analyzing Residuals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58921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4.2.3: Analyzing Residuals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45F334-9AF5-7742-8D1F-C9E3D3CD4E5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82474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4.2.3: Analyzing Residuals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8D75DF-FFC0-0846-ACC4-2648BEA3417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93060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4.2.3: Analyzing Residuals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B4FFA6-7DBD-5841-8171-A5E6A1BFB36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08131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4.2.3: Analyzing Residuals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5BB7A2-86AB-E949-A127-3C564BA7399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91276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4.2.3: Analyzing Residuals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7847F7-EF29-2443-8BB7-3C30905E452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18189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4.2.3: Analyzing Residuals</a:t>
            </a: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6A1298-665B-9E4D-ADC7-F0DF6AFB89C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62871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4.2.3: Analyzing Residuals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20D841-8674-0147-A66E-9DBF623B753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15376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4.2.3: Analyzing Residuals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96D3C6-B11A-464F-8C26-10579C93A70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01218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4.2.3: Analyzing Residuals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AA9030-65BA-8F40-ACBB-7EBBB0B2E44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34934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Drag picture to placeholder or click icon to add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4.2.3: Analyzing Residuals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7B9E9D-A502-EE43-844F-D0F4BEEFB30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2198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dirty="0">
                <a:solidFill>
                  <a:schemeClr val="tx1">
                    <a:tint val="75000"/>
                  </a:schemeClr>
                </a:solidFill>
                <a:latin typeface="Arial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>
                <a:solidFill>
                  <a:schemeClr val="tx1">
                    <a:tint val="75000"/>
                  </a:schemeClr>
                </a:solidFill>
                <a:latin typeface="Arial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smtClean="0"/>
              <a:t>4.2.3: Analyzing Residuals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Arial"/>
                <a:ea typeface="+mn-ea"/>
                <a:cs typeface="+mn-cs"/>
              </a:defRPr>
            </a:lvl1pPr>
          </a:lstStyle>
          <a:p>
            <a:pPr>
              <a:defRPr/>
            </a:pPr>
            <a:fld id="{BFCA66DE-4B5C-DC46-8D49-E75625E6FCA4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3" r:id="rId1"/>
    <p:sldLayoutId id="2147483853" r:id="rId2"/>
    <p:sldLayoutId id="2147483854" r:id="rId3"/>
    <p:sldLayoutId id="2147483855" r:id="rId4"/>
    <p:sldLayoutId id="2147483856" r:id="rId5"/>
    <p:sldLayoutId id="2147483857" r:id="rId6"/>
    <p:sldLayoutId id="2147483858" r:id="rId7"/>
    <p:sldLayoutId id="2147483859" r:id="rId8"/>
    <p:sldLayoutId id="2147483860" r:id="rId9"/>
    <p:sldLayoutId id="2147483861" r:id="rId10"/>
    <p:sldLayoutId id="2147483862" r:id="rId11"/>
  </p:sldLayoutIdLst>
  <p:timing>
    <p:tnLst>
      <p:par>
        <p:cTn xmlns:p14="http://schemas.microsoft.com/office/powerpoint/2010/main" id="1" dur="indefinite" restart="never" nodeType="tmRoot"/>
      </p:par>
    </p:tnLst>
  </p:timing>
  <p:hf hdr="0" dt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Arial"/>
          <a:ea typeface="ＭＳ Ｐゴシック" charset="0"/>
          <a:cs typeface="ＭＳ Ｐゴシック" charset="0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yriad Pro" charset="0"/>
          <a:ea typeface="ＭＳ Ｐゴシック" charset="0"/>
          <a:cs typeface="ＭＳ Ｐゴシック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yriad Pro" charset="0"/>
          <a:ea typeface="ＭＳ Ｐゴシック" charset="0"/>
          <a:cs typeface="ＭＳ Ｐゴシック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yriad Pro" charset="0"/>
          <a:ea typeface="ＭＳ Ｐゴシック" charset="0"/>
          <a:cs typeface="ＭＳ Ｐゴシック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yriad Pro" charset="0"/>
          <a:ea typeface="ＭＳ Ｐゴシック" charset="0"/>
          <a:cs typeface="ＭＳ Ｐゴシック" charset="0"/>
        </a:defRPr>
      </a:lvl5pPr>
      <a:lvl6pPr marL="4572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6pPr>
      <a:lvl7pPr marL="9144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7pPr>
      <a:lvl8pPr marL="13716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8pPr>
      <a:lvl9pPr marL="18288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Arial"/>
          <a:ea typeface="ＭＳ Ｐゴシック" charset="0"/>
          <a:cs typeface="ＭＳ Ｐゴシック" charset="0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Arial"/>
          <a:ea typeface="ＭＳ Ｐゴシック" charset="0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Arial"/>
          <a:ea typeface="ＭＳ Ｐゴシック" charset="0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Arial"/>
          <a:ea typeface="ＭＳ Ｐゴシック" charset="0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Arial"/>
          <a:ea typeface="ＭＳ Ｐゴシック" charset="0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alch.com/wu/CAU4L2S2Unicycle" TargetMode="External"/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3.em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4" Type="http://schemas.openxmlformats.org/officeDocument/2006/relationships/oleObject" Target="../embeddings/oleObject1.bin"/><Relationship Id="rId5" Type="http://schemas.openxmlformats.org/officeDocument/2006/relationships/image" Target="../media/image4.emf"/><Relationship Id="rId6" Type="http://schemas.openxmlformats.org/officeDocument/2006/relationships/oleObject" Target="../embeddings/oleObject2.bin"/><Relationship Id="rId7" Type="http://schemas.openxmlformats.org/officeDocument/2006/relationships/oleObject" Target="../embeddings/oleObject3.bin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Subtitle 1"/>
          <p:cNvSpPr>
            <a:spLocks noGrp="1"/>
          </p:cNvSpPr>
          <p:nvPr>
            <p:ph type="subTitle" idx="1"/>
          </p:nvPr>
        </p:nvSpPr>
        <p:spPr>
          <a:xfrm>
            <a:off x="641350" y="641350"/>
            <a:ext cx="7854950" cy="4997450"/>
          </a:xfrm>
        </p:spPr>
        <p:txBody>
          <a:bodyPr/>
          <a:lstStyle/>
          <a:p>
            <a:pPr eaLnBrk="1" hangingPunct="1"/>
            <a:r>
              <a:rPr lang="en-US" sz="4800" b="1" dirty="0"/>
              <a:t>Check it out!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438FB0B-076A-614A-B8EA-4B3FBF9E1B35}" type="slidenum">
              <a:rPr lang="en-US" b="1" smtClean="0"/>
              <a:pPr>
                <a:defRPr/>
              </a:pPr>
              <a:t>1</a:t>
            </a:fld>
            <a:endParaRPr lang="en-US" b="1" dirty="0"/>
          </a:p>
        </p:txBody>
      </p:sp>
      <p:pic>
        <p:nvPicPr>
          <p:cNvPr id="15364" name="Picture 5" descr="play-button-lg.png">
            <a:hlinkClick r:id="rId3"/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0" y="2095500"/>
            <a:ext cx="2654300" cy="265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Footer Placeholder 4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4.2.3: Analyzing Residuals</a:t>
            </a:r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Subtitle 1"/>
          <p:cNvSpPr txBox="1">
            <a:spLocks/>
          </p:cNvSpPr>
          <p:nvPr/>
        </p:nvSpPr>
        <p:spPr bwMode="auto">
          <a:xfrm>
            <a:off x="640446" y="635000"/>
            <a:ext cx="7953436" cy="5145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r>
              <a:rPr lang="en-US" dirty="0">
                <a:latin typeface="Arial"/>
                <a:cs typeface="Arial"/>
              </a:rPr>
              <a:t>Felicia is learning to ride a unicycle. She started at her house, which is at the origin. She went 2 blocks east and wasn’t able to successfully ride the unicycle. Then she started going north toward her friend’s house. After many failed attempts and falling off for 4 blocks, she had success for 2 blocks</a:t>
            </a:r>
            <a:r>
              <a:rPr lang="en-US" dirty="0" smtClean="0">
                <a:latin typeface="Arial"/>
                <a:cs typeface="Arial"/>
              </a:rPr>
              <a:t>.</a:t>
            </a:r>
          </a:p>
          <a:p>
            <a:endParaRPr lang="en-US" dirty="0">
              <a:latin typeface="Arial"/>
              <a:cs typeface="Arial"/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dirty="0">
                <a:latin typeface="Arial"/>
                <a:cs typeface="Arial"/>
              </a:rPr>
              <a:t>Plot the points (2, 4) and (2, 6) on a coordinate plane</a:t>
            </a:r>
            <a:r>
              <a:rPr lang="en-US" dirty="0" smtClean="0">
                <a:latin typeface="Arial"/>
                <a:cs typeface="Arial"/>
              </a:rPr>
              <a:t>.</a:t>
            </a:r>
          </a:p>
          <a:p>
            <a:pPr marL="457200" indent="-457200">
              <a:buFont typeface="+mj-lt"/>
              <a:buAutoNum type="arabicPeriod"/>
            </a:pPr>
            <a:endParaRPr lang="en-US" dirty="0" smtClean="0">
              <a:latin typeface="Arial"/>
              <a:cs typeface="Arial"/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dirty="0" smtClean="0">
                <a:latin typeface="Arial"/>
                <a:cs typeface="Arial"/>
              </a:rPr>
              <a:t>Find </a:t>
            </a:r>
            <a:r>
              <a:rPr lang="en-US" dirty="0">
                <a:latin typeface="Arial"/>
                <a:cs typeface="Arial"/>
              </a:rPr>
              <a:t>the distance between the two points. How far did Felicia successfully ride her unicycle?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9AD4152-8DB3-F340-8D70-EFF88DEF0EA3}" type="slidenum">
              <a:rPr lang="en-US" b="1" smtClean="0"/>
              <a:pPr>
                <a:defRPr/>
              </a:pPr>
              <a:t>2</a:t>
            </a:fld>
            <a:endParaRPr lang="en-US" b="1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4.2.3: Analyzing Residuals</a:t>
            </a:r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l"/>
            <a:r>
              <a:rPr lang="en-US" dirty="0"/>
              <a:t>Felicia is going to sell unicycle pins to raise money for medical research. She spent $2 of her own money to buy the pins and will sell each pin for $4. Her revenue can be modeled by the function </a:t>
            </a:r>
            <a:r>
              <a:rPr lang="en-US" i="1" dirty="0" smtClean="0"/>
              <a:t>y</a:t>
            </a:r>
            <a:r>
              <a:rPr lang="en-US" dirty="0" smtClean="0"/>
              <a:t> </a:t>
            </a:r>
            <a:r>
              <a:rPr lang="en-US" dirty="0"/>
              <a:t>= 4</a:t>
            </a:r>
            <a:r>
              <a:rPr lang="en-US" i="1" dirty="0"/>
              <a:t>x</a:t>
            </a:r>
            <a:r>
              <a:rPr lang="en-US" dirty="0"/>
              <a:t> – 2</a:t>
            </a:r>
            <a:r>
              <a:rPr lang="en-US" dirty="0" smtClean="0"/>
              <a:t>.</a:t>
            </a:r>
          </a:p>
          <a:p>
            <a:pPr algn="l"/>
            <a:endParaRPr lang="en-US" dirty="0"/>
          </a:p>
          <a:p>
            <a:pPr marL="457200" indent="-457200" algn="l">
              <a:buFont typeface="+mj-lt"/>
              <a:buAutoNum type="arabicPeriod" startAt="3"/>
            </a:pPr>
            <a:r>
              <a:rPr lang="en-US" dirty="0"/>
              <a:t>Plot the function </a:t>
            </a:r>
            <a:r>
              <a:rPr lang="en-US" i="1" dirty="0"/>
              <a:t>y</a:t>
            </a:r>
            <a:r>
              <a:rPr lang="en-US" dirty="0"/>
              <a:t> = 4</a:t>
            </a:r>
            <a:r>
              <a:rPr lang="en-US" i="1" dirty="0"/>
              <a:t>x</a:t>
            </a:r>
            <a:r>
              <a:rPr lang="en-US" dirty="0"/>
              <a:t> – 2 over the domain of all real numbers.</a:t>
            </a:r>
          </a:p>
          <a:p>
            <a:pPr algn="l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F1B4337-BFC0-4740-BFA4-D4AB9F70F9C9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4.2.3: Analyzing Residuals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2725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542925" y="641350"/>
            <a:ext cx="8104188" cy="4997450"/>
          </a:xfrm>
        </p:spPr>
        <p:txBody>
          <a:bodyPr/>
          <a:lstStyle/>
          <a:p>
            <a:pPr marL="457200" indent="-457200" algn="l">
              <a:buFont typeface="+mj-lt"/>
              <a:buAutoNum type="arabicPeriod"/>
            </a:pPr>
            <a:r>
              <a:rPr lang="en-US" dirty="0"/>
              <a:t>Plot the points (2, 4) and (2, 6) on a coordinate plane.</a:t>
            </a:r>
          </a:p>
          <a:p>
            <a:pPr lvl="1" algn="l"/>
            <a:r>
              <a:rPr lang="en-US" sz="2400" dirty="0">
                <a:solidFill>
                  <a:srgbClr val="660066"/>
                </a:solidFill>
              </a:rPr>
              <a:t>The first number in each ordered pair is the </a:t>
            </a:r>
            <a:r>
              <a:rPr lang="en-US" sz="2400" i="1" dirty="0">
                <a:solidFill>
                  <a:srgbClr val="660066"/>
                </a:solidFill>
              </a:rPr>
              <a:t>x</a:t>
            </a:r>
            <a:r>
              <a:rPr lang="en-US" sz="2400" dirty="0">
                <a:solidFill>
                  <a:srgbClr val="660066"/>
                </a:solidFill>
              </a:rPr>
              <a:t>-value, and the second number is the </a:t>
            </a:r>
            <a:r>
              <a:rPr lang="en-US" sz="2400" i="1" dirty="0">
                <a:solidFill>
                  <a:srgbClr val="660066"/>
                </a:solidFill>
              </a:rPr>
              <a:t>y</a:t>
            </a:r>
            <a:r>
              <a:rPr lang="en-US" sz="2400" dirty="0">
                <a:solidFill>
                  <a:srgbClr val="660066"/>
                </a:solidFill>
              </a:rPr>
              <a:t>-value</a:t>
            </a:r>
            <a:r>
              <a:rPr lang="en-US" sz="2400" dirty="0" smtClean="0">
                <a:solidFill>
                  <a:srgbClr val="660066"/>
                </a:solidFill>
              </a:rPr>
              <a:t>.</a:t>
            </a:r>
          </a:p>
          <a:p>
            <a:pPr lvl="1" algn="l"/>
            <a:endParaRPr lang="en-US" sz="2400" dirty="0">
              <a:solidFill>
                <a:srgbClr val="660066"/>
              </a:solidFill>
            </a:endParaRPr>
          </a:p>
          <a:p>
            <a:pPr lvl="1" algn="l"/>
            <a:r>
              <a:rPr lang="en-US" sz="2400" dirty="0" smtClean="0">
                <a:solidFill>
                  <a:srgbClr val="660066"/>
                </a:solidFill>
              </a:rPr>
              <a:t> </a:t>
            </a:r>
            <a:endParaRPr lang="en-US" sz="2400" dirty="0">
              <a:solidFill>
                <a:srgbClr val="660066"/>
              </a:solidFill>
            </a:endParaRPr>
          </a:p>
          <a:p>
            <a:pPr lvl="1" algn="l"/>
            <a:endParaRPr lang="en-US" sz="2400" dirty="0" smtClean="0">
              <a:solidFill>
                <a:srgbClr val="660066"/>
              </a:solidFill>
            </a:endParaRPr>
          </a:p>
          <a:p>
            <a:pPr lvl="1" algn="l"/>
            <a:endParaRPr lang="en-US" sz="2400" dirty="0">
              <a:solidFill>
                <a:srgbClr val="660066"/>
              </a:solidFill>
            </a:endParaRPr>
          </a:p>
          <a:p>
            <a:pPr lvl="1" algn="l"/>
            <a:endParaRPr lang="en-US" sz="2400" dirty="0">
              <a:solidFill>
                <a:srgbClr val="660066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D86E977-F7B8-7042-8100-EBBB46C22565}" type="slidenum">
              <a:rPr lang="en-US" b="1" smtClean="0"/>
              <a:pPr>
                <a:defRPr/>
              </a:pPr>
              <a:t>4</a:t>
            </a:fld>
            <a:endParaRPr lang="en-US" b="1" dirty="0"/>
          </a:p>
        </p:txBody>
      </p:sp>
      <p:sp>
        <p:nvSpPr>
          <p:cNvPr id="4" name="TextBox 3"/>
          <p:cNvSpPr txBox="1"/>
          <p:nvPr/>
        </p:nvSpPr>
        <p:spPr>
          <a:xfrm>
            <a:off x="8785697" y="5639027"/>
            <a:ext cx="18466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>
              <a:latin typeface="Arial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4.2.3: Analyzing Residuals</a:t>
            </a:r>
            <a:endParaRPr lang="en-US"/>
          </a:p>
        </p:txBody>
      </p:sp>
      <p:pic>
        <p:nvPicPr>
          <p:cNvPr id="8" name="Picture 7" descr="U4L2_14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01900" y="1955800"/>
            <a:ext cx="4086225" cy="3962400"/>
          </a:xfrm>
          <a:prstGeom prst="rect">
            <a:avLst/>
          </a:prstGeom>
        </p:spPr>
      </p:pic>
    </p:spTree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8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8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8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8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641350" y="641350"/>
            <a:ext cx="7981950" cy="4997450"/>
          </a:xfrm>
        </p:spPr>
        <p:txBody>
          <a:bodyPr/>
          <a:lstStyle/>
          <a:p>
            <a:pPr marL="457200" indent="-457200" algn="l">
              <a:buFont typeface="+mj-lt"/>
              <a:buAutoNum type="arabicPeriod" startAt="2"/>
            </a:pPr>
            <a:r>
              <a:rPr lang="en-US" dirty="0"/>
              <a:t>Find the distance between the two points. How far did Felicia successfully ride her unicycle?</a:t>
            </a:r>
          </a:p>
          <a:p>
            <a:pPr lvl="1" algn="l"/>
            <a:r>
              <a:rPr lang="en-US" sz="2400" dirty="0">
                <a:solidFill>
                  <a:srgbClr val="660066"/>
                </a:solidFill>
              </a:rPr>
              <a:t>Look at the location of the points on the coordinate plane. The two points have the same </a:t>
            </a:r>
            <a:r>
              <a:rPr lang="en-US" sz="2400" i="1" dirty="0">
                <a:solidFill>
                  <a:srgbClr val="660066"/>
                </a:solidFill>
              </a:rPr>
              <a:t>x</a:t>
            </a:r>
            <a:r>
              <a:rPr lang="en-US" sz="2400" dirty="0">
                <a:solidFill>
                  <a:srgbClr val="660066"/>
                </a:solidFill>
              </a:rPr>
              <a:t>-value, so the only distance between the two points is a vertical distance. The distance is the absolute value of the difference between the two </a:t>
            </a:r>
            <a:r>
              <a:rPr lang="en-US" sz="2400" i="1" dirty="0">
                <a:solidFill>
                  <a:srgbClr val="660066"/>
                </a:solidFill>
              </a:rPr>
              <a:t>y</a:t>
            </a:r>
            <a:r>
              <a:rPr lang="en-US" sz="2400" dirty="0">
                <a:solidFill>
                  <a:srgbClr val="660066"/>
                </a:solidFill>
              </a:rPr>
              <a:t>-values: |6 – 4| = 2. Felicia rode 2 blocks.</a:t>
            </a:r>
          </a:p>
          <a:p>
            <a:pPr lvl="1" algn="l"/>
            <a:r>
              <a:rPr lang="en-US" sz="2400" dirty="0">
                <a:solidFill>
                  <a:srgbClr val="660066"/>
                </a:solidFill>
              </a:rPr>
              <a:t/>
            </a:r>
            <a:br>
              <a:rPr lang="en-US" sz="2400" dirty="0">
                <a:solidFill>
                  <a:srgbClr val="660066"/>
                </a:solidFill>
              </a:rPr>
            </a:br>
            <a:endParaRPr lang="en-US" sz="2400" dirty="0">
              <a:solidFill>
                <a:srgbClr val="660066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EC76204-E9DE-EB49-AF45-448339670D40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4.2.3: Analyzing Residuals</a:t>
            </a:r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8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8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8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8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640600" y="640567"/>
            <a:ext cx="7657263" cy="4998233"/>
          </a:xfrm>
        </p:spPr>
        <p:txBody>
          <a:bodyPr/>
          <a:lstStyle/>
          <a:p>
            <a:pPr marL="457200" indent="-457200" algn="l">
              <a:buFont typeface="+mj-lt"/>
              <a:buAutoNum type="arabicPeriod" startAt="3"/>
            </a:pPr>
            <a:r>
              <a:rPr lang="en-US" dirty="0">
                <a:solidFill>
                  <a:schemeClr val="tx1"/>
                </a:solidFill>
              </a:rPr>
              <a:t>Plot the function </a:t>
            </a:r>
            <a:r>
              <a:rPr lang="en-US" i="1" dirty="0">
                <a:solidFill>
                  <a:schemeClr val="tx1"/>
                </a:solidFill>
              </a:rPr>
              <a:t>y</a:t>
            </a:r>
            <a:r>
              <a:rPr lang="en-US" dirty="0">
                <a:solidFill>
                  <a:schemeClr val="tx1"/>
                </a:solidFill>
              </a:rPr>
              <a:t> = 4</a:t>
            </a:r>
            <a:r>
              <a:rPr lang="en-US" i="1" dirty="0">
                <a:solidFill>
                  <a:schemeClr val="tx1"/>
                </a:solidFill>
              </a:rPr>
              <a:t>x</a:t>
            </a:r>
            <a:r>
              <a:rPr lang="en-US" dirty="0">
                <a:solidFill>
                  <a:schemeClr val="tx1"/>
                </a:solidFill>
              </a:rPr>
              <a:t> – 2 over the domain of all real numbers.</a:t>
            </a:r>
          </a:p>
          <a:p>
            <a:pPr lvl="1" algn="l"/>
            <a:r>
              <a:rPr lang="en-US" sz="2400" dirty="0">
                <a:solidFill>
                  <a:srgbClr val="660066"/>
                </a:solidFill>
              </a:rPr>
              <a:t>An equation of the form </a:t>
            </a:r>
            <a:r>
              <a:rPr lang="en-US" sz="2400" i="1" dirty="0">
                <a:solidFill>
                  <a:srgbClr val="660066"/>
                </a:solidFill>
              </a:rPr>
              <a:t>y</a:t>
            </a:r>
            <a:r>
              <a:rPr lang="en-US" sz="2400" dirty="0">
                <a:solidFill>
                  <a:srgbClr val="660066"/>
                </a:solidFill>
              </a:rPr>
              <a:t> = </a:t>
            </a:r>
            <a:r>
              <a:rPr lang="en-US" sz="2400" i="1" dirty="0">
                <a:solidFill>
                  <a:srgbClr val="660066"/>
                </a:solidFill>
              </a:rPr>
              <a:t>mx</a:t>
            </a:r>
            <a:r>
              <a:rPr lang="en-US" sz="2400" dirty="0">
                <a:solidFill>
                  <a:srgbClr val="660066"/>
                </a:solidFill>
              </a:rPr>
              <a:t> + </a:t>
            </a:r>
            <a:r>
              <a:rPr lang="en-US" sz="2400" i="1" dirty="0">
                <a:solidFill>
                  <a:srgbClr val="660066"/>
                </a:solidFill>
              </a:rPr>
              <a:t>b</a:t>
            </a:r>
            <a:r>
              <a:rPr lang="en-US" sz="2400" dirty="0">
                <a:solidFill>
                  <a:srgbClr val="660066"/>
                </a:solidFill>
              </a:rPr>
              <a:t> is a linear function. The graph is a line, so only two points are needed to create the graph. Evaluate the function at two values of </a:t>
            </a:r>
            <a:r>
              <a:rPr lang="en-US" sz="2400" i="1" dirty="0">
                <a:solidFill>
                  <a:srgbClr val="660066"/>
                </a:solidFill>
              </a:rPr>
              <a:t>x</a:t>
            </a:r>
            <a:r>
              <a:rPr lang="en-US" sz="2400" dirty="0">
                <a:solidFill>
                  <a:srgbClr val="660066"/>
                </a:solidFill>
              </a:rPr>
              <a:t> to find two points on the line. For example, evaluate the function at </a:t>
            </a:r>
            <a:r>
              <a:rPr lang="en-US" sz="2400" i="1" dirty="0">
                <a:solidFill>
                  <a:srgbClr val="660066"/>
                </a:solidFill>
              </a:rPr>
              <a:t>x</a:t>
            </a:r>
            <a:r>
              <a:rPr lang="en-US" sz="2400" dirty="0">
                <a:solidFill>
                  <a:srgbClr val="660066"/>
                </a:solidFill>
              </a:rPr>
              <a:t> = 0 and </a:t>
            </a:r>
            <a:r>
              <a:rPr lang="en-US" sz="2400" i="1" dirty="0">
                <a:solidFill>
                  <a:srgbClr val="660066"/>
                </a:solidFill>
              </a:rPr>
              <a:t>x</a:t>
            </a:r>
            <a:r>
              <a:rPr lang="en-US" sz="2400" dirty="0">
                <a:solidFill>
                  <a:srgbClr val="660066"/>
                </a:solidFill>
              </a:rPr>
              <a:t> = 1</a:t>
            </a:r>
            <a:r>
              <a:rPr lang="en-US" sz="2400" dirty="0" smtClean="0">
                <a:solidFill>
                  <a:srgbClr val="660066"/>
                </a:solidFill>
              </a:rPr>
              <a:t>.</a:t>
            </a:r>
          </a:p>
          <a:p>
            <a:pPr lvl="2" algn="l"/>
            <a:r>
              <a:rPr lang="da-DK" i="1" dirty="0">
                <a:solidFill>
                  <a:srgbClr val="660066"/>
                </a:solidFill>
              </a:rPr>
              <a:t>y</a:t>
            </a:r>
            <a:r>
              <a:rPr lang="da-DK" dirty="0">
                <a:solidFill>
                  <a:srgbClr val="660066"/>
                </a:solidFill>
              </a:rPr>
              <a:t> = 4(0) – 2 = –2	</a:t>
            </a:r>
            <a:r>
              <a:rPr lang="da-DK" dirty="0" smtClean="0">
                <a:solidFill>
                  <a:srgbClr val="660066"/>
                </a:solidFill>
              </a:rPr>
              <a:t>	Substitute </a:t>
            </a:r>
            <a:r>
              <a:rPr lang="da-DK" dirty="0">
                <a:solidFill>
                  <a:srgbClr val="660066"/>
                </a:solidFill>
              </a:rPr>
              <a:t>0 for </a:t>
            </a:r>
            <a:r>
              <a:rPr lang="da-DK" i="1" dirty="0">
                <a:solidFill>
                  <a:srgbClr val="660066"/>
                </a:solidFill>
              </a:rPr>
              <a:t>x</a:t>
            </a:r>
            <a:r>
              <a:rPr lang="da-DK" dirty="0">
                <a:solidFill>
                  <a:srgbClr val="660066"/>
                </a:solidFill>
              </a:rPr>
              <a:t>.	</a:t>
            </a:r>
          </a:p>
          <a:p>
            <a:pPr lvl="2" algn="l"/>
            <a:r>
              <a:rPr lang="da-DK" i="1" dirty="0">
                <a:solidFill>
                  <a:srgbClr val="660066"/>
                </a:solidFill>
              </a:rPr>
              <a:t>y</a:t>
            </a:r>
            <a:r>
              <a:rPr lang="da-DK" dirty="0">
                <a:solidFill>
                  <a:srgbClr val="660066"/>
                </a:solidFill>
              </a:rPr>
              <a:t> = 4(1) – 2 = 2	</a:t>
            </a:r>
            <a:r>
              <a:rPr lang="da-DK" dirty="0" smtClean="0">
                <a:solidFill>
                  <a:srgbClr val="660066"/>
                </a:solidFill>
              </a:rPr>
              <a:t>	Substitute </a:t>
            </a:r>
            <a:r>
              <a:rPr lang="da-DK" dirty="0">
                <a:solidFill>
                  <a:srgbClr val="660066"/>
                </a:solidFill>
              </a:rPr>
              <a:t>1 for </a:t>
            </a:r>
            <a:r>
              <a:rPr lang="da-DK" i="1" dirty="0">
                <a:solidFill>
                  <a:srgbClr val="660066"/>
                </a:solidFill>
              </a:rPr>
              <a:t>x</a:t>
            </a:r>
            <a:r>
              <a:rPr lang="da-DK" dirty="0">
                <a:solidFill>
                  <a:srgbClr val="660066"/>
                </a:solidFill>
              </a:rPr>
              <a:t>.	</a:t>
            </a:r>
          </a:p>
          <a:p>
            <a:pPr lvl="1" algn="l"/>
            <a:endParaRPr lang="en-US" sz="2400" dirty="0">
              <a:solidFill>
                <a:srgbClr val="660066"/>
              </a:solidFill>
            </a:endParaRPr>
          </a:p>
          <a:p>
            <a:pPr lvl="1" algn="l"/>
            <a:endParaRPr lang="en-US" sz="2400" dirty="0">
              <a:solidFill>
                <a:srgbClr val="660066"/>
              </a:solidFill>
            </a:endParaRPr>
          </a:p>
          <a:p>
            <a:pPr marL="457200" indent="-457200" algn="l">
              <a:buFont typeface="+mj-lt"/>
              <a:buAutoNum type="arabicPeriod" startAt="3"/>
            </a:pPr>
            <a:endParaRPr lang="en-US" dirty="0"/>
          </a:p>
          <a:p>
            <a:pPr marL="457200" indent="-457200" algn="l">
              <a:buFont typeface="+mj-lt"/>
              <a:buAutoNum type="arabicPeriod" startAt="3"/>
            </a:pP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F1B4337-BFC0-4740-BFA4-D4AB9F70F9C9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4.2.3: Analyzing Residuals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9588500" y="1600200"/>
            <a:ext cx="3670300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aseline="30000" dirty="0">
                <a:latin typeface="Arial"/>
                <a:cs typeface="Arial"/>
              </a:rPr>
              <a:t>	</a:t>
            </a:r>
            <a:endParaRPr lang="en-US" dirty="0">
              <a:latin typeface="Arial"/>
              <a:cs typeface="Arial"/>
            </a:endParaRPr>
          </a:p>
          <a:p>
            <a:r>
              <a:rPr lang="en-US" baseline="30000" dirty="0">
                <a:latin typeface="Arial"/>
                <a:cs typeface="Arial"/>
              </a:rPr>
              <a:t>	</a:t>
            </a:r>
            <a:endParaRPr lang="en-US" dirty="0">
              <a:latin typeface="Arial"/>
              <a:cs typeface="Arial"/>
            </a:endParaRPr>
          </a:p>
          <a:p>
            <a:r>
              <a:rPr lang="en-US" baseline="30000" dirty="0">
                <a:latin typeface="Arial"/>
                <a:cs typeface="Arial"/>
              </a:rPr>
              <a:t>	</a:t>
            </a:r>
            <a:endParaRPr lang="en-US" dirty="0">
              <a:latin typeface="Arial"/>
              <a:cs typeface="Arial"/>
            </a:endParaRPr>
          </a:p>
          <a:p>
            <a:r>
              <a:rPr lang="en-US" baseline="30000" dirty="0">
                <a:latin typeface="Arial"/>
                <a:cs typeface="Arial"/>
              </a:rPr>
              <a:t>	</a:t>
            </a:r>
            <a:endParaRPr lang="en-US" dirty="0">
              <a:latin typeface="Arial"/>
              <a:cs typeface="Arial"/>
            </a:endParaRPr>
          </a:p>
          <a:p>
            <a:r>
              <a:rPr lang="en-US" baseline="30000" dirty="0">
                <a:latin typeface="Arial"/>
                <a:cs typeface="Arial"/>
              </a:rPr>
              <a:t>	</a:t>
            </a:r>
            <a:endParaRPr lang="en-US" dirty="0">
              <a:latin typeface="Arial"/>
              <a:cs typeface="Arial"/>
            </a:endParaRPr>
          </a:p>
          <a:p>
            <a:r>
              <a:rPr lang="en-US" baseline="30000" dirty="0">
                <a:latin typeface="Arial"/>
                <a:cs typeface="Arial"/>
              </a:rPr>
              <a:t>	</a:t>
            </a:r>
            <a:endParaRPr lang="en-US" dirty="0">
              <a:latin typeface="Arial"/>
              <a:cs typeface="Arial"/>
            </a:endParaRPr>
          </a:p>
          <a:p>
            <a:r>
              <a:rPr lang="en-US" baseline="30000" dirty="0">
                <a:latin typeface="Arial"/>
                <a:cs typeface="Arial"/>
              </a:rPr>
              <a:t>	</a:t>
            </a:r>
            <a:endParaRPr lang="en-US" dirty="0">
              <a:latin typeface="Arial"/>
              <a:cs typeface="Arial"/>
            </a:endParaRPr>
          </a:p>
          <a:p>
            <a:r>
              <a:rPr lang="en-US" baseline="30000" dirty="0">
                <a:latin typeface="Arial"/>
                <a:cs typeface="Arial"/>
              </a:rPr>
              <a:t>	</a:t>
            </a:r>
            <a:endParaRPr lang="en-US" dirty="0">
              <a:latin typeface="Arial"/>
              <a:cs typeface="Arial"/>
            </a:endParaRPr>
          </a:p>
          <a:p>
            <a:r>
              <a:rPr lang="en-US" baseline="30000" dirty="0">
                <a:latin typeface="Arial"/>
                <a:cs typeface="Arial"/>
              </a:rPr>
              <a:t>	</a:t>
            </a:r>
            <a:endParaRPr lang="en-US" dirty="0">
              <a:latin typeface="Arial"/>
              <a:cs typeface="Arial"/>
            </a:endParaRPr>
          </a:p>
          <a:p>
            <a:endParaRPr lang="en-US" dirty="0">
              <a:latin typeface="Arial"/>
              <a:cs typeface="Arial"/>
            </a:endParaRPr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02578762"/>
              </p:ext>
            </p:extLst>
          </p:nvPr>
        </p:nvGraphicFramePr>
        <p:xfrm>
          <a:off x="7391400" y="4165600"/>
          <a:ext cx="190500" cy="33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38" name="Equation" r:id="rId4" imgW="190500" imgH="330200" progId="Equation.DSMT4">
                  <p:embed/>
                </p:oleObj>
              </mc:Choice>
              <mc:Fallback>
                <p:oleObj name="Equation" r:id="rId4" imgW="190500" imgH="3302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7391400" y="4165600"/>
                        <a:ext cx="190500" cy="330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18037024"/>
              </p:ext>
            </p:extLst>
          </p:nvPr>
        </p:nvGraphicFramePr>
        <p:xfrm>
          <a:off x="7391400" y="4165600"/>
          <a:ext cx="190500" cy="33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39" name="Equation" r:id="rId6" imgW="190500" imgH="330200" progId="Equation.DSMT4">
                  <p:embed/>
                </p:oleObj>
              </mc:Choice>
              <mc:Fallback>
                <p:oleObj name="Equation" r:id="rId6" imgW="190500" imgH="3302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7391400" y="4165600"/>
                        <a:ext cx="190500" cy="330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49745274"/>
              </p:ext>
            </p:extLst>
          </p:nvPr>
        </p:nvGraphicFramePr>
        <p:xfrm>
          <a:off x="7391400" y="4165600"/>
          <a:ext cx="190500" cy="33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40" name="Equation" r:id="rId7" imgW="190500" imgH="330200" progId="Equation.DSMT4">
                  <p:embed/>
                </p:oleObj>
              </mc:Choice>
              <mc:Fallback>
                <p:oleObj name="Equation" r:id="rId7" imgW="190500" imgH="3302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7391400" y="4165600"/>
                        <a:ext cx="190500" cy="330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2893667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8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8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8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8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8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8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lvl="1" algn="l"/>
            <a:r>
              <a:rPr lang="en-US" sz="2400" dirty="0">
                <a:solidFill>
                  <a:srgbClr val="660066"/>
                </a:solidFill>
              </a:rPr>
              <a:t>Two points on the line are (0, –2) and (1, 2). </a:t>
            </a:r>
          </a:p>
          <a:p>
            <a:pPr lvl="1" algn="l"/>
            <a:r>
              <a:rPr lang="en-US" sz="2400" dirty="0">
                <a:solidFill>
                  <a:srgbClr val="660066"/>
                </a:solidFill>
              </a:rPr>
              <a:t>Plot these points, and then draw a line through them.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F1B4337-BFC0-4740-BFA4-D4AB9F70F9C9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4.2.3: Analyzing Residuals</a:t>
            </a:r>
            <a:endParaRPr lang="en-US" dirty="0"/>
          </a:p>
        </p:txBody>
      </p:sp>
      <p:pic>
        <p:nvPicPr>
          <p:cNvPr id="5" name="Picture 4" descr="U4L2_15.eps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70" t="5882" r="6045" b="5294"/>
          <a:stretch/>
        </p:blipFill>
        <p:spPr>
          <a:xfrm>
            <a:off x="2315545" y="1549400"/>
            <a:ext cx="4458935" cy="4381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0872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8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8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Coordinate Algebra WarmUp 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Coordinate Algebra WarmUp TEMPLATE.potx</Template>
  <TotalTime>1064</TotalTime>
  <Words>532</Words>
  <Application>Microsoft Macintosh PowerPoint</Application>
  <PresentationFormat>On-screen Show (4:3)</PresentationFormat>
  <Paragraphs>60</Paragraphs>
  <Slides>7</Slides>
  <Notes>6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9" baseType="lpstr">
      <vt:lpstr>Coordinate Algebra WarmUp TEMPLATE</vt:lpstr>
      <vt:lpstr>Equation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/>
  <Company>Walch Education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Walch Education</dc:creator>
  <cp:keywords/>
  <dc:description/>
  <cp:lastModifiedBy>Walch Education</cp:lastModifiedBy>
  <cp:revision>90</cp:revision>
  <dcterms:created xsi:type="dcterms:W3CDTF">2012-02-22T19:14:19Z</dcterms:created>
  <dcterms:modified xsi:type="dcterms:W3CDTF">2012-06-05T18:56:47Z</dcterms:modified>
  <cp:category/>
</cp:coreProperties>
</file>