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59" r:id="rId4"/>
    <p:sldId id="290" r:id="rId5"/>
    <p:sldId id="377" r:id="rId6"/>
    <p:sldId id="390" r:id="rId7"/>
    <p:sldId id="385" r:id="rId8"/>
    <p:sldId id="379" r:id="rId9"/>
    <p:sldId id="380" r:id="rId10"/>
    <p:sldId id="381" r:id="rId11"/>
    <p:sldId id="382" r:id="rId12"/>
    <p:sldId id="391" r:id="rId13"/>
    <p:sldId id="383" r:id="rId14"/>
    <p:sldId id="386" r:id="rId15"/>
    <p:sldId id="387" r:id="rId16"/>
    <p:sldId id="392" r:id="rId17"/>
    <p:sldId id="294" r:id="rId18"/>
    <p:sldId id="366" r:id="rId19"/>
    <p:sldId id="295" r:id="rId20"/>
    <p:sldId id="370" r:id="rId21"/>
    <p:sldId id="296" r:id="rId22"/>
    <p:sldId id="389" r:id="rId23"/>
    <p:sldId id="393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4" d="100"/>
          <a:sy n="74" d="100"/>
        </p:scale>
        <p:origin x="-568" y="-104"/>
      </p:cViewPr>
      <p:guideLst>
        <p:guide orient="horz" pos="1708"/>
        <p:guide pos="28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6/4/12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6/4/12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/CAU4L2S3GraphResid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3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/CAU4L2S3Resid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602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37022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4L2S3GraphResid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4L2S3Resid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76032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The fit of a linear function to a set of data can be assessed by analyzing </a:t>
            </a:r>
            <a:r>
              <a:rPr lang="en-US" b="1" dirty="0"/>
              <a:t>residuals</a:t>
            </a:r>
            <a:r>
              <a:rPr lang="en-US" dirty="0"/>
              <a:t>. A residual is the vertical distance between an observed data value and an estimated data value on a line of best fit. Representing residuals on a </a:t>
            </a:r>
            <a:r>
              <a:rPr lang="en-US" b="1" dirty="0"/>
              <a:t>residual plot</a:t>
            </a:r>
            <a:r>
              <a:rPr lang="en-US" dirty="0"/>
              <a:t> provides a visual representation of the residuals for a set of data. A residual plot contains the points: (</a:t>
            </a:r>
            <a:r>
              <a:rPr lang="en-US" i="1" dirty="0"/>
              <a:t>x</a:t>
            </a:r>
            <a:r>
              <a:rPr lang="en-US" dirty="0"/>
              <a:t>, residual for </a:t>
            </a:r>
            <a:r>
              <a:rPr lang="en-US" i="1" dirty="0"/>
              <a:t>x</a:t>
            </a:r>
            <a:r>
              <a:rPr lang="en-US" dirty="0"/>
              <a:t>). A random residual plot, with both positive and negative residual values, indicates that the line is a good fit for the data. If the residual plot follows a pattern, such as a U-shape, the line is likely not a good fit for the data.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6492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Find the residuals for each data point.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The residual for each data point is the difference between the observed value and the estimated value using a line of best fit. Evaluate the equation of the line at each value of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633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8170298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553044"/>
              </p:ext>
            </p:extLst>
          </p:nvPr>
        </p:nvGraphicFramePr>
        <p:xfrm>
          <a:off x="2212696" y="1332178"/>
          <a:ext cx="4705908" cy="4130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6170"/>
                <a:gridCol w="3729738"/>
              </a:tblGrid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1900" b="1" i="1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b="1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900" b="1" dirty="0" smtClean="0">
                          <a:latin typeface="Arial"/>
                          <a:cs typeface="Arial"/>
                        </a:rPr>
                        <a:t> + 1.87</a:t>
                      </a:r>
                      <a:endParaRPr lang="en-US" sz="1900" b="1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(1)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3.6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(2)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5.33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(3)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7.06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(4)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8.79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(5)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10.52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(6)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12.25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(7)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=13.98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(8)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15.71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(9)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17.44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= 1.73</a:t>
                      </a:r>
                      <a:r>
                        <a:rPr lang="en-US" sz="1900" i="0" dirty="0" smtClean="0">
                          <a:latin typeface="Arial"/>
                          <a:cs typeface="Arial"/>
                        </a:rPr>
                        <a:t>(10)</a:t>
                      </a:r>
                      <a:r>
                        <a:rPr lang="en-US" sz="1900" dirty="0" smtClean="0">
                          <a:latin typeface="Arial"/>
                          <a:cs typeface="Arial"/>
                        </a:rPr>
                        <a:t> + 1.87</a:t>
                      </a:r>
                      <a:r>
                        <a:rPr lang="en-US" sz="1900" baseline="0" dirty="0" smtClean="0">
                          <a:latin typeface="Arial"/>
                          <a:cs typeface="Arial"/>
                        </a:rPr>
                        <a:t> = 19.17</a:t>
                      </a:r>
                      <a:endParaRPr lang="en-US" sz="1900" dirty="0" smtClean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5243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r>
              <a:rPr lang="en-US" dirty="0"/>
              <a:t>Next, find the </a:t>
            </a:r>
            <a:r>
              <a:rPr lang="en-US" dirty="0" smtClean="0"/>
              <a:t>difference </a:t>
            </a:r>
            <a:br>
              <a:rPr lang="en-US" dirty="0" smtClean="0"/>
            </a:br>
            <a:r>
              <a:rPr lang="en-US" dirty="0" smtClean="0"/>
              <a:t>between each </a:t>
            </a:r>
            <a:r>
              <a:rPr lang="en-US" dirty="0"/>
              <a:t>observed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value and </a:t>
            </a:r>
            <a:r>
              <a:rPr lang="en-US" dirty="0"/>
              <a:t>each calculated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value </a:t>
            </a:r>
            <a:r>
              <a:rPr lang="en-US" dirty="0"/>
              <a:t>for each value </a:t>
            </a:r>
            <a:r>
              <a:rPr lang="en-US" dirty="0" smtClean="0"/>
              <a:t>of </a:t>
            </a:r>
            <a:r>
              <a:rPr lang="en-US" i="1" dirty="0"/>
              <a:t>x</a:t>
            </a:r>
            <a:r>
              <a:rPr lang="en-US" dirty="0"/>
              <a:t>.</a:t>
            </a:r>
          </a:p>
          <a:p>
            <a:endParaRPr lang="en-US" sz="2800" baseline="300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017133"/>
              </p:ext>
            </p:extLst>
          </p:nvPr>
        </p:nvGraphicFramePr>
        <p:xfrm>
          <a:off x="4872349" y="1332178"/>
          <a:ext cx="3421541" cy="4130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6170"/>
                <a:gridCol w="2445371"/>
              </a:tblGrid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1900" b="1" i="1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i="0" dirty="0" smtClean="0">
                          <a:latin typeface="Arial"/>
                          <a:cs typeface="Arial"/>
                        </a:rPr>
                        <a:t>Residual</a:t>
                      </a:r>
                      <a:endParaRPr lang="en-US" sz="1900" b="1" i="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 – 3.6 = –0.6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5.1 – 5.33 = –0.23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7.2 – 7.06 = 0.14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8.8 – 8.79 = 0.01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10.5 – 10.52 = –0.02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12.5 – 12.25 = 0.25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14 – 13.98 = 0.02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15.9 – 15.71 = 0.19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17.3 – 17.44 = –0.14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  <a:tr h="37236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900" dirty="0">
                        <a:latin typeface="Arial"/>
                        <a:cs typeface="Arial"/>
                      </a:endParaRP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18.9 – 19.17 = –0.27 </a:t>
                      </a:r>
                    </a:p>
                  </a:txBody>
                  <a:tcPr marL="85930" marR="85930" marT="42965" marB="4296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93935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0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Plot the residuals on a residual plot.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Plot the points 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residual for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pic>
        <p:nvPicPr>
          <p:cNvPr id="5" name="Picture 4" descr="U4L2_18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t="5953" r="5891" b="6330"/>
          <a:stretch/>
        </p:blipFill>
        <p:spPr>
          <a:xfrm>
            <a:off x="2760670" y="2219324"/>
            <a:ext cx="360996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7841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739392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Describe the fit of the line based on the shape of the residual plot.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The plot of the residuals appears to be random, with some negative and some positive values. This indicates that the line is a good line of fit.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endParaRPr lang="en-US" sz="2800" baseline="300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46952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6"/>
            </a:pPr>
            <a:r>
              <a:rPr lang="en-US" sz="2800" b="1" dirty="0">
                <a:solidFill>
                  <a:srgbClr val="660066"/>
                </a:solidFill>
              </a:rPr>
              <a:t>Use the equation to estimate the centimeters grown each day.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The change in the height per day is the centimeters grown each day. </a:t>
            </a: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the equation of the line, the slope is the change in height per </a:t>
            </a:r>
            <a:r>
              <a:rPr lang="en-US" dirty="0" smtClean="0">
                <a:solidFill>
                  <a:schemeClr val="tx1"/>
                </a:solidFill>
              </a:rPr>
              <a:t>day</a:t>
            </a:r>
            <a:r>
              <a:rPr lang="en-US" dirty="0">
                <a:solidFill>
                  <a:schemeClr val="tx1"/>
                </a:solidFill>
              </a:rPr>
              <a:t>. The plant is growing approximately 1.73 centimeters </a:t>
            </a:r>
            <a:r>
              <a:rPr lang="en-US" dirty="0" smtClean="0">
                <a:solidFill>
                  <a:schemeClr val="tx1"/>
                </a:solidFill>
              </a:rPr>
              <a:t>each </a:t>
            </a:r>
            <a:r>
              <a:rPr lang="en-US" dirty="0">
                <a:solidFill>
                  <a:schemeClr val="tx1"/>
                </a:solidFill>
              </a:rPr>
              <a:t>day.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34577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35330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4.2.3: Analyzing Residuals</a:t>
            </a:r>
          </a:p>
        </p:txBody>
      </p:sp>
    </p:spTree>
    <p:extLst>
      <p:ext uri="{BB962C8B-B14F-4D97-AF65-F5344CB8AC3E}">
        <p14:creationId xmlns:p14="http://schemas.microsoft.com/office/powerpoint/2010/main" val="2174059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107058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Lindsay created the table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the right showing </a:t>
            </a:r>
            <a:r>
              <a:rPr lang="en-US" dirty="0"/>
              <a:t>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population of </a:t>
            </a:r>
            <a:r>
              <a:rPr lang="en-US" dirty="0"/>
              <a:t>fruit flies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 </a:t>
            </a:r>
            <a:r>
              <a:rPr lang="en-US" dirty="0"/>
              <a:t>the last 10 weeks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924195"/>
              </p:ext>
            </p:extLst>
          </p:nvPr>
        </p:nvGraphicFramePr>
        <p:xfrm>
          <a:off x="4940218" y="996397"/>
          <a:ext cx="3065565" cy="4685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8544"/>
                <a:gridCol w="1837021"/>
              </a:tblGrid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Week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Number of flies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191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238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298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373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466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3011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r>
              <a:rPr lang="en-US" dirty="0"/>
              <a:t>She estimates that the population of fruit flies can be represented by the equation </a:t>
            </a:r>
            <a:r>
              <a:rPr lang="en-US" i="1" dirty="0"/>
              <a:t>y</a:t>
            </a:r>
            <a:r>
              <a:rPr lang="en-US" dirty="0"/>
              <a:t> = 46</a:t>
            </a:r>
            <a:r>
              <a:rPr lang="en-US" i="1" dirty="0"/>
              <a:t>x</a:t>
            </a:r>
            <a:r>
              <a:rPr lang="en-US" dirty="0"/>
              <a:t> – 40. Using residuals, determine if her representation is a good estimate.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845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126302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Find the estimated population at each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-value.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Evaluate the </a:t>
            </a:r>
            <a:r>
              <a:rPr lang="en-US" dirty="0" smtClean="0">
                <a:solidFill>
                  <a:schemeClr val="tx1"/>
                </a:solidFill>
              </a:rPr>
              <a:t>equation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at </a:t>
            </a:r>
            <a:r>
              <a:rPr lang="en-US" dirty="0">
                <a:solidFill>
                  <a:schemeClr val="tx1"/>
                </a:solidFill>
              </a:rPr>
              <a:t>each </a:t>
            </a:r>
            <a:r>
              <a:rPr lang="en-US" dirty="0" smtClean="0">
                <a:solidFill>
                  <a:schemeClr val="tx1"/>
                </a:solidFill>
              </a:rPr>
              <a:t>value </a:t>
            </a:r>
            <a:r>
              <a:rPr lang="en-US" dirty="0">
                <a:solidFill>
                  <a:schemeClr val="tx1"/>
                </a:solidFill>
              </a:rPr>
              <a:t>of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355115"/>
              </p:ext>
            </p:extLst>
          </p:nvPr>
        </p:nvGraphicFramePr>
        <p:xfrm>
          <a:off x="4435266" y="1765331"/>
          <a:ext cx="3332386" cy="3895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760"/>
                <a:gridCol w="2425626"/>
              </a:tblGrid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1800" b="1" i="1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= 46</a:t>
                      </a:r>
                      <a:r>
                        <a:rPr lang="fr-FR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– 40</a:t>
                      </a:r>
                    </a:p>
                  </a:txBody>
                  <a:tcPr marL="79820" marR="79820" marT="39910" marB="3991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46(1) – 40 = 6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46(2) – 40 = 52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46(3) – 40 = 98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46(4) – 40 = 144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46(5) – 40 = 190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46(6) – 40 = 236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46(7) – 40 = 282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46(8) – 40 = 328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46(9) – 40 = 374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46(10) – 40 = 420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656513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residual is the distance between an observed data point and an estimated data value on a line of best fit. For the observed data point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 and the estimated data value on a line of best fit (</a:t>
            </a:r>
            <a:r>
              <a:rPr lang="en-US" i="1" dirty="0"/>
              <a:t>x, y</a:t>
            </a:r>
            <a:r>
              <a:rPr lang="en-US" baseline="-25000" dirty="0"/>
              <a:t>0</a:t>
            </a:r>
            <a:r>
              <a:rPr lang="en-US" dirty="0"/>
              <a:t>), the residual is </a:t>
            </a:r>
            <a:r>
              <a:rPr lang="en-US" i="1" dirty="0"/>
              <a:t>y</a:t>
            </a:r>
            <a:r>
              <a:rPr lang="en-US" dirty="0"/>
              <a:t> – </a:t>
            </a:r>
            <a:r>
              <a:rPr lang="en-US" i="1" dirty="0" smtClean="0"/>
              <a:t>y</a:t>
            </a:r>
            <a:r>
              <a:rPr lang="en-US" baseline="-25000" dirty="0"/>
              <a:t>0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residual plot is a plot of each </a:t>
            </a:r>
            <a:r>
              <a:rPr lang="en-US" i="1" dirty="0"/>
              <a:t>x</a:t>
            </a:r>
            <a:r>
              <a:rPr lang="en-US" dirty="0"/>
              <a:t>-value and its corresponding residual. For the observed data point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 and the estimated data value on a line of best fit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 smtClean="0"/>
              <a:t>y</a:t>
            </a:r>
            <a:r>
              <a:rPr lang="en-US" baseline="-25000" dirty="0"/>
              <a:t>0</a:t>
            </a:r>
            <a:r>
              <a:rPr lang="en-US" dirty="0" smtClean="0"/>
              <a:t>)</a:t>
            </a:r>
            <a:r>
              <a:rPr lang="en-US" dirty="0"/>
              <a:t>, the point on a residual plot is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 – </a:t>
            </a:r>
            <a:r>
              <a:rPr lang="en-US" i="1" dirty="0" smtClean="0"/>
              <a:t>y</a:t>
            </a:r>
            <a:r>
              <a:rPr lang="en-US" baseline="-25000" dirty="0"/>
              <a:t>0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0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1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2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3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4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5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6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7830110" cy="4998233"/>
          </a:xfrm>
        </p:spPr>
        <p:txBody>
          <a:bodyPr/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dirty="0" smtClean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Find the residuals by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finding </a:t>
            </a:r>
            <a:r>
              <a:rPr lang="en-US" sz="2800" b="1" dirty="0">
                <a:solidFill>
                  <a:srgbClr val="660066"/>
                </a:solidFill>
              </a:rPr>
              <a:t>each difference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between </a:t>
            </a:r>
            <a:r>
              <a:rPr lang="en-US" sz="2800" b="1" dirty="0">
                <a:solidFill>
                  <a:srgbClr val="660066"/>
                </a:solidFill>
              </a:rPr>
              <a:t>the observed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population </a:t>
            </a:r>
            <a:r>
              <a:rPr lang="en-US" sz="2800" b="1" dirty="0">
                <a:solidFill>
                  <a:srgbClr val="660066"/>
                </a:solidFill>
              </a:rPr>
              <a:t>and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estimated </a:t>
            </a:r>
            <a:r>
              <a:rPr lang="en-US" sz="2800" b="1" dirty="0">
                <a:solidFill>
                  <a:srgbClr val="660066"/>
                </a:solidFill>
              </a:rPr>
              <a:t>population.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800" b="1" dirty="0">
              <a:solidFill>
                <a:srgbClr val="660066"/>
              </a:solidFill>
            </a:endParaRPr>
          </a:p>
          <a:p>
            <a:pPr eaLnBrk="1" hangingPunct="1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4.2.3: Analyzing Residuals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867726"/>
              </p:ext>
            </p:extLst>
          </p:nvPr>
        </p:nvGraphicFramePr>
        <p:xfrm>
          <a:off x="5263059" y="1499911"/>
          <a:ext cx="3332386" cy="3895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760"/>
                <a:gridCol w="2425626"/>
              </a:tblGrid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1800" b="1" i="1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Residual</a:t>
                      </a:r>
                    </a:p>
                  </a:txBody>
                  <a:tcPr marL="79820" marR="79820" marT="39910" marB="3991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50 – 6 = 44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78 – 52 = 26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98 – 98 = 0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122 – 144 = –22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153 – 190 = –37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191 – 236 = –45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238 – 282 = –44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298 – 328 = –30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373 – 374 = –1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  <a:tr h="34879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466 – 420 = 46</a:t>
                      </a:r>
                    </a:p>
                  </a:txBody>
                  <a:tcPr marL="79820" marR="79820" marT="39910" marB="3991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528318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74422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Create a residual plot.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Plot the points 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residual for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pic>
        <p:nvPicPr>
          <p:cNvPr id="4" name="Picture 3" descr="U4L2_20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" t="5322" r="6107" b="5762"/>
          <a:stretch/>
        </p:blipFill>
        <p:spPr>
          <a:xfrm>
            <a:off x="2664819" y="2123323"/>
            <a:ext cx="3827954" cy="366810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baseline="30000" dirty="0" smtClean="0"/>
          </a:p>
          <a:p>
            <a:pPr marL="514350" indent="-557784"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660066"/>
                </a:solidFill>
              </a:rPr>
              <a:t>Analyze </a:t>
            </a:r>
            <a:r>
              <a:rPr lang="en-US" sz="2800" b="1" dirty="0">
                <a:solidFill>
                  <a:srgbClr val="660066"/>
                </a:solidFill>
              </a:rPr>
              <a:t>the residual plot to determine if the equation is a good estimate for the population.</a:t>
            </a:r>
          </a:p>
          <a:p>
            <a:pPr marL="512064"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The residual plot has a U-shape. This indicates that a non-linear estimation would be a better fit for this data set.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The shape of the residual plot indicates that the equation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= 46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– 40 is not a good </a:t>
            </a:r>
            <a:r>
              <a:rPr lang="en-US">
                <a:solidFill>
                  <a:schemeClr val="tx1"/>
                </a:solidFill>
              </a:rPr>
              <a:t>estimate </a:t>
            </a:r>
            <a:endParaRPr lang="en-US" smtClean="0">
              <a:solidFill>
                <a:schemeClr val="tx1"/>
              </a:solidFill>
            </a:endParaRPr>
          </a:p>
          <a:p>
            <a:pPr marL="512064" lvl="1" algn="l">
              <a:spcBef>
                <a:spcPts val="0"/>
              </a:spcBef>
            </a:pPr>
            <a:r>
              <a:rPr lang="en-US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this data set.</a:t>
            </a:r>
            <a:endParaRPr lang="en-US" sz="4400" dirty="0">
              <a:solidFill>
                <a:schemeClr val="tx1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4.2.3: Analyzing Residuals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1779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3990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4.2.3: Analyzing Residuals</a:t>
            </a:r>
          </a:p>
        </p:txBody>
      </p:sp>
    </p:spTree>
    <p:extLst>
      <p:ext uri="{BB962C8B-B14F-4D97-AF65-F5344CB8AC3E}">
        <p14:creationId xmlns:p14="http://schemas.microsoft.com/office/powerpoint/2010/main" val="10835489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residual plot with a random pattern indicates that the line of best fit is a good approximation for the data</a:t>
            </a:r>
            <a:r>
              <a:rPr lang="en-US" dirty="0" smtClean="0"/>
              <a:t>.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residual plot with a U-shape indicates that the line of best fit is not a good approximation for the data.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incorrectly finding the </a:t>
            </a:r>
            <a:r>
              <a:rPr lang="en-US" dirty="0" smtClean="0"/>
              <a:t>residual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incorrectly plotting points on the residual plot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800" b="1" dirty="0"/>
              <a:t>Guided Practice</a:t>
            </a:r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</a:t>
            </a:r>
            <a:endParaRPr lang="en-US" sz="2800" b="1" dirty="0">
              <a:solidFill>
                <a:srgbClr val="558ED5"/>
              </a:solidFill>
            </a:endParaRPr>
          </a:p>
          <a:p>
            <a:r>
              <a:rPr lang="en-US" dirty="0"/>
              <a:t>Pablo’s science class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growing </a:t>
            </a:r>
            <a:r>
              <a:rPr lang="en-US" dirty="0"/>
              <a:t>plants. He recorded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height of his plant each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day </a:t>
            </a:r>
            <a:r>
              <a:rPr lang="en-US" dirty="0"/>
              <a:t>for 10 days. The plant’s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height</a:t>
            </a:r>
            <a:r>
              <a:rPr lang="en-US" dirty="0"/>
              <a:t>, in centimeters, over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time is listed in the table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the right.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450475"/>
              </p:ext>
            </p:extLst>
          </p:nvPr>
        </p:nvGraphicFramePr>
        <p:xfrm>
          <a:off x="5039524" y="1009830"/>
          <a:ext cx="3258339" cy="4685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6550"/>
                <a:gridCol w="1831789"/>
              </a:tblGrid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Day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Height in centimeters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5.1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7.2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8.8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10.5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12.5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15.9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17.3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18.9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5607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1" algn="l"/>
            <a:r>
              <a:rPr lang="en-US" sz="2800" b="1" dirty="0">
                <a:solidFill>
                  <a:srgbClr val="000000"/>
                </a:solidFill>
              </a:rPr>
              <a:t>Guided Practice: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0" lvl="1" algn="l"/>
            <a:r>
              <a:rPr lang="en-US" dirty="0" smtClean="0">
                <a:solidFill>
                  <a:schemeClr val="tx1"/>
                </a:solidFill>
              </a:rPr>
              <a:t>Pablo </a:t>
            </a:r>
            <a:r>
              <a:rPr lang="en-US" dirty="0">
                <a:solidFill>
                  <a:schemeClr val="tx1"/>
                </a:solidFill>
              </a:rPr>
              <a:t>determines that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function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 = 1.73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+ </a:t>
            </a:r>
            <a:r>
              <a:rPr lang="en-US" dirty="0" smtClean="0">
                <a:solidFill>
                  <a:schemeClr val="tx1"/>
                </a:solidFill>
              </a:rPr>
              <a:t>1.87 </a:t>
            </a:r>
            <a:r>
              <a:rPr lang="en-US" dirty="0">
                <a:solidFill>
                  <a:schemeClr val="tx1"/>
                </a:solidFill>
              </a:rPr>
              <a:t>is a good fit for the </a:t>
            </a:r>
            <a:r>
              <a:rPr lang="en-US" dirty="0" smtClean="0">
                <a:solidFill>
                  <a:schemeClr val="tx1"/>
                </a:solidFill>
              </a:rPr>
              <a:t>data</a:t>
            </a:r>
            <a:r>
              <a:rPr lang="en-US" dirty="0">
                <a:solidFill>
                  <a:schemeClr val="tx1"/>
                </a:solidFill>
              </a:rPr>
              <a:t>. How close is his estimate to the actual data? Approximately how much does the plant grow each day?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5103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Create a scatter plot of the data.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Let the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-axis represent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days and </a:t>
            </a: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-axis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represent height in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centimeters.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pic>
        <p:nvPicPr>
          <p:cNvPr id="7" name="Picture 6" descr="U4L2_16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" t="5953" r="5891" b="5960"/>
          <a:stretch/>
        </p:blipFill>
        <p:spPr>
          <a:xfrm>
            <a:off x="4785380" y="1763936"/>
            <a:ext cx="3749020" cy="36716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2835113" y="3419148"/>
            <a:ext cx="35425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latin typeface="Arial"/>
                <a:cs typeface="Arial"/>
              </a:rPr>
              <a:t>Height</a:t>
            </a:r>
            <a:endParaRPr lang="en-US" sz="15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3480" y="5345668"/>
            <a:ext cx="36728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latin typeface="Arial"/>
                <a:cs typeface="Arial"/>
              </a:rPr>
              <a:t>Days</a:t>
            </a:r>
            <a:endParaRPr lang="en-US" sz="15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257023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7852789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Draw the line of best fit through two of the </a:t>
            </a:r>
            <a:r>
              <a:rPr lang="en-US" sz="2800" b="1" dirty="0" smtClean="0">
                <a:solidFill>
                  <a:srgbClr val="660066"/>
                </a:solidFill>
              </a:rPr>
              <a:t>data </a:t>
            </a:r>
            <a:r>
              <a:rPr lang="en-US" sz="2800" b="1" dirty="0">
                <a:solidFill>
                  <a:srgbClr val="660066"/>
                </a:solidFill>
              </a:rPr>
              <a:t>points.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 marL="512064" lvl="1" algn="l"/>
            <a:r>
              <a:rPr lang="en-US" dirty="0">
                <a:solidFill>
                  <a:srgbClr val="000000"/>
                </a:solidFill>
              </a:rPr>
              <a:t>A good line of best fit will have some points below the line and some above the line. Use the graph to initially determine if the function is a good fit for the data.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5484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4.2.3: Analyzing Residuals</a:t>
            </a:r>
            <a:endParaRPr lang="en-US" dirty="0"/>
          </a:p>
        </p:txBody>
      </p:sp>
      <p:pic>
        <p:nvPicPr>
          <p:cNvPr id="5" name="Picture 4" descr="U4L2_17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0" t="5603" r="5548" b="5164"/>
          <a:stretch/>
        </p:blipFill>
        <p:spPr>
          <a:xfrm>
            <a:off x="2565400" y="1292317"/>
            <a:ext cx="4272215" cy="42051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64421" y="3192087"/>
            <a:ext cx="39753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latin typeface="Arial"/>
                <a:cs typeface="Arial"/>
              </a:rPr>
              <a:t>Height</a:t>
            </a:r>
            <a:endParaRPr lang="en-US" sz="15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7828" y="5431044"/>
            <a:ext cx="41081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latin typeface="Arial"/>
                <a:cs typeface="Arial"/>
              </a:rPr>
              <a:t>Days</a:t>
            </a:r>
            <a:endParaRPr lang="en-US" sz="15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78547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10923</TotalTime>
  <Words>1378</Words>
  <Application>Microsoft Macintosh PowerPoint</Application>
  <PresentationFormat>On-screen Show (4:3)</PresentationFormat>
  <Paragraphs>259</Paragraphs>
  <Slides>23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179</cp:revision>
  <dcterms:created xsi:type="dcterms:W3CDTF">2012-02-22T19:14:19Z</dcterms:created>
  <dcterms:modified xsi:type="dcterms:W3CDTF">2012-06-04T19:11:02Z</dcterms:modified>
  <cp:category/>
</cp:coreProperties>
</file>