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67" r:id="rId2"/>
    <p:sldId id="266" r:id="rId3"/>
    <p:sldId id="271" r:id="rId4"/>
    <p:sldId id="268" r:id="rId5"/>
    <p:sldId id="273" r:id="rId6"/>
    <p:sldId id="270" r:id="rId7"/>
    <p:sldId id="272" r:id="rId8"/>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357" autoAdjust="0"/>
  </p:normalViewPr>
  <p:slideViewPr>
    <p:cSldViewPr snapToGrid="0" snapToObjects="1" showGuides="1">
      <p:cViewPr varScale="1">
        <p:scale>
          <a:sx n="115" d="100"/>
          <a:sy n="115" d="100"/>
        </p:scale>
        <p:origin x="-696" y="-112"/>
      </p:cViewPr>
      <p:guideLst>
        <p:guide orient="horz" pos="2176"/>
        <p:guide pos="2863"/>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9/19/12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9/19/12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Arial"/>
                <a:ea typeface="ＭＳ Ｐゴシック" charset="0"/>
                <a:cs typeface="ＭＳ Ｐゴシック" charset="0"/>
              </a:rPr>
              <a:t>http://</a:t>
            </a:r>
            <a:r>
              <a:rPr lang="en-US" sz="1200" b="0" i="0" u="none" strike="noStrike" kern="1200" dirty="0" err="1" smtClean="0">
                <a:solidFill>
                  <a:schemeClr val="tx1"/>
                </a:solidFill>
                <a:effectLst/>
                <a:latin typeface="Arial"/>
                <a:ea typeface="ＭＳ Ｐゴシック" charset="0"/>
                <a:cs typeface="ＭＳ Ｐゴシック" charset="0"/>
              </a:rPr>
              <a:t>walch.com</a:t>
            </a:r>
            <a:r>
              <a:rPr lang="en-US" sz="1200" b="0" i="0" u="none" strike="noStrike" kern="1200" dirty="0" smtClean="0">
                <a:solidFill>
                  <a:schemeClr val="tx1"/>
                </a:solidFill>
                <a:effectLst/>
                <a:latin typeface="Arial"/>
                <a:ea typeface="ＭＳ Ｐゴシック" charset="0"/>
                <a:cs typeface="ＭＳ Ｐゴシック" charset="0"/>
              </a:rPr>
              <a:t>/</a:t>
            </a:r>
            <a:r>
              <a:rPr lang="en-US" sz="1200" b="0" i="0" u="none" strike="noStrike" kern="1200" dirty="0" err="1" smtClean="0">
                <a:solidFill>
                  <a:schemeClr val="tx1"/>
                </a:solidFill>
                <a:effectLst/>
                <a:latin typeface="Arial"/>
                <a:ea typeface="ＭＳ Ｐゴシック" charset="0"/>
                <a:cs typeface="ＭＳ Ｐゴシック" charset="0"/>
              </a:rPr>
              <a:t>wu</a:t>
            </a:r>
            <a:r>
              <a:rPr lang="en-US" sz="1200" b="0" i="0" u="none" strike="noStrike" kern="1200" dirty="0" smtClean="0">
                <a:solidFill>
                  <a:schemeClr val="tx1"/>
                </a:solidFill>
                <a:effectLst/>
                <a:latin typeface="Arial"/>
                <a:ea typeface="ＭＳ Ｐゴシック" charset="0"/>
                <a:cs typeface="ＭＳ Ｐゴシック" charset="0"/>
              </a:rPr>
              <a:t>/CAU4L2S2DollarStore</a:t>
            </a:r>
            <a:endParaRPr lang="en-US" u="none"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a:t>Common Core Georgia Performance Standard: </a:t>
            </a:r>
            <a:r>
              <a:rPr lang="en-US" sz="1200" b="0" i="0" u="none" strike="noStrike" kern="1200" baseline="0" dirty="0" smtClean="0">
                <a:solidFill>
                  <a:schemeClr val="tx1"/>
                </a:solidFill>
                <a:latin typeface="Arial"/>
                <a:ea typeface="ＭＳ Ｐゴシック" charset="0"/>
                <a:cs typeface="ＭＳ Ｐゴシック" charset="0"/>
              </a:rPr>
              <a:t>MCC9–12.S.ID.6a</a:t>
            </a: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4</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auto" hangingPunct="1">
              <a:spcBef>
                <a:spcPts val="0"/>
              </a:spcBef>
              <a:spcAft>
                <a:spcPts val="0"/>
              </a:spcAft>
              <a:defRPr/>
            </a:pPr>
            <a:endParaRPr lang="en-US" baseline="0" dirty="0" smtClean="0">
              <a:cs typeface="Arial"/>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270311C-7E75-C049-B055-CD83C17D8A8E}" type="slidenum">
              <a:rPr lang="en-US" sz="1200">
                <a:latin typeface="Arial"/>
              </a:rPr>
              <a:pPr eaLnBrk="1" hangingPunct="1"/>
              <a:t>6</a:t>
            </a:fld>
            <a:endParaRPr lang="en-US" sz="1200" dirty="0">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i="0" u="none" strike="noStrike" kern="1200" baseline="0" dirty="0" smtClean="0">
                <a:solidFill>
                  <a:schemeClr val="tx1"/>
                </a:solidFill>
                <a:latin typeface="Arial"/>
                <a:ea typeface="ＭＳ Ｐゴシック" charset="0"/>
                <a:cs typeface="ＭＳ Ｐゴシック" charset="0"/>
              </a:rPr>
              <a:t>Connection to the Lesson</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In this lesson, students will examine the relationship between functions and data in a scatter plot. </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This warm-up will help students recall how to create a scatter plot given a data set.</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Students will also need to know how to graph a linear function given an algebraic equation.</a:t>
            </a:r>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7</a:t>
            </a:fld>
            <a:endParaRPr lang="en-US" dirty="0"/>
          </a:p>
        </p:txBody>
      </p:sp>
    </p:spTree>
    <p:extLst>
      <p:ext uri="{BB962C8B-B14F-4D97-AF65-F5344CB8AC3E}">
        <p14:creationId xmlns:p14="http://schemas.microsoft.com/office/powerpoint/2010/main" val="3532610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10205" y="6393706"/>
            <a:ext cx="5471926" cy="274021"/>
          </a:xfrm>
        </p:spPr>
        <p:txBody>
          <a:bodyPr/>
          <a:lstStyle>
            <a:lvl1pPr algn="l">
              <a:defRPr sz="1600">
                <a:solidFill>
                  <a:srgbClr val="008000"/>
                </a:solidFill>
              </a:defRPr>
            </a:lvl1pPr>
          </a:lstStyle>
          <a:p>
            <a:pPr>
              <a:defRPr/>
            </a:pPr>
            <a:r>
              <a:rPr lang="en-US" smtClean="0"/>
              <a:t>4.2.2: Solving Problems Given Functions Fitted to Data</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4.2.2: Solving Problems Given Functions Fitted to Data</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4L2S2DollarStore"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1.bin"/><Relationship Id="rId5" Type="http://schemas.openxmlformats.org/officeDocument/2006/relationships/image" Target="../media/image4.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smtClean="0"/>
              <a:t>4.2.2: Solving Problems Given Functions Fitted to Data</a:t>
            </a:r>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953436"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A local dollar store sells goods for around $1, but the name is a little misleading these days with the rising costs of goods. You have kept track of the number of items you’ve bought and the prices you paid for that number of goods. You recorded your data in the table below. Use the table for problem 1.</a:t>
            </a: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smtClean="0"/>
              <a:t>4.2.2: Solving Problems Given Functions Fitted to Data</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598746976"/>
              </p:ext>
            </p:extLst>
          </p:nvPr>
        </p:nvGraphicFramePr>
        <p:xfrm>
          <a:off x="1497013" y="3263900"/>
          <a:ext cx="6096000" cy="1981200"/>
        </p:xfrm>
        <a:graphic>
          <a:graphicData uri="http://schemas.openxmlformats.org/drawingml/2006/table">
            <a:tbl>
              <a:tblPr firstRow="1" bandRow="1">
                <a:tableStyleId>{5940675A-B579-460E-94D1-54222C63F5DA}</a:tableStyleId>
              </a:tblPr>
              <a:tblGrid>
                <a:gridCol w="3048000"/>
                <a:gridCol w="3048000"/>
              </a:tblGrid>
              <a:tr h="370840">
                <a:tc>
                  <a:txBody>
                    <a:bodyPr/>
                    <a:lstStyle/>
                    <a:p>
                      <a:pPr algn="ctr"/>
                      <a:r>
                        <a:rPr lang="en-US" sz="2000" b="1" dirty="0" smtClean="0">
                          <a:latin typeface="Arial"/>
                          <a:cs typeface="Arial"/>
                        </a:rPr>
                        <a:t>Number of goods</a:t>
                      </a:r>
                      <a:endParaRPr lang="en-US" sz="2000" b="1" dirty="0">
                        <a:latin typeface="Arial"/>
                        <a:cs typeface="Arial"/>
                      </a:endParaRPr>
                    </a:p>
                  </a:txBody>
                  <a:tcPr>
                    <a:solidFill>
                      <a:schemeClr val="bg1">
                        <a:lumMod val="85000"/>
                      </a:schemeClr>
                    </a:solidFill>
                  </a:tcPr>
                </a:tc>
                <a:tc>
                  <a:txBody>
                    <a:bodyPr/>
                    <a:lstStyle/>
                    <a:p>
                      <a:pPr algn="ctr"/>
                      <a:r>
                        <a:rPr lang="en-US" sz="2000" b="1" dirty="0" smtClean="0">
                          <a:latin typeface="Arial"/>
                          <a:cs typeface="Arial"/>
                        </a:rPr>
                        <a:t>Cost in dollars ($)</a:t>
                      </a:r>
                      <a:endParaRPr lang="en-US" sz="2000" b="1" dirty="0">
                        <a:latin typeface="Arial"/>
                        <a:cs typeface="Arial"/>
                      </a:endParaRPr>
                    </a:p>
                  </a:txBody>
                  <a:tcPr>
                    <a:solidFill>
                      <a:schemeClr val="bg1">
                        <a:lumMod val="85000"/>
                      </a:schemeClr>
                    </a:solidFill>
                  </a:tcPr>
                </a:tc>
              </a:tr>
              <a:tr h="370840">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4</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8</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9</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14</a:t>
                      </a:r>
                      <a:endParaRPr lang="en-US" sz="2000" dirty="0">
                        <a:latin typeface="Arial"/>
                        <a:cs typeface="Arial"/>
                      </a:endParaRPr>
                    </a:p>
                  </a:txBody>
                  <a:tcPr>
                    <a:solidFill>
                      <a:schemeClr val="bg1"/>
                    </a:solidFill>
                  </a:tcPr>
                </a:tc>
              </a:tr>
              <a:tr h="370840">
                <a:tc>
                  <a:txBody>
                    <a:bodyPr/>
                    <a:lstStyle/>
                    <a:p>
                      <a:pPr algn="ctr"/>
                      <a:r>
                        <a:rPr lang="en-US" sz="2000" dirty="0" smtClean="0">
                          <a:latin typeface="Arial"/>
                          <a:cs typeface="Arial"/>
                        </a:rPr>
                        <a:t>10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19</a:t>
                      </a:r>
                      <a:endParaRPr lang="en-US" sz="2000" dirty="0">
                        <a:latin typeface="Arial"/>
                        <a:cs typeface="Arial"/>
                      </a:endParaRPr>
                    </a:p>
                  </a:txBody>
                  <a:tcPr>
                    <a:solidFill>
                      <a:schemeClr val="bg1"/>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a:pPr>
            <a:r>
              <a:rPr lang="en-US" dirty="0"/>
              <a:t>Plot each point in the table on a coordinate </a:t>
            </a:r>
            <a:r>
              <a:rPr lang="en-US" dirty="0" smtClean="0"/>
              <a:t>plane.</a:t>
            </a:r>
            <a:endParaRPr lang="en-US" dirty="0" smtClean="0"/>
          </a:p>
          <a:p>
            <a:pPr marL="457200" indent="-457200" algn="l">
              <a:buFont typeface="+mj-lt"/>
              <a:buAutoNum type="arabicPeriod"/>
            </a:pPr>
            <a:endParaRPr lang="en-US" dirty="0"/>
          </a:p>
          <a:p>
            <a:pPr marL="457200" indent="-457200" algn="l">
              <a:buFont typeface="+mj-lt"/>
              <a:buAutoNum type="arabicPeriod"/>
            </a:pPr>
            <a:r>
              <a:rPr lang="en-US" dirty="0" err="1"/>
              <a:t>Yasin</a:t>
            </a:r>
            <a:r>
              <a:rPr lang="en-US" dirty="0"/>
              <a:t> is a welder. For his job, he requires 1 hour to set up and then 3 hours for each project. </a:t>
            </a:r>
            <a:r>
              <a:rPr lang="en-US" dirty="0" smtClean="0"/>
              <a:t>The </a:t>
            </a:r>
            <a:r>
              <a:rPr lang="en-US" dirty="0"/>
              <a:t>time it takes on his job to complete </a:t>
            </a:r>
            <a:r>
              <a:rPr lang="en-US" i="1" dirty="0"/>
              <a:t>x</a:t>
            </a:r>
            <a:r>
              <a:rPr lang="en-US" dirty="0"/>
              <a:t> projects in one day can be modeled by the function </a:t>
            </a:r>
            <a:r>
              <a:rPr lang="en-US" i="1" dirty="0" smtClean="0"/>
              <a:t>y</a:t>
            </a:r>
            <a:r>
              <a:rPr lang="en-US" dirty="0" smtClean="0"/>
              <a:t> </a:t>
            </a:r>
            <a:r>
              <a:rPr lang="en-US" dirty="0"/>
              <a:t>= 3</a:t>
            </a:r>
            <a:r>
              <a:rPr lang="en-US" i="1" dirty="0"/>
              <a:t>x</a:t>
            </a:r>
            <a:r>
              <a:rPr lang="en-US" dirty="0"/>
              <a:t> + 1. Graph the function </a:t>
            </a:r>
            <a:r>
              <a:rPr lang="en-US" i="1" dirty="0"/>
              <a:t>y</a:t>
            </a:r>
            <a:r>
              <a:rPr lang="en-US" dirty="0"/>
              <a:t> = 3</a:t>
            </a:r>
            <a:r>
              <a:rPr lang="en-US" i="1" dirty="0"/>
              <a:t>x</a:t>
            </a:r>
            <a:r>
              <a:rPr lang="en-US" dirty="0"/>
              <a:t> + 1.</a:t>
            </a:r>
          </a:p>
          <a:p>
            <a:pPr marL="457200" indent="-457200" algn="l">
              <a:buFont typeface="+mj-lt"/>
              <a:buAutoNum type="arabicPeriod"/>
            </a:pPr>
            <a:endParaRPr lang="en-US" dirty="0">
              <a:solidFill>
                <a:srgbClr val="000000"/>
              </a:solidFill>
            </a:endParaRPr>
          </a:p>
        </p:txBody>
      </p:sp>
      <p:sp>
        <p:nvSpPr>
          <p:cNvPr id="4" name="Slide Number Placeholder 3"/>
          <p:cNvSpPr>
            <a:spLocks noGrp="1"/>
          </p:cNvSpPr>
          <p:nvPr>
            <p:ph type="sldNum" sz="quarter" idx="11"/>
          </p:nvPr>
        </p:nvSpPr>
        <p:spPr/>
        <p:txBody>
          <a:bodyPr/>
          <a:lstStyle/>
          <a:p>
            <a:pPr>
              <a:defRPr/>
            </a:pPr>
            <a:fld id="{9F1B4337-BFC0-4740-BFA4-D4AB9F70F9C9}" type="slidenum">
              <a:rPr lang="en-US" smtClean="0"/>
              <a:pPr>
                <a:defRPr/>
              </a:pPr>
              <a:t>3</a:t>
            </a:fld>
            <a:endParaRPr lang="en-US" dirty="0"/>
          </a:p>
        </p:txBody>
      </p:sp>
      <p:sp>
        <p:nvSpPr>
          <p:cNvPr id="5" name="Footer Placeholder 4"/>
          <p:cNvSpPr>
            <a:spLocks noGrp="1"/>
          </p:cNvSpPr>
          <p:nvPr>
            <p:ph type="ftr" sz="quarter" idx="13"/>
          </p:nvPr>
        </p:nvSpPr>
        <p:spPr/>
        <p:txBody>
          <a:bodyPr/>
          <a:lstStyle/>
          <a:p>
            <a:pPr>
              <a:defRPr/>
            </a:pPr>
            <a:r>
              <a:rPr lang="en-US" smtClean="0"/>
              <a:t>4.2.2: Solving Problems Given Functions Fitted to Data</a:t>
            </a:r>
            <a:endParaRPr lang="en-US"/>
          </a:p>
        </p:txBody>
      </p:sp>
    </p:spTree>
    <p:extLst>
      <p:ext uri="{BB962C8B-B14F-4D97-AF65-F5344CB8AC3E}">
        <p14:creationId xmlns:p14="http://schemas.microsoft.com/office/powerpoint/2010/main" val="2612725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8104188" cy="4997450"/>
          </a:xfrm>
        </p:spPr>
        <p:txBody>
          <a:bodyPr/>
          <a:lstStyle/>
          <a:p>
            <a:pPr marL="457200" indent="-457200" algn="l">
              <a:buFont typeface="+mj-lt"/>
              <a:buAutoNum type="arabicPeriod"/>
            </a:pPr>
            <a:r>
              <a:rPr lang="en-US" dirty="0"/>
              <a:t>Plot each point in the table on a coordinate </a:t>
            </a:r>
            <a:r>
              <a:rPr lang="en-US" dirty="0" smtClean="0"/>
              <a:t>plane.</a:t>
            </a:r>
            <a:endParaRPr lang="en-US" dirty="0"/>
          </a:p>
          <a:p>
            <a:pPr marL="800100" lvl="1" indent="-342900" algn="l">
              <a:buFont typeface="Arial"/>
              <a:buChar char="•"/>
            </a:pPr>
            <a:r>
              <a:rPr lang="en-US" sz="2400" dirty="0">
                <a:solidFill>
                  <a:srgbClr val="660066"/>
                </a:solidFill>
              </a:rPr>
              <a:t>To plot each point, find the value of </a:t>
            </a:r>
            <a:r>
              <a:rPr lang="en-US" sz="2400" i="1" dirty="0">
                <a:solidFill>
                  <a:srgbClr val="660066"/>
                </a:solidFill>
              </a:rPr>
              <a:t>x</a:t>
            </a:r>
            <a:r>
              <a:rPr lang="en-US" sz="2400" dirty="0">
                <a:solidFill>
                  <a:srgbClr val="660066"/>
                </a:solidFill>
              </a:rPr>
              <a:t> along the </a:t>
            </a:r>
            <a:r>
              <a:rPr lang="en-US" sz="2400" i="1" dirty="0">
                <a:solidFill>
                  <a:srgbClr val="660066"/>
                </a:solidFill>
              </a:rPr>
              <a:t>x</a:t>
            </a:r>
            <a:r>
              <a:rPr lang="en-US" sz="2400" dirty="0">
                <a:solidFill>
                  <a:srgbClr val="660066"/>
                </a:solidFill>
              </a:rPr>
              <a:t>-axis (the horizontal axis), and then find the value of </a:t>
            </a:r>
            <a:r>
              <a:rPr lang="en-US" sz="2400" i="1" dirty="0">
                <a:solidFill>
                  <a:srgbClr val="660066"/>
                </a:solidFill>
              </a:rPr>
              <a:t>y</a:t>
            </a:r>
            <a:r>
              <a:rPr lang="en-US" sz="2400" dirty="0">
                <a:solidFill>
                  <a:srgbClr val="660066"/>
                </a:solidFill>
              </a:rPr>
              <a:t> along the </a:t>
            </a:r>
            <a:r>
              <a:rPr lang="en-US" sz="2400" i="1" dirty="0">
                <a:solidFill>
                  <a:srgbClr val="660066"/>
                </a:solidFill>
              </a:rPr>
              <a:t>y</a:t>
            </a:r>
            <a:r>
              <a:rPr lang="en-US" sz="2400" dirty="0">
                <a:solidFill>
                  <a:srgbClr val="660066"/>
                </a:solidFill>
              </a:rPr>
              <a:t>-axis (the vertical axis). Let the </a:t>
            </a:r>
            <a:r>
              <a:rPr lang="en-US" sz="2400" i="1" dirty="0">
                <a:solidFill>
                  <a:srgbClr val="660066"/>
                </a:solidFill>
              </a:rPr>
              <a:t>x</a:t>
            </a:r>
            <a:r>
              <a:rPr lang="en-US" sz="2400" dirty="0">
                <a:solidFill>
                  <a:srgbClr val="660066"/>
                </a:solidFill>
              </a:rPr>
              <a:t>-axis represent the number of goods, and the </a:t>
            </a:r>
            <a:r>
              <a:rPr lang="en-US" sz="2400" i="1" dirty="0">
                <a:solidFill>
                  <a:srgbClr val="660066"/>
                </a:solidFill>
              </a:rPr>
              <a:t>y</a:t>
            </a:r>
            <a:r>
              <a:rPr lang="en-US" sz="2400" dirty="0">
                <a:solidFill>
                  <a:srgbClr val="660066"/>
                </a:solidFill>
              </a:rPr>
              <a:t>-axis represent the cost in dollars.</a:t>
            </a:r>
          </a:p>
          <a:p>
            <a:pPr lvl="1" algn="l"/>
            <a:r>
              <a:rPr lang="en-US" sz="2400" dirty="0" smtClean="0">
                <a:solidFill>
                  <a:srgbClr val="660066"/>
                </a:solidFill>
              </a:rPr>
              <a:t> </a:t>
            </a:r>
            <a:endParaRPr lang="en-US" sz="2400" dirty="0">
              <a:solidFill>
                <a:srgbClr val="660066"/>
              </a:solidFill>
            </a:endParaRPr>
          </a:p>
          <a:p>
            <a:pPr lvl="1" algn="l"/>
            <a:endParaRPr lang="en-US" sz="2400" dirty="0" smtClean="0">
              <a:solidFill>
                <a:srgbClr val="660066"/>
              </a:solidFill>
            </a:endParaRPr>
          </a:p>
          <a:p>
            <a:pPr lvl="1" algn="l"/>
            <a:endParaRPr lang="en-US" sz="2400" dirty="0">
              <a:solidFill>
                <a:srgbClr val="660066"/>
              </a:solidFill>
            </a:endParaRP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4</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4.2.2: Solving Problems Given Functions Fitted to Data</a:t>
            </a:r>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 </a:t>
            </a:r>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grpSp>
        <p:nvGrpSpPr>
          <p:cNvPr id="8" name="Group 7"/>
          <p:cNvGrpSpPr/>
          <p:nvPr/>
        </p:nvGrpSpPr>
        <p:grpSpPr>
          <a:xfrm>
            <a:off x="2106036" y="848059"/>
            <a:ext cx="4931929" cy="4866941"/>
            <a:chOff x="2154671" y="848059"/>
            <a:chExt cx="4931929" cy="4866941"/>
          </a:xfrm>
        </p:grpSpPr>
        <p:pic>
          <p:nvPicPr>
            <p:cNvPr id="5" name="Picture 4" descr="U4L2_2.eps"/>
            <p:cNvPicPr>
              <a:picLocks noChangeAspect="1"/>
            </p:cNvPicPr>
            <p:nvPr/>
          </p:nvPicPr>
          <p:blipFill rotWithShape="1">
            <a:blip r:embed="rId2">
              <a:extLst>
                <a:ext uri="{28A0092B-C50C-407E-A947-70E740481C1C}">
                  <a14:useLocalDpi xmlns:a14="http://schemas.microsoft.com/office/drawing/2010/main" val="0"/>
                </a:ext>
              </a:extLst>
            </a:blip>
            <a:srcRect l="5992" t="5275" r="5741" b="5789"/>
            <a:stretch/>
          </p:blipFill>
          <p:spPr>
            <a:xfrm>
              <a:off x="2508615" y="848059"/>
              <a:ext cx="4577985" cy="4577382"/>
            </a:xfrm>
            <a:prstGeom prst="rect">
              <a:avLst/>
            </a:prstGeom>
          </p:spPr>
        </p:pic>
        <p:sp>
          <p:nvSpPr>
            <p:cNvPr id="6" name="TextBox 5"/>
            <p:cNvSpPr txBox="1"/>
            <p:nvPr/>
          </p:nvSpPr>
          <p:spPr>
            <a:xfrm rot="16200000">
              <a:off x="130233" y="2872497"/>
              <a:ext cx="4418208" cy="369332"/>
            </a:xfrm>
            <a:prstGeom prst="rect">
              <a:avLst/>
            </a:prstGeom>
            <a:noFill/>
          </p:spPr>
          <p:txBody>
            <a:bodyPr wrap="square" rtlCol="0">
              <a:spAutoFit/>
            </a:bodyPr>
            <a:lstStyle/>
            <a:p>
              <a:pPr algn="ctr"/>
              <a:r>
                <a:rPr lang="en-US" sz="1800" b="1" dirty="0" smtClean="0">
                  <a:latin typeface="Arial"/>
                  <a:cs typeface="Arial"/>
                </a:rPr>
                <a:t>Cost in dollars ($)</a:t>
              </a:r>
              <a:endParaRPr lang="en-US" sz="1800" b="1" dirty="0">
                <a:latin typeface="Arial"/>
                <a:cs typeface="Arial"/>
              </a:endParaRPr>
            </a:p>
          </p:txBody>
        </p:sp>
        <p:sp>
          <p:nvSpPr>
            <p:cNvPr id="7" name="TextBox 6"/>
            <p:cNvSpPr txBox="1"/>
            <p:nvPr/>
          </p:nvSpPr>
          <p:spPr>
            <a:xfrm>
              <a:off x="2571443" y="5345668"/>
              <a:ext cx="4515157" cy="369332"/>
            </a:xfrm>
            <a:prstGeom prst="rect">
              <a:avLst/>
            </a:prstGeom>
            <a:noFill/>
          </p:spPr>
          <p:txBody>
            <a:bodyPr wrap="square" rtlCol="0">
              <a:spAutoFit/>
            </a:bodyPr>
            <a:lstStyle/>
            <a:p>
              <a:pPr algn="ctr"/>
              <a:r>
                <a:rPr lang="en-US" sz="1800" b="1" dirty="0" smtClean="0">
                  <a:latin typeface="Arial"/>
                  <a:cs typeface="Arial"/>
                </a:rPr>
                <a:t>Number of goods</a:t>
              </a:r>
              <a:endParaRPr lang="en-US" sz="1800" b="1" dirty="0">
                <a:latin typeface="Arial"/>
                <a:cs typeface="Arial"/>
              </a:endParaRPr>
            </a:p>
          </p:txBody>
        </p:sp>
      </p:grpSp>
    </p:spTree>
    <p:extLst>
      <p:ext uri="{BB962C8B-B14F-4D97-AF65-F5344CB8AC3E}">
        <p14:creationId xmlns:p14="http://schemas.microsoft.com/office/powerpoint/2010/main" val="14518767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marL="457200" indent="-457200" algn="l">
              <a:buFont typeface="+mj-lt"/>
              <a:buAutoNum type="arabicPeriod" startAt="2"/>
            </a:pPr>
            <a:r>
              <a:rPr lang="en-US" dirty="0" err="1"/>
              <a:t>Yasin</a:t>
            </a:r>
            <a:r>
              <a:rPr lang="en-US" dirty="0"/>
              <a:t> is a welder. For his job, he requires 1 hour to set up and then 3 hours for each project. The time it takes on his job to complete </a:t>
            </a:r>
            <a:r>
              <a:rPr lang="en-US" i="1" dirty="0"/>
              <a:t>x</a:t>
            </a:r>
            <a:r>
              <a:rPr lang="en-US" dirty="0"/>
              <a:t> projects in one day can be modeled by the function </a:t>
            </a:r>
            <a:r>
              <a:rPr lang="en-US" i="1" dirty="0"/>
              <a:t>y</a:t>
            </a:r>
            <a:r>
              <a:rPr lang="en-US" dirty="0"/>
              <a:t> = 3</a:t>
            </a:r>
            <a:r>
              <a:rPr lang="en-US" i="1" dirty="0"/>
              <a:t>x</a:t>
            </a:r>
            <a:r>
              <a:rPr lang="en-US" dirty="0"/>
              <a:t> + 1. Graph the function </a:t>
            </a:r>
            <a:r>
              <a:rPr lang="en-US" i="1" dirty="0"/>
              <a:t>y</a:t>
            </a:r>
            <a:r>
              <a:rPr lang="en-US" dirty="0"/>
              <a:t> = 3</a:t>
            </a:r>
            <a:r>
              <a:rPr lang="en-US" i="1" dirty="0"/>
              <a:t>x</a:t>
            </a:r>
            <a:r>
              <a:rPr lang="en-US" dirty="0"/>
              <a:t> + 1.</a:t>
            </a:r>
          </a:p>
          <a:p>
            <a:pPr marL="800100" lvl="1" indent="-342900" algn="l">
              <a:buFont typeface="Arial"/>
              <a:buChar char="•"/>
            </a:pPr>
            <a:r>
              <a:rPr lang="en-US" sz="2400" dirty="0">
                <a:solidFill>
                  <a:srgbClr val="660066"/>
                </a:solidFill>
              </a:rPr>
              <a:t>A function of the form </a:t>
            </a:r>
            <a:r>
              <a:rPr lang="en-US" sz="2400" i="1" dirty="0">
                <a:solidFill>
                  <a:srgbClr val="660066"/>
                </a:solidFill>
              </a:rPr>
              <a:t>y</a:t>
            </a:r>
            <a:r>
              <a:rPr lang="en-US" sz="2400" dirty="0">
                <a:solidFill>
                  <a:srgbClr val="660066"/>
                </a:solidFill>
              </a:rPr>
              <a:t> = </a:t>
            </a:r>
            <a:r>
              <a:rPr lang="en-US" sz="2400" i="1" dirty="0">
                <a:solidFill>
                  <a:srgbClr val="660066"/>
                </a:solidFill>
              </a:rPr>
              <a:t>mx</a:t>
            </a:r>
            <a:r>
              <a:rPr lang="en-US" sz="2400" dirty="0">
                <a:solidFill>
                  <a:srgbClr val="660066"/>
                </a:solidFill>
              </a:rPr>
              <a:t> + </a:t>
            </a:r>
            <a:r>
              <a:rPr lang="en-US" sz="2400" i="1" dirty="0">
                <a:solidFill>
                  <a:srgbClr val="660066"/>
                </a:solidFill>
              </a:rPr>
              <a:t>b</a:t>
            </a:r>
            <a:r>
              <a:rPr lang="en-US" sz="2400" dirty="0">
                <a:solidFill>
                  <a:srgbClr val="660066"/>
                </a:solidFill>
              </a:rPr>
              <a:t> is a linear function, and the graph is a line. To graph a line, find two points on the line. Evaluate the equation at two values of </a:t>
            </a:r>
            <a:r>
              <a:rPr lang="en-US" sz="2400" i="1" dirty="0">
                <a:solidFill>
                  <a:srgbClr val="660066"/>
                </a:solidFill>
              </a:rPr>
              <a:t>x</a:t>
            </a:r>
            <a:r>
              <a:rPr lang="en-US" sz="2400" dirty="0">
                <a:solidFill>
                  <a:srgbClr val="660066"/>
                </a:solidFill>
              </a:rPr>
              <a:t>. Two easy values to use are </a:t>
            </a:r>
            <a:r>
              <a:rPr lang="en-US" sz="2400" dirty="0" smtClean="0">
                <a:solidFill>
                  <a:srgbClr val="660066"/>
                </a:solidFill>
              </a:rPr>
              <a:t>0 </a:t>
            </a:r>
            <a:r>
              <a:rPr lang="en-US" sz="2400" dirty="0">
                <a:solidFill>
                  <a:srgbClr val="660066"/>
                </a:solidFill>
              </a:rPr>
              <a:t>and 1.</a:t>
            </a:r>
          </a:p>
          <a:p>
            <a:pPr lvl="2" algn="l"/>
            <a:r>
              <a:rPr lang="en-US" i="1" dirty="0" smtClean="0">
                <a:solidFill>
                  <a:srgbClr val="660066"/>
                </a:solidFill>
              </a:rPr>
              <a:t>  y</a:t>
            </a:r>
            <a:r>
              <a:rPr lang="en-US" dirty="0" smtClean="0">
                <a:solidFill>
                  <a:srgbClr val="660066"/>
                </a:solidFill>
              </a:rPr>
              <a:t> </a:t>
            </a:r>
            <a:r>
              <a:rPr lang="en-US" dirty="0">
                <a:solidFill>
                  <a:srgbClr val="660066"/>
                </a:solidFill>
              </a:rPr>
              <a:t>= 3(0) + 1 = 1</a:t>
            </a:r>
          </a:p>
          <a:p>
            <a:pPr lvl="2" algn="l"/>
            <a:r>
              <a:rPr lang="en-US" i="1" dirty="0" smtClean="0">
                <a:solidFill>
                  <a:srgbClr val="660066"/>
                </a:solidFill>
              </a:rPr>
              <a:t>  y</a:t>
            </a:r>
            <a:r>
              <a:rPr lang="en-US" dirty="0" smtClean="0">
                <a:solidFill>
                  <a:srgbClr val="660066"/>
                </a:solidFill>
              </a:rPr>
              <a:t> </a:t>
            </a:r>
            <a:r>
              <a:rPr lang="en-US" dirty="0">
                <a:solidFill>
                  <a:srgbClr val="660066"/>
                </a:solidFill>
              </a:rPr>
              <a:t>= 3(1) + 1 = 4</a:t>
            </a:r>
          </a:p>
        </p:txBody>
      </p:sp>
      <p:sp>
        <p:nvSpPr>
          <p:cNvPr id="4" name="Slide Number Placeholder 3"/>
          <p:cNvSpPr>
            <a:spLocks noGrp="1"/>
          </p:cNvSpPr>
          <p:nvPr>
            <p:ph type="sldNum" sz="quarter" idx="11"/>
          </p:nvPr>
        </p:nvSpPr>
        <p:spPr/>
        <p:txBody>
          <a:bodyPr/>
          <a:lstStyle/>
          <a:p>
            <a:pPr>
              <a:defRPr/>
            </a:pPr>
            <a:fld id="{BEC76204-E9DE-EB49-AF45-448339670D40}" type="slidenum">
              <a:rPr lang="en-US" smtClean="0"/>
              <a:pPr>
                <a:defRPr/>
              </a:pPr>
              <a:t>6</a:t>
            </a:fld>
            <a:endParaRPr lang="en-US" dirty="0"/>
          </a:p>
        </p:txBody>
      </p:sp>
      <p:sp>
        <p:nvSpPr>
          <p:cNvPr id="5" name="Footer Placeholder 4"/>
          <p:cNvSpPr>
            <a:spLocks noGrp="1"/>
          </p:cNvSpPr>
          <p:nvPr>
            <p:ph type="ftr" sz="quarter" idx="13"/>
          </p:nvPr>
        </p:nvSpPr>
        <p:spPr/>
        <p:txBody>
          <a:bodyPr/>
          <a:lstStyle/>
          <a:p>
            <a:pPr>
              <a:defRPr/>
            </a:pPr>
            <a:r>
              <a:rPr lang="en-US" smtClean="0"/>
              <a:t>4.2.2: Solving Problems Given Functions Fitted to Data</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800100" lvl="1" indent="-342900" algn="l">
              <a:buFont typeface="Arial"/>
              <a:buChar char="•"/>
            </a:pPr>
            <a:r>
              <a:rPr lang="en-US" sz="2400" dirty="0">
                <a:solidFill>
                  <a:srgbClr val="660066"/>
                </a:solidFill>
              </a:rPr>
              <a:t>Two points on the line are (0, 1) and (1, 4).</a:t>
            </a:r>
          </a:p>
          <a:p>
            <a:pPr marL="800100" lvl="1" indent="-342900" algn="l">
              <a:buFont typeface="Arial"/>
              <a:buChar char="•"/>
            </a:pPr>
            <a:r>
              <a:rPr lang="en-US" sz="2400" dirty="0">
                <a:solidFill>
                  <a:srgbClr val="660066"/>
                </a:solidFill>
              </a:rPr>
              <a:t>Graph the two points, and draw a line through the two points.</a:t>
            </a:r>
          </a:p>
          <a:p>
            <a:pPr lvl="1" algn="l"/>
            <a:endParaRPr lang="en-US" sz="2400" dirty="0">
              <a:solidFill>
                <a:srgbClr val="660066"/>
              </a:solidFill>
            </a:endParaRPr>
          </a:p>
          <a:p>
            <a:pPr marL="457200" indent="-457200" algn="l">
              <a:buFont typeface="+mj-lt"/>
              <a:buAutoNum type="arabicPeriod" startAt="3"/>
            </a:pPr>
            <a:endParaRPr lang="en-US" dirty="0"/>
          </a:p>
          <a:p>
            <a:pPr marL="457200" indent="-457200" algn="l">
              <a:buFont typeface="+mj-lt"/>
              <a:buAutoNum type="arabicPeriod" startAt="3"/>
            </a:pPr>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
        <p:nvSpPr>
          <p:cNvPr id="6" name="TextBox 5"/>
          <p:cNvSpPr txBox="1"/>
          <p:nvPr/>
        </p:nvSpPr>
        <p:spPr>
          <a:xfrm>
            <a:off x="9588500" y="1600200"/>
            <a:ext cx="3670300" cy="2800767"/>
          </a:xfrm>
          <a:prstGeom prst="rect">
            <a:avLst/>
          </a:prstGeom>
          <a:noFill/>
        </p:spPr>
        <p:txBody>
          <a:bodyPr wrap="square" rtlCol="0">
            <a:spAutoFit/>
          </a:bodyPr>
          <a:lstStyle/>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r>
              <a:rPr lang="en-US" baseline="30000" dirty="0">
                <a:latin typeface="Arial"/>
                <a:cs typeface="Arial"/>
              </a:rPr>
              <a:t>	</a:t>
            </a:r>
            <a:endParaRPr lang="en-US" dirty="0">
              <a:latin typeface="Arial"/>
              <a:cs typeface="Arial"/>
            </a:endParaRPr>
          </a:p>
          <a:p>
            <a:endParaRPr lang="en-US" dirty="0">
              <a:latin typeface="Arial"/>
              <a:cs typeface="Aria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602578762"/>
              </p:ext>
            </p:extLst>
          </p:nvPr>
        </p:nvGraphicFramePr>
        <p:xfrm>
          <a:off x="7391400" y="4165600"/>
          <a:ext cx="190500" cy="330200"/>
        </p:xfrm>
        <a:graphic>
          <a:graphicData uri="http://schemas.openxmlformats.org/presentationml/2006/ole">
            <mc:AlternateContent xmlns:mc="http://schemas.openxmlformats.org/markup-compatibility/2006">
              <mc:Choice xmlns:v="urn:schemas-microsoft-com:vml" Requires="v">
                <p:oleObj spid="_x0000_s4137"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7391400" y="41656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18037024"/>
              </p:ext>
            </p:extLst>
          </p:nvPr>
        </p:nvGraphicFramePr>
        <p:xfrm>
          <a:off x="7391400" y="4165600"/>
          <a:ext cx="190500" cy="330200"/>
        </p:xfrm>
        <a:graphic>
          <a:graphicData uri="http://schemas.openxmlformats.org/presentationml/2006/ole">
            <mc:AlternateContent xmlns:mc="http://schemas.openxmlformats.org/markup-compatibility/2006">
              <mc:Choice xmlns:v="urn:schemas-microsoft-com:vml" Requires="v">
                <p:oleObj spid="_x0000_s4138"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7391400" y="41656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749745274"/>
              </p:ext>
            </p:extLst>
          </p:nvPr>
        </p:nvGraphicFramePr>
        <p:xfrm>
          <a:off x="7391400" y="4165600"/>
          <a:ext cx="190500" cy="330200"/>
        </p:xfrm>
        <a:graphic>
          <a:graphicData uri="http://schemas.openxmlformats.org/presentationml/2006/ole">
            <mc:AlternateContent xmlns:mc="http://schemas.openxmlformats.org/markup-compatibility/2006">
              <mc:Choice xmlns:v="urn:schemas-microsoft-com:vml" Requires="v">
                <p:oleObj spid="_x0000_s4139"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7391400" y="4165600"/>
                        <a:ext cx="190500" cy="330200"/>
                      </a:xfrm>
                      <a:prstGeom prst="rect">
                        <a:avLst/>
                      </a:prstGeom>
                    </p:spPr>
                  </p:pic>
                </p:oleObj>
              </mc:Fallback>
            </mc:AlternateContent>
          </a:graphicData>
        </a:graphic>
      </p:graphicFrame>
      <p:pic>
        <p:nvPicPr>
          <p:cNvPr id="10" name="Picture 9" descr="U4L2_3.eps"/>
          <p:cNvPicPr>
            <a:picLocks noChangeAspect="1"/>
          </p:cNvPicPr>
          <p:nvPr/>
        </p:nvPicPr>
        <p:blipFill rotWithShape="1">
          <a:blip r:embed="rId8">
            <a:extLst>
              <a:ext uri="{28A0092B-C50C-407E-A947-70E740481C1C}">
                <a14:useLocalDpi xmlns:a14="http://schemas.microsoft.com/office/drawing/2010/main" val="0"/>
              </a:ext>
            </a:extLst>
          </a:blip>
          <a:srcRect l="4990" t="4939" r="5374" b="5243"/>
          <a:stretch/>
        </p:blipFill>
        <p:spPr>
          <a:xfrm>
            <a:off x="2560435" y="1848655"/>
            <a:ext cx="3969155" cy="3931433"/>
          </a:xfrm>
          <a:prstGeom prst="rect">
            <a:avLst/>
          </a:prstGeom>
        </p:spPr>
      </p:pic>
    </p:spTree>
    <p:extLst>
      <p:ext uri="{BB962C8B-B14F-4D97-AF65-F5344CB8AC3E}">
        <p14:creationId xmlns:p14="http://schemas.microsoft.com/office/powerpoint/2010/main" val="22893667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800" fill="hold"/>
                                        <p:tgtEl>
                                          <p:spTgt spid="10"/>
                                        </p:tgtEl>
                                        <p:attrNameLst>
                                          <p:attrName>ppt_x</p:attrName>
                                        </p:attrNameLst>
                                      </p:cBhvr>
                                      <p:tavLst>
                                        <p:tav tm="0">
                                          <p:val>
                                            <p:strVal val="1+#ppt_w/2"/>
                                          </p:val>
                                        </p:tav>
                                        <p:tav tm="100000">
                                          <p:val>
                                            <p:strVal val="#ppt_x"/>
                                          </p:val>
                                        </p:tav>
                                      </p:tavLst>
                                    </p:anim>
                                    <p:anim calcmode="lin" valueType="num">
                                      <p:cBhvr additive="base">
                                        <p:cTn id="14" dur="8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1049</TotalTime>
  <Words>560</Words>
  <Application>Microsoft Macintosh PowerPoint</Application>
  <PresentationFormat>On-screen Show (4:3)</PresentationFormat>
  <Paragraphs>63</Paragraphs>
  <Slides>7</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Coordinate Algebra WarmUp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Martie Harmon</cp:lastModifiedBy>
  <cp:revision>90</cp:revision>
  <dcterms:created xsi:type="dcterms:W3CDTF">2012-02-22T19:14:19Z</dcterms:created>
  <dcterms:modified xsi:type="dcterms:W3CDTF">2012-09-19T15:11:27Z</dcterms:modified>
  <cp:category/>
</cp:coreProperties>
</file>