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handoutMasterIdLst>
    <p:handoutMasterId r:id="rId28"/>
  </p:handoutMasterIdLst>
  <p:sldIdLst>
    <p:sldId id="256" r:id="rId2"/>
    <p:sldId id="355" r:id="rId3"/>
    <p:sldId id="258" r:id="rId4"/>
    <p:sldId id="259" r:id="rId5"/>
    <p:sldId id="384" r:id="rId6"/>
    <p:sldId id="290" r:id="rId7"/>
    <p:sldId id="377" r:id="rId8"/>
    <p:sldId id="392" r:id="rId9"/>
    <p:sldId id="385" r:id="rId10"/>
    <p:sldId id="379" r:id="rId11"/>
    <p:sldId id="380" r:id="rId12"/>
    <p:sldId id="381" r:id="rId13"/>
    <p:sldId id="382" r:id="rId14"/>
    <p:sldId id="383" r:id="rId15"/>
    <p:sldId id="386" r:id="rId16"/>
    <p:sldId id="387" r:id="rId17"/>
    <p:sldId id="390" r:id="rId18"/>
    <p:sldId id="294" r:id="rId19"/>
    <p:sldId id="366" r:id="rId20"/>
    <p:sldId id="295" r:id="rId21"/>
    <p:sldId id="370" r:id="rId22"/>
    <p:sldId id="388" r:id="rId23"/>
    <p:sldId id="296" r:id="rId24"/>
    <p:sldId id="389" r:id="rId25"/>
    <p:sldId id="391" r:id="rId26"/>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69" d="100"/>
          <a:sy n="69" d="100"/>
        </p:scale>
        <p:origin x="-360" y="-112"/>
      </p:cViewPr>
      <p:guideLst>
        <p:guide orient="horz" pos="1723"/>
        <p:guide pos="2875"/>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rPr>
              <a:pPr>
                <a:defRPr/>
              </a:pPr>
              <a:t>6/4/12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pPr>
              <a:defRPr/>
            </a:pPr>
            <a:fld id="{B485999A-F397-D44F-A9CA-C8E36A937B72}" type="datetimeFigureOut">
              <a:rPr lang="en-US" smtClean="0"/>
              <a:pPr>
                <a:defRPr/>
              </a:pPr>
              <a:t>6/4/12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/CAU4L2S2FitFun</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17</a:t>
            </a:fld>
            <a:endParaRPr lang="en-US" dirty="0"/>
          </a:p>
        </p:txBody>
      </p:sp>
    </p:spTree>
    <p:extLst>
      <p:ext uri="{BB962C8B-B14F-4D97-AF65-F5344CB8AC3E}">
        <p14:creationId xmlns:p14="http://schemas.microsoft.com/office/powerpoint/2010/main" val="29523121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smtClean="0"/>
              <a:t>/CAU4L2S2FunPredict</a:t>
            </a:r>
            <a:endParaRPr lang="en-US"/>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25</a:t>
            </a:fld>
            <a:endParaRPr lang="en-US" dirty="0"/>
          </a:p>
        </p:txBody>
      </p:sp>
    </p:spTree>
    <p:extLst>
      <p:ext uri="{BB962C8B-B14F-4D97-AF65-F5344CB8AC3E}">
        <p14:creationId xmlns:p14="http://schemas.microsoft.com/office/powerpoint/2010/main" val="10540767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
        <p:nvSpPr>
          <p:cNvPr id="6" name="Footer Placeholder 5"/>
          <p:cNvSpPr>
            <a:spLocks noGrp="1"/>
          </p:cNvSpPr>
          <p:nvPr>
            <p:ph type="ftr" sz="quarter" idx="13"/>
          </p:nvPr>
        </p:nvSpPr>
        <p:spPr>
          <a:xfrm>
            <a:off x="1015283" y="6246670"/>
            <a:ext cx="5567837" cy="264965"/>
          </a:xfrm>
        </p:spPr>
        <p:txBody>
          <a:bodyPr/>
          <a:lstStyle>
            <a:lvl1pPr algn="l">
              <a:defRPr sz="1600">
                <a:solidFill>
                  <a:srgbClr val="FF0000"/>
                </a:solidFill>
              </a:defRPr>
            </a:lvl1pPr>
          </a:lstStyle>
          <a:p>
            <a:pPr>
              <a:defRPr/>
            </a:pPr>
            <a:r>
              <a:rPr lang="en-US" smtClean="0"/>
              <a:t>4.2.2: Solving Problems Given Functions Fitted to Data</a:t>
            </a:r>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4.2.2: Solving Problems Given Functions Fitted to Data</a:t>
            </a: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4.2.2: Solving Problems Given Functions Fitted to Data</a:t>
            </a: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1015283" y="6246670"/>
            <a:ext cx="5530850" cy="264966"/>
          </a:xfrm>
        </p:spPr>
        <p:txBody>
          <a:bodyPr>
            <a:noAutofit/>
          </a:bodyPr>
          <a:lstStyle>
            <a:lvl1pPr marL="0" indent="0">
              <a:spcBef>
                <a:spcPts val="0"/>
              </a:spcBef>
              <a:buNone/>
              <a:defRPr sz="1600" b="0" i="0" baseline="0">
                <a:solidFill>
                  <a:srgbClr val="FF0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FB8CF2CE-7C32-D445-A4D6-595F27B6088A}" type="slidenum">
              <a:rPr lang="en-US" smtClean="0"/>
              <a:pPr>
                <a:defRPr/>
              </a:pPr>
              <a:t>‹#›</a:t>
            </a:fld>
            <a:endParaRPr lang="en-US" dirty="0"/>
          </a:p>
        </p:txBody>
      </p:sp>
    </p:spTree>
    <p:extLst>
      <p:ext uri="{BB962C8B-B14F-4D97-AF65-F5344CB8AC3E}">
        <p14:creationId xmlns:p14="http://schemas.microsoft.com/office/powerpoint/2010/main" val="1195089701"/>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4.2.2: Solving Problems Given Functions Fitted to Data</a:t>
            </a: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4.2.2: Solving Problems Given Functions Fitted to Data</a:t>
            </a: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4.2.2: Solving Problems Given Functions Fitted to Data</a:t>
            </a: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4.2.2: Solving Problems Given Functions Fitted to Data</a:t>
            </a: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4.2.2: Solving Problems Given Functions Fitted to Data</a:t>
            </a: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4.2.2: Solving Problems Given Functions Fitted to Data</a:t>
            </a: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4.2.2: Solving Problems Given Functions Fitted to Data</a:t>
            </a: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4.2.2: Solving Problems Given Functions Fitted to Data</a:t>
            </a: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4.2.2: Solving Problems Given Functions Fitted to Data</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8" r:id="rId12"/>
  </p:sldLayoutIdLst>
  <p:transition xmlns:p14="http://schemas.microsoft.com/office/powerpoint/2010/main" spd="slow"/>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image" Target="../media/image6.emf"/><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9.bin"/><Relationship Id="rId4" Type="http://schemas.openxmlformats.org/officeDocument/2006/relationships/image" Target="../media/image7.emf"/><Relationship Id="rId1" Type="http://schemas.openxmlformats.org/officeDocument/2006/relationships/vmlDrawing" Target="../drawings/vmlDrawing3.vml"/><Relationship Id="rId2"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walch.com/ei/CAU4L2S2FitFun" TargetMode="External"/><Relationship Id="rId4" Type="http://schemas.openxmlformats.org/officeDocument/2006/relationships/image" Target="../media/image8.png"/><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walch.com/ei/CAU4L2S2FunPredict" TargetMode="External"/><Relationship Id="rId4" Type="http://schemas.openxmlformats.org/officeDocument/2006/relationships/image" Target="../media/image8.pn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5" Type="http://schemas.openxmlformats.org/officeDocument/2006/relationships/oleObject" Target="../embeddings/oleObject2.bin"/><Relationship Id="rId6" Type="http://schemas.openxmlformats.org/officeDocument/2006/relationships/oleObject" Target="../embeddings/oleObject3.bin"/><Relationship Id="rId7" Type="http://schemas.openxmlformats.org/officeDocument/2006/relationships/oleObject" Target="../embeddings/oleObject4.bin"/><Relationship Id="rId8" Type="http://schemas.openxmlformats.org/officeDocument/2006/relationships/oleObject" Target="../embeddings/oleObject5.bin"/><Relationship Id="rId9" Type="http://schemas.openxmlformats.org/officeDocument/2006/relationships/oleObject" Target="../embeddings/oleObject6.bin"/><Relationship Id="rId10" Type="http://schemas.openxmlformats.org/officeDocument/2006/relationships/oleObject" Target="../embeddings/oleObject7.bin"/><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50" y="641350"/>
            <a:ext cx="7976032"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r>
              <a:rPr lang="en-US" dirty="0"/>
              <a:t>Data with two quantitative variables can be represented using a scatter plot. A </a:t>
            </a:r>
            <a:r>
              <a:rPr lang="en-US" b="1" dirty="0"/>
              <a:t>scatter plot</a:t>
            </a:r>
            <a:r>
              <a:rPr lang="en-US" dirty="0"/>
              <a:t> is a graph of data in two variables on a coordinate plane, where each data pair is represented by a point. Relationships between the two quantitative variables can be observed on the graph. A </a:t>
            </a:r>
            <a:r>
              <a:rPr lang="en-US" b="1" dirty="0"/>
              <a:t>function</a:t>
            </a:r>
            <a:r>
              <a:rPr lang="en-US" dirty="0"/>
              <a:t> is a relation of two variables where each input is assigned to one and only one output. Functions in two variables can be represented algebraically with an equation, or graphically on the coordinate</a:t>
            </a:r>
            <a:r>
              <a:rPr lang="en-US" i="1" dirty="0"/>
              <a:t> </a:t>
            </a:r>
            <a:r>
              <a:rPr lang="en-US" dirty="0"/>
              <a:t>plane. </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
        <p:nvSpPr>
          <p:cNvPr id="4" name="Footer Placeholder 3"/>
          <p:cNvSpPr>
            <a:spLocks noGrp="1"/>
          </p:cNvSpPr>
          <p:nvPr>
            <p:ph type="ftr" sz="quarter" idx="13"/>
          </p:nvPr>
        </p:nvSpPr>
        <p:spPr/>
        <p:txBody>
          <a:bodyPr/>
          <a:lstStyle/>
          <a:p>
            <a:pPr>
              <a:defRPr/>
            </a:pPr>
            <a:r>
              <a:rPr lang="en-US" smtClean="0"/>
              <a:t>4.2.2: Solving Problems Given Functions Fitted to Data</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852789"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pPr marL="514350" indent="-557784">
              <a:buFont typeface="+mj-lt"/>
              <a:buAutoNum type="arabicPeriod" startAt="2"/>
            </a:pPr>
            <a:r>
              <a:rPr lang="en-US" sz="2800" b="1" dirty="0">
                <a:solidFill>
                  <a:srgbClr val="660066"/>
                </a:solidFill>
              </a:rPr>
              <a:t>Graph the function </a:t>
            </a:r>
            <a:r>
              <a:rPr lang="en-US" sz="2800" b="1" i="1" dirty="0">
                <a:solidFill>
                  <a:srgbClr val="660066"/>
                </a:solidFill>
              </a:rPr>
              <a:t>y</a:t>
            </a:r>
            <a:r>
              <a:rPr lang="en-US" sz="2800" b="1" dirty="0">
                <a:solidFill>
                  <a:srgbClr val="660066"/>
                </a:solidFill>
              </a:rPr>
              <a:t> = 10</a:t>
            </a:r>
            <a:r>
              <a:rPr lang="en-US" sz="2800" b="1" i="1" dirty="0">
                <a:solidFill>
                  <a:srgbClr val="660066"/>
                </a:solidFill>
              </a:rPr>
              <a:t>x</a:t>
            </a:r>
            <a:r>
              <a:rPr lang="en-US" sz="2800" b="1" dirty="0">
                <a:solidFill>
                  <a:srgbClr val="660066"/>
                </a:solidFill>
              </a:rPr>
              <a:t> on the coordinate plane. </a:t>
            </a:r>
            <a:endParaRPr lang="en-US" sz="2800" b="1" dirty="0" smtClean="0">
              <a:solidFill>
                <a:srgbClr val="660066"/>
              </a:solidFill>
            </a:endParaRPr>
          </a:p>
          <a:p>
            <a:pPr marL="512064" lvl="1" algn="l"/>
            <a:r>
              <a:rPr lang="en-US" dirty="0" smtClean="0">
                <a:solidFill>
                  <a:srgbClr val="000000"/>
                </a:solidFill>
              </a:rPr>
              <a:t>It </a:t>
            </a:r>
            <a:r>
              <a:rPr lang="en-US" dirty="0">
                <a:solidFill>
                  <a:srgbClr val="000000"/>
                </a:solidFill>
              </a:rPr>
              <a:t>is a linear function, so only two points are needed to draw the line</a:t>
            </a:r>
            <a:r>
              <a:rPr lang="en-US" b="1" dirty="0">
                <a:solidFill>
                  <a:srgbClr val="000000"/>
                </a:solidFill>
              </a:rPr>
              <a:t>. </a:t>
            </a:r>
            <a:endParaRPr lang="en-US" b="1" dirty="0" smtClean="0">
              <a:solidFill>
                <a:srgbClr val="000000"/>
              </a:solidFill>
            </a:endParaRPr>
          </a:p>
          <a:p>
            <a:pPr marL="512064" lvl="1" algn="l"/>
            <a:r>
              <a:rPr lang="en-US" dirty="0" smtClean="0">
                <a:solidFill>
                  <a:srgbClr val="000000"/>
                </a:solidFill>
              </a:rPr>
              <a:t>Evaluate </a:t>
            </a:r>
            <a:r>
              <a:rPr lang="en-US" dirty="0">
                <a:solidFill>
                  <a:srgbClr val="000000"/>
                </a:solidFill>
              </a:rPr>
              <a:t>the function at two values of </a:t>
            </a:r>
            <a:r>
              <a:rPr lang="en-US" i="1" dirty="0">
                <a:solidFill>
                  <a:srgbClr val="000000"/>
                </a:solidFill>
              </a:rPr>
              <a:t>x</a:t>
            </a:r>
            <a:r>
              <a:rPr lang="en-US" dirty="0">
                <a:solidFill>
                  <a:srgbClr val="000000"/>
                </a:solidFill>
              </a:rPr>
              <a:t>, such as 0 and 10, and draw a line through these points on the scatter plot</a:t>
            </a:r>
            <a:r>
              <a:rPr lang="en-US" dirty="0" smtClean="0">
                <a:solidFill>
                  <a:srgbClr val="000000"/>
                </a:solidFill>
              </a:rPr>
              <a:t>.</a:t>
            </a:r>
          </a:p>
          <a:p>
            <a:pPr lvl="2" algn="l"/>
            <a:r>
              <a:rPr lang="en-US" i="1" dirty="0">
                <a:solidFill>
                  <a:srgbClr val="000000"/>
                </a:solidFill>
              </a:rPr>
              <a:t>y</a:t>
            </a:r>
            <a:r>
              <a:rPr lang="en-US" dirty="0">
                <a:solidFill>
                  <a:srgbClr val="000000"/>
                </a:solidFill>
              </a:rPr>
              <a:t> = 10</a:t>
            </a:r>
            <a:r>
              <a:rPr lang="en-US" i="1" dirty="0">
                <a:solidFill>
                  <a:srgbClr val="000000"/>
                </a:solidFill>
              </a:rPr>
              <a:t>x</a:t>
            </a:r>
            <a:r>
              <a:rPr lang="en-US" dirty="0">
                <a:solidFill>
                  <a:srgbClr val="000000"/>
                </a:solidFill>
              </a:rPr>
              <a:t>		</a:t>
            </a:r>
            <a:endParaRPr lang="en-US" sz="2000" dirty="0">
              <a:solidFill>
                <a:srgbClr val="000000"/>
              </a:solidFill>
            </a:endParaRPr>
          </a:p>
          <a:p>
            <a:pPr lvl="2" algn="l"/>
            <a:r>
              <a:rPr lang="da-DK" i="1" dirty="0">
                <a:solidFill>
                  <a:srgbClr val="000000"/>
                </a:solidFill>
              </a:rPr>
              <a:t>y</a:t>
            </a:r>
            <a:r>
              <a:rPr lang="da-DK" dirty="0">
                <a:solidFill>
                  <a:srgbClr val="000000"/>
                </a:solidFill>
              </a:rPr>
              <a:t> = 10(0) = 0	</a:t>
            </a:r>
            <a:r>
              <a:rPr lang="da-DK" dirty="0" smtClean="0">
                <a:solidFill>
                  <a:srgbClr val="000000"/>
                </a:solidFill>
              </a:rPr>
              <a:t>		</a:t>
            </a:r>
            <a:r>
              <a:rPr lang="da-DK" dirty="0" err="1" smtClean="0">
                <a:solidFill>
                  <a:srgbClr val="000000"/>
                </a:solidFill>
              </a:rPr>
              <a:t>Substitute</a:t>
            </a:r>
            <a:r>
              <a:rPr lang="da-DK" dirty="0" smtClean="0">
                <a:solidFill>
                  <a:srgbClr val="000000"/>
                </a:solidFill>
              </a:rPr>
              <a:t> </a:t>
            </a:r>
            <a:r>
              <a:rPr lang="da-DK" dirty="0">
                <a:solidFill>
                  <a:srgbClr val="000000"/>
                </a:solidFill>
              </a:rPr>
              <a:t>0 for </a:t>
            </a:r>
            <a:r>
              <a:rPr lang="da-DK" i="1" dirty="0">
                <a:solidFill>
                  <a:srgbClr val="000000"/>
                </a:solidFill>
              </a:rPr>
              <a:t>x</a:t>
            </a:r>
            <a:r>
              <a:rPr lang="da-DK" dirty="0">
                <a:solidFill>
                  <a:srgbClr val="000000"/>
                </a:solidFill>
              </a:rPr>
              <a:t>.	</a:t>
            </a:r>
            <a:endParaRPr lang="da-DK" sz="2000" dirty="0">
              <a:solidFill>
                <a:srgbClr val="000000"/>
              </a:solidFill>
            </a:endParaRPr>
          </a:p>
          <a:p>
            <a:pPr lvl="2" algn="l"/>
            <a:r>
              <a:rPr lang="da-DK" i="1" dirty="0">
                <a:solidFill>
                  <a:srgbClr val="000000"/>
                </a:solidFill>
              </a:rPr>
              <a:t>y</a:t>
            </a:r>
            <a:r>
              <a:rPr lang="da-DK" dirty="0">
                <a:solidFill>
                  <a:srgbClr val="000000"/>
                </a:solidFill>
              </a:rPr>
              <a:t> = 10(10) = 100 	</a:t>
            </a:r>
            <a:r>
              <a:rPr lang="da-DK" dirty="0" err="1">
                <a:solidFill>
                  <a:srgbClr val="000000"/>
                </a:solidFill>
              </a:rPr>
              <a:t>Substitute</a:t>
            </a:r>
            <a:r>
              <a:rPr lang="da-DK" dirty="0">
                <a:solidFill>
                  <a:srgbClr val="000000"/>
                </a:solidFill>
              </a:rPr>
              <a:t> 10 for </a:t>
            </a:r>
            <a:r>
              <a:rPr lang="da-DK" i="1" dirty="0">
                <a:solidFill>
                  <a:srgbClr val="000000"/>
                </a:solidFill>
              </a:rPr>
              <a:t>x</a:t>
            </a:r>
            <a:r>
              <a:rPr lang="da-DK" dirty="0">
                <a:solidFill>
                  <a:srgbClr val="000000"/>
                </a:solidFill>
              </a:rPr>
              <a:t>.	</a:t>
            </a:r>
            <a:endParaRPr lang="da-DK" sz="2000" dirty="0">
              <a:solidFill>
                <a:srgbClr val="000000"/>
              </a:solidFill>
            </a:endParaRPr>
          </a:p>
          <a:p>
            <a:pPr lvl="1" algn="l"/>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10</a:t>
            </a:fld>
            <a:endParaRPr lang="en-US" dirty="0"/>
          </a:p>
        </p:txBody>
      </p:sp>
      <p:sp>
        <p:nvSpPr>
          <p:cNvPr id="4" name="Footer Placeholder 3"/>
          <p:cNvSpPr>
            <a:spLocks noGrp="1"/>
          </p:cNvSpPr>
          <p:nvPr>
            <p:ph type="ftr" sz="quarter" idx="13"/>
          </p:nvPr>
        </p:nvSpPr>
        <p:spPr/>
        <p:txBody>
          <a:bodyPr/>
          <a:lstStyle/>
          <a:p>
            <a:pPr>
              <a:defRPr/>
            </a:pPr>
            <a:r>
              <a:rPr lang="en-US" smtClean="0"/>
              <a:t>4.2.2: Solving Problems Given Functions Fitted to Data</a:t>
            </a:r>
            <a:endParaRPr lang="en-US" dirty="0"/>
          </a:p>
        </p:txBody>
      </p:sp>
    </p:spTree>
    <p:extLst>
      <p:ext uri="{BB962C8B-B14F-4D97-AF65-F5344CB8AC3E}">
        <p14:creationId xmlns:p14="http://schemas.microsoft.com/office/powerpoint/2010/main" val="397354846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pPr lvl="1" algn="l"/>
            <a:r>
              <a:rPr lang="en-US" dirty="0">
                <a:solidFill>
                  <a:srgbClr val="000000"/>
                </a:solidFill>
              </a:rPr>
              <a:t>Two points on the line are (0, 0) and (10, 100).</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11</a:t>
            </a:fld>
            <a:endParaRPr lang="en-US" dirty="0"/>
          </a:p>
        </p:txBody>
      </p:sp>
      <p:sp>
        <p:nvSpPr>
          <p:cNvPr id="4" name="Footer Placeholder 3"/>
          <p:cNvSpPr>
            <a:spLocks noGrp="1"/>
          </p:cNvSpPr>
          <p:nvPr>
            <p:ph type="ftr" sz="quarter" idx="13"/>
          </p:nvPr>
        </p:nvSpPr>
        <p:spPr/>
        <p:txBody>
          <a:bodyPr/>
          <a:lstStyle/>
          <a:p>
            <a:pPr>
              <a:defRPr/>
            </a:pPr>
            <a:r>
              <a:rPr lang="en-US" smtClean="0"/>
              <a:t>4.2.2: Solving Problems Given Functions Fitted to Data</a:t>
            </a:r>
            <a:endParaRPr lang="en-US" dirty="0"/>
          </a:p>
        </p:txBody>
      </p:sp>
      <p:pic>
        <p:nvPicPr>
          <p:cNvPr id="6" name="Picture 5" descr="U4L2_5.eps"/>
          <p:cNvPicPr>
            <a:picLocks noChangeAspect="1"/>
          </p:cNvPicPr>
          <p:nvPr/>
        </p:nvPicPr>
        <p:blipFill rotWithShape="1">
          <a:blip r:embed="rId2">
            <a:extLst>
              <a:ext uri="{28A0092B-C50C-407E-A947-70E740481C1C}">
                <a14:useLocalDpi xmlns:a14="http://schemas.microsoft.com/office/drawing/2010/main" val="0"/>
              </a:ext>
            </a:extLst>
          </a:blip>
          <a:srcRect l="5686" t="5307" r="5441" b="6058"/>
          <a:stretch/>
        </p:blipFill>
        <p:spPr>
          <a:xfrm>
            <a:off x="2704650" y="1643915"/>
            <a:ext cx="3973006" cy="3931920"/>
          </a:xfrm>
          <a:prstGeom prst="rect">
            <a:avLst/>
          </a:prstGeom>
        </p:spPr>
      </p:pic>
      <p:sp>
        <p:nvSpPr>
          <p:cNvPr id="7" name="TextBox 6"/>
          <p:cNvSpPr txBox="1"/>
          <p:nvPr/>
        </p:nvSpPr>
        <p:spPr>
          <a:xfrm rot="16200000">
            <a:off x="618750" y="3473002"/>
            <a:ext cx="3848637" cy="323165"/>
          </a:xfrm>
          <a:prstGeom prst="rect">
            <a:avLst/>
          </a:prstGeom>
          <a:noFill/>
        </p:spPr>
        <p:txBody>
          <a:bodyPr wrap="square" rtlCol="0">
            <a:spAutoFit/>
          </a:bodyPr>
          <a:lstStyle/>
          <a:p>
            <a:pPr algn="ctr"/>
            <a:r>
              <a:rPr lang="en-US" sz="1500" b="1" dirty="0" smtClean="0">
                <a:latin typeface="Arial"/>
                <a:cs typeface="Arial"/>
              </a:rPr>
              <a:t>Miles</a:t>
            </a:r>
            <a:endParaRPr lang="en-US" sz="1500" b="1" dirty="0">
              <a:latin typeface="Arial"/>
              <a:cs typeface="Arial"/>
            </a:endParaRPr>
          </a:p>
        </p:txBody>
      </p:sp>
      <p:sp>
        <p:nvSpPr>
          <p:cNvPr id="8" name="TextBox 7"/>
          <p:cNvSpPr txBox="1"/>
          <p:nvPr/>
        </p:nvSpPr>
        <p:spPr>
          <a:xfrm>
            <a:off x="2777082" y="5481140"/>
            <a:ext cx="3822972" cy="323165"/>
          </a:xfrm>
          <a:prstGeom prst="rect">
            <a:avLst/>
          </a:prstGeom>
          <a:noFill/>
        </p:spPr>
        <p:txBody>
          <a:bodyPr wrap="square" rtlCol="0">
            <a:spAutoFit/>
          </a:bodyPr>
          <a:lstStyle/>
          <a:p>
            <a:pPr algn="ctr"/>
            <a:r>
              <a:rPr lang="en-US" sz="1500" b="1" dirty="0" smtClean="0">
                <a:latin typeface="Arial"/>
                <a:cs typeface="Arial"/>
              </a:rPr>
              <a:t>Gallons</a:t>
            </a:r>
            <a:endParaRPr lang="en-US" sz="1500" b="1" dirty="0">
              <a:latin typeface="Arial"/>
              <a:cs typeface="Arial"/>
            </a:endParaRPr>
          </a:p>
        </p:txBody>
      </p:sp>
    </p:spTree>
    <p:extLst>
      <p:ext uri="{BB962C8B-B14F-4D97-AF65-F5344CB8AC3E}">
        <p14:creationId xmlns:p14="http://schemas.microsoft.com/office/powerpoint/2010/main" val="243878547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964920"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pPr marL="514350" indent="-557784">
              <a:buFont typeface="+mj-lt"/>
              <a:buAutoNum type="arabicPeriod" startAt="3"/>
            </a:pPr>
            <a:r>
              <a:rPr lang="en-US" sz="2800" b="1" dirty="0">
                <a:solidFill>
                  <a:srgbClr val="660066"/>
                </a:solidFill>
              </a:rPr>
              <a:t>Graph the function </a:t>
            </a:r>
            <a:r>
              <a:rPr lang="en-US" sz="2800" b="1" i="1" dirty="0">
                <a:solidFill>
                  <a:srgbClr val="660066"/>
                </a:solidFill>
              </a:rPr>
              <a:t>y</a:t>
            </a:r>
            <a:r>
              <a:rPr lang="en-US" sz="2800" b="1" dirty="0">
                <a:solidFill>
                  <a:srgbClr val="660066"/>
                </a:solidFill>
              </a:rPr>
              <a:t> = 22</a:t>
            </a:r>
            <a:r>
              <a:rPr lang="en-US" sz="2800" b="1" i="1" dirty="0">
                <a:solidFill>
                  <a:srgbClr val="660066"/>
                </a:solidFill>
              </a:rPr>
              <a:t>x</a:t>
            </a:r>
            <a:r>
              <a:rPr lang="en-US" sz="2800" b="1" dirty="0">
                <a:solidFill>
                  <a:srgbClr val="660066"/>
                </a:solidFill>
              </a:rPr>
              <a:t> on the same </a:t>
            </a:r>
            <a:r>
              <a:rPr lang="en-US" sz="2800" b="1" dirty="0" smtClean="0">
                <a:solidFill>
                  <a:srgbClr val="660066"/>
                </a:solidFill>
              </a:rPr>
              <a:t>coordinate </a:t>
            </a:r>
            <a:r>
              <a:rPr lang="en-US" sz="2800" b="1" dirty="0">
                <a:solidFill>
                  <a:srgbClr val="660066"/>
                </a:solidFill>
              </a:rPr>
              <a:t>plane.</a:t>
            </a:r>
          </a:p>
          <a:p>
            <a:pPr marL="512064" lvl="1" algn="l"/>
            <a:r>
              <a:rPr lang="en-US" dirty="0">
                <a:solidFill>
                  <a:srgbClr val="000000"/>
                </a:solidFill>
              </a:rPr>
              <a:t>This is also a linear function, so only two points are needed to draw </a:t>
            </a:r>
            <a:r>
              <a:rPr lang="en-US" dirty="0" smtClean="0">
                <a:solidFill>
                  <a:srgbClr val="000000"/>
                </a:solidFill>
              </a:rPr>
              <a:t>the </a:t>
            </a:r>
            <a:r>
              <a:rPr lang="en-US" dirty="0">
                <a:solidFill>
                  <a:srgbClr val="000000"/>
                </a:solidFill>
              </a:rPr>
              <a:t>line.</a:t>
            </a:r>
          </a:p>
          <a:p>
            <a:pPr marL="512064" lvl="1" algn="l"/>
            <a:r>
              <a:rPr lang="en-US" dirty="0">
                <a:solidFill>
                  <a:srgbClr val="000000"/>
                </a:solidFill>
              </a:rPr>
              <a:t>Evaluate the function at two values of </a:t>
            </a:r>
            <a:r>
              <a:rPr lang="en-US" i="1" dirty="0">
                <a:solidFill>
                  <a:srgbClr val="000000"/>
                </a:solidFill>
              </a:rPr>
              <a:t>x</a:t>
            </a:r>
            <a:r>
              <a:rPr lang="en-US" dirty="0">
                <a:solidFill>
                  <a:srgbClr val="000000"/>
                </a:solidFill>
              </a:rPr>
              <a:t>, such as 0 and 10, and draw a line through these points on the scatter plot</a:t>
            </a:r>
            <a:r>
              <a:rPr lang="en-US" dirty="0" smtClean="0">
                <a:solidFill>
                  <a:srgbClr val="000000"/>
                </a:solidFill>
              </a:rPr>
              <a:t>.</a:t>
            </a:r>
          </a:p>
          <a:p>
            <a:pPr lvl="2" algn="l"/>
            <a:r>
              <a:rPr lang="da-DK" i="1" dirty="0">
                <a:solidFill>
                  <a:schemeClr val="tx1"/>
                </a:solidFill>
              </a:rPr>
              <a:t>y</a:t>
            </a:r>
            <a:r>
              <a:rPr lang="da-DK" dirty="0">
                <a:solidFill>
                  <a:schemeClr val="tx1"/>
                </a:solidFill>
              </a:rPr>
              <a:t> = 22(0) = 0 	</a:t>
            </a:r>
            <a:r>
              <a:rPr lang="da-DK" dirty="0" smtClean="0">
                <a:solidFill>
                  <a:schemeClr val="tx1"/>
                </a:solidFill>
              </a:rPr>
              <a:t>		</a:t>
            </a:r>
            <a:r>
              <a:rPr lang="da-DK" dirty="0" err="1" smtClean="0">
                <a:solidFill>
                  <a:schemeClr val="tx1"/>
                </a:solidFill>
              </a:rPr>
              <a:t>Substitute</a:t>
            </a:r>
            <a:r>
              <a:rPr lang="da-DK" dirty="0" smtClean="0">
                <a:solidFill>
                  <a:schemeClr val="tx1"/>
                </a:solidFill>
              </a:rPr>
              <a:t> </a:t>
            </a:r>
            <a:r>
              <a:rPr lang="da-DK" dirty="0">
                <a:solidFill>
                  <a:schemeClr val="tx1"/>
                </a:solidFill>
              </a:rPr>
              <a:t>0 for </a:t>
            </a:r>
            <a:r>
              <a:rPr lang="da-DK" i="1" dirty="0">
                <a:solidFill>
                  <a:schemeClr val="tx1"/>
                </a:solidFill>
              </a:rPr>
              <a:t>x</a:t>
            </a:r>
            <a:r>
              <a:rPr lang="da-DK" dirty="0">
                <a:solidFill>
                  <a:schemeClr val="tx1"/>
                </a:solidFill>
              </a:rPr>
              <a:t>.	</a:t>
            </a:r>
            <a:endParaRPr lang="da-DK" sz="2000" dirty="0">
              <a:solidFill>
                <a:schemeClr val="tx1"/>
              </a:solidFill>
            </a:endParaRPr>
          </a:p>
          <a:p>
            <a:pPr lvl="2" algn="l"/>
            <a:r>
              <a:rPr lang="da-DK" i="1" dirty="0">
                <a:solidFill>
                  <a:schemeClr val="tx1"/>
                </a:solidFill>
              </a:rPr>
              <a:t>y</a:t>
            </a:r>
            <a:r>
              <a:rPr lang="da-DK" dirty="0">
                <a:solidFill>
                  <a:schemeClr val="tx1"/>
                </a:solidFill>
              </a:rPr>
              <a:t> = 22(10) = 220 	</a:t>
            </a:r>
            <a:r>
              <a:rPr lang="da-DK" dirty="0" err="1">
                <a:solidFill>
                  <a:schemeClr val="tx1"/>
                </a:solidFill>
              </a:rPr>
              <a:t>Substitute</a:t>
            </a:r>
            <a:r>
              <a:rPr lang="da-DK" dirty="0">
                <a:solidFill>
                  <a:schemeClr val="tx1"/>
                </a:solidFill>
              </a:rPr>
              <a:t> 10 for </a:t>
            </a:r>
            <a:r>
              <a:rPr lang="da-DK" i="1" dirty="0">
                <a:solidFill>
                  <a:schemeClr val="tx1"/>
                </a:solidFill>
              </a:rPr>
              <a:t>x</a:t>
            </a:r>
            <a:r>
              <a:rPr lang="da-DK" dirty="0">
                <a:solidFill>
                  <a:schemeClr val="tx1"/>
                </a:solidFill>
              </a:rPr>
              <a:t>.	</a:t>
            </a:r>
            <a:endParaRPr lang="da-DK" sz="2000" dirty="0">
              <a:solidFill>
                <a:schemeClr val="tx1"/>
              </a:solidFill>
            </a:endParaRPr>
          </a:p>
          <a:p>
            <a:pPr lvl="1" algn="l"/>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12</a:t>
            </a:fld>
            <a:endParaRPr lang="en-US" dirty="0"/>
          </a:p>
        </p:txBody>
      </p:sp>
      <p:sp>
        <p:nvSpPr>
          <p:cNvPr id="4" name="Footer Placeholder 3"/>
          <p:cNvSpPr>
            <a:spLocks noGrp="1"/>
          </p:cNvSpPr>
          <p:nvPr>
            <p:ph type="ftr" sz="quarter" idx="13"/>
          </p:nvPr>
        </p:nvSpPr>
        <p:spPr/>
        <p:txBody>
          <a:bodyPr/>
          <a:lstStyle/>
          <a:p>
            <a:pPr>
              <a:defRPr/>
            </a:pPr>
            <a:r>
              <a:rPr lang="en-US" smtClean="0"/>
              <a:t>4.2.2: Solving Problems Given Functions Fitted to Data</a:t>
            </a:r>
            <a:endParaRPr lang="en-US" dirty="0"/>
          </a:p>
        </p:txBody>
      </p:sp>
    </p:spTree>
    <p:extLst>
      <p:ext uri="{BB962C8B-B14F-4D97-AF65-F5344CB8AC3E}">
        <p14:creationId xmlns:p14="http://schemas.microsoft.com/office/powerpoint/2010/main" val="9725633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8170298"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pPr lvl="1" algn="l"/>
            <a:r>
              <a:rPr lang="en-US" dirty="0">
                <a:solidFill>
                  <a:srgbClr val="000000"/>
                </a:solidFill>
              </a:rPr>
              <a:t>Two points on the line are (0, 0) and (0, 220).</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13</a:t>
            </a:fld>
            <a:endParaRPr lang="en-US" dirty="0"/>
          </a:p>
        </p:txBody>
      </p:sp>
      <p:sp>
        <p:nvSpPr>
          <p:cNvPr id="4" name="Footer Placeholder 3"/>
          <p:cNvSpPr>
            <a:spLocks noGrp="1"/>
          </p:cNvSpPr>
          <p:nvPr>
            <p:ph type="ftr" sz="quarter" idx="13"/>
          </p:nvPr>
        </p:nvSpPr>
        <p:spPr/>
        <p:txBody>
          <a:bodyPr/>
          <a:lstStyle/>
          <a:p>
            <a:pPr>
              <a:defRPr/>
            </a:pPr>
            <a:r>
              <a:rPr lang="en-US" smtClean="0"/>
              <a:t>4.2.2: Solving Problems Given Functions Fitted to Data</a:t>
            </a:r>
            <a:endParaRPr lang="en-US" dirty="0"/>
          </a:p>
        </p:txBody>
      </p:sp>
      <p:pic>
        <p:nvPicPr>
          <p:cNvPr id="5" name="Picture 4" descr="U4L2_6.eps"/>
          <p:cNvPicPr>
            <a:picLocks noChangeAspect="1"/>
          </p:cNvPicPr>
          <p:nvPr/>
        </p:nvPicPr>
        <p:blipFill rotWithShape="1">
          <a:blip r:embed="rId2">
            <a:extLst>
              <a:ext uri="{28A0092B-C50C-407E-A947-70E740481C1C}">
                <a14:useLocalDpi xmlns:a14="http://schemas.microsoft.com/office/drawing/2010/main" val="0"/>
              </a:ext>
            </a:extLst>
          </a:blip>
          <a:srcRect l="5870" t="5307" r="5036" b="5668"/>
          <a:stretch/>
        </p:blipFill>
        <p:spPr>
          <a:xfrm>
            <a:off x="2704652" y="1623356"/>
            <a:ext cx="3969188" cy="3935548"/>
          </a:xfrm>
          <a:prstGeom prst="rect">
            <a:avLst/>
          </a:prstGeom>
        </p:spPr>
      </p:pic>
      <p:sp>
        <p:nvSpPr>
          <p:cNvPr id="6" name="TextBox 5"/>
          <p:cNvSpPr txBox="1"/>
          <p:nvPr/>
        </p:nvSpPr>
        <p:spPr>
          <a:xfrm rot="16200000">
            <a:off x="618750" y="3473002"/>
            <a:ext cx="3848637" cy="323165"/>
          </a:xfrm>
          <a:prstGeom prst="rect">
            <a:avLst/>
          </a:prstGeom>
          <a:noFill/>
        </p:spPr>
        <p:txBody>
          <a:bodyPr wrap="square" rtlCol="0">
            <a:spAutoFit/>
          </a:bodyPr>
          <a:lstStyle/>
          <a:p>
            <a:pPr algn="ctr"/>
            <a:r>
              <a:rPr lang="en-US" sz="1500" b="1" dirty="0" smtClean="0">
                <a:latin typeface="Arial"/>
                <a:cs typeface="Arial"/>
              </a:rPr>
              <a:t>Miles</a:t>
            </a:r>
            <a:endParaRPr lang="en-US" sz="1500" b="1" dirty="0">
              <a:latin typeface="Arial"/>
              <a:cs typeface="Arial"/>
            </a:endParaRPr>
          </a:p>
        </p:txBody>
      </p:sp>
      <p:sp>
        <p:nvSpPr>
          <p:cNvPr id="7" name="TextBox 6"/>
          <p:cNvSpPr txBox="1"/>
          <p:nvPr/>
        </p:nvSpPr>
        <p:spPr>
          <a:xfrm>
            <a:off x="2777082" y="5481140"/>
            <a:ext cx="3822972" cy="323165"/>
          </a:xfrm>
          <a:prstGeom prst="rect">
            <a:avLst/>
          </a:prstGeom>
          <a:noFill/>
        </p:spPr>
        <p:txBody>
          <a:bodyPr wrap="square" rtlCol="0">
            <a:spAutoFit/>
          </a:bodyPr>
          <a:lstStyle/>
          <a:p>
            <a:pPr algn="ctr"/>
            <a:r>
              <a:rPr lang="en-US" sz="1500" b="1" dirty="0" smtClean="0">
                <a:latin typeface="Arial"/>
                <a:cs typeface="Arial"/>
              </a:rPr>
              <a:t>Gallons</a:t>
            </a:r>
            <a:endParaRPr lang="en-US" sz="1500" b="1" dirty="0">
              <a:latin typeface="Arial"/>
              <a:cs typeface="Arial"/>
            </a:endParaRPr>
          </a:p>
        </p:txBody>
      </p:sp>
    </p:spTree>
    <p:extLst>
      <p:ext uri="{BB962C8B-B14F-4D97-AF65-F5344CB8AC3E}">
        <p14:creationId xmlns:p14="http://schemas.microsoft.com/office/powerpoint/2010/main" val="291452431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855700"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pPr marL="514350" indent="-557784">
              <a:buFont typeface="+mj-lt"/>
              <a:buAutoNum type="arabicPeriod" startAt="4"/>
            </a:pPr>
            <a:r>
              <a:rPr lang="en-US" sz="2800" b="1" dirty="0">
                <a:solidFill>
                  <a:srgbClr val="660066"/>
                </a:solidFill>
              </a:rPr>
              <a:t>Look at </a:t>
            </a:r>
            <a:r>
              <a:rPr lang="en-US" sz="2800" b="1" dirty="0" smtClean="0">
                <a:solidFill>
                  <a:srgbClr val="660066"/>
                </a:solidFill>
              </a:rPr>
              <a:t>the </a:t>
            </a:r>
            <a:r>
              <a:rPr lang="en-US" sz="2800" b="1" dirty="0">
                <a:solidFill>
                  <a:srgbClr val="660066"/>
                </a:solidFill>
              </a:rPr>
              <a:t>graph of the data and the functions. </a:t>
            </a:r>
          </a:p>
          <a:p>
            <a:pPr marL="512064" lvl="1" algn="l"/>
            <a:r>
              <a:rPr lang="en-US" dirty="0">
                <a:solidFill>
                  <a:srgbClr val="000000"/>
                </a:solidFill>
              </a:rPr>
              <a:t>Identify which function comes closer to the data values. This function is the better estimate for the data. </a:t>
            </a:r>
          </a:p>
          <a:p>
            <a:pPr marL="512064" lvl="1" algn="l"/>
            <a:r>
              <a:rPr lang="en-US" dirty="0">
                <a:solidFill>
                  <a:srgbClr val="000000"/>
                </a:solidFill>
              </a:rPr>
              <a:t>The graph of the function </a:t>
            </a:r>
            <a:r>
              <a:rPr lang="en-US" i="1" dirty="0">
                <a:solidFill>
                  <a:srgbClr val="000000"/>
                </a:solidFill>
              </a:rPr>
              <a:t>y</a:t>
            </a:r>
            <a:r>
              <a:rPr lang="en-US" dirty="0">
                <a:solidFill>
                  <a:srgbClr val="000000"/>
                </a:solidFill>
              </a:rPr>
              <a:t> = 22</a:t>
            </a:r>
            <a:r>
              <a:rPr lang="en-US" i="1" dirty="0">
                <a:solidFill>
                  <a:srgbClr val="000000"/>
                </a:solidFill>
              </a:rPr>
              <a:t>x</a:t>
            </a:r>
            <a:r>
              <a:rPr lang="en-US" dirty="0">
                <a:solidFill>
                  <a:srgbClr val="000000"/>
                </a:solidFill>
              </a:rPr>
              <a:t> goes through approximately the center of the points in the scatter plot. The function </a:t>
            </a:r>
            <a:r>
              <a:rPr lang="en-US" i="1" dirty="0">
                <a:solidFill>
                  <a:srgbClr val="000000"/>
                </a:solidFill>
              </a:rPr>
              <a:t>y</a:t>
            </a:r>
            <a:r>
              <a:rPr lang="en-US" dirty="0">
                <a:solidFill>
                  <a:srgbClr val="000000"/>
                </a:solidFill>
              </a:rPr>
              <a:t> = 10</a:t>
            </a:r>
            <a:r>
              <a:rPr lang="en-US" i="1" dirty="0">
                <a:solidFill>
                  <a:srgbClr val="000000"/>
                </a:solidFill>
              </a:rPr>
              <a:t>x</a:t>
            </a:r>
            <a:r>
              <a:rPr lang="en-US" dirty="0">
                <a:solidFill>
                  <a:srgbClr val="000000"/>
                </a:solidFill>
              </a:rPr>
              <a:t> is not steep enough to match the data values. The function </a:t>
            </a:r>
            <a:r>
              <a:rPr lang="en-US" i="1" dirty="0">
                <a:solidFill>
                  <a:srgbClr val="000000"/>
                </a:solidFill>
              </a:rPr>
              <a:t>y</a:t>
            </a:r>
            <a:r>
              <a:rPr lang="en-US" dirty="0">
                <a:solidFill>
                  <a:srgbClr val="000000"/>
                </a:solidFill>
              </a:rPr>
              <a:t> = 22</a:t>
            </a:r>
            <a:r>
              <a:rPr lang="en-US" i="1" dirty="0">
                <a:solidFill>
                  <a:srgbClr val="000000"/>
                </a:solidFill>
              </a:rPr>
              <a:t>x</a:t>
            </a:r>
            <a:r>
              <a:rPr lang="en-US" dirty="0">
                <a:solidFill>
                  <a:srgbClr val="000000"/>
                </a:solidFill>
              </a:rPr>
              <a:t> is a better estimate of the data.</a:t>
            </a:r>
            <a:endParaRPr lang="en-US" sz="4400" dirty="0">
              <a:solidFill>
                <a:srgbClr val="000000"/>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14</a:t>
            </a:fld>
            <a:endParaRPr lang="en-US" dirty="0"/>
          </a:p>
        </p:txBody>
      </p:sp>
      <p:sp>
        <p:nvSpPr>
          <p:cNvPr id="4" name="Footer Placeholder 3"/>
          <p:cNvSpPr>
            <a:spLocks noGrp="1"/>
          </p:cNvSpPr>
          <p:nvPr>
            <p:ph type="ftr" sz="quarter" idx="13"/>
          </p:nvPr>
        </p:nvSpPr>
        <p:spPr/>
        <p:txBody>
          <a:bodyPr/>
          <a:lstStyle/>
          <a:p>
            <a:pPr>
              <a:defRPr/>
            </a:pPr>
            <a:r>
              <a:rPr lang="en-US" smtClean="0"/>
              <a:t>4.2.2: Solving Problems Given Functions Fitted to Data</a:t>
            </a:r>
            <a:endParaRPr lang="en-US" dirty="0"/>
          </a:p>
        </p:txBody>
      </p:sp>
    </p:spTree>
    <p:extLst>
      <p:ext uri="{BB962C8B-B14F-4D97-AF65-F5344CB8AC3E}">
        <p14:creationId xmlns:p14="http://schemas.microsoft.com/office/powerpoint/2010/main" val="393278416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838682" cy="4998233"/>
          </a:xfrm>
        </p:spPr>
        <p:txBody>
          <a:bodyPr>
            <a:normAutofit/>
          </a:bodyPr>
          <a:lstStyle/>
          <a:p>
            <a:r>
              <a:rPr lang="en-US" sz="2800" b="1" dirty="0"/>
              <a:t>Guided Practice: </a:t>
            </a:r>
            <a:r>
              <a:rPr lang="en-US" sz="2800" b="1" dirty="0">
                <a:solidFill>
                  <a:srgbClr val="000090"/>
                </a:solidFill>
              </a:rPr>
              <a:t>Example 1, </a:t>
            </a:r>
            <a:r>
              <a:rPr lang="en-US" sz="2800" b="1" i="1" dirty="0" smtClean="0">
                <a:solidFill>
                  <a:srgbClr val="000090"/>
                </a:solidFill>
              </a:rPr>
              <a:t>continued</a:t>
            </a:r>
          </a:p>
          <a:p>
            <a:pPr marL="514350" indent="-557784">
              <a:buFont typeface="+mj-lt"/>
              <a:buAutoNum type="arabicPeriod" startAt="5"/>
            </a:pPr>
            <a:r>
              <a:rPr lang="en-US" sz="2800" b="1" dirty="0" smtClean="0">
                <a:solidFill>
                  <a:srgbClr val="660066"/>
                </a:solidFill>
              </a:rPr>
              <a:t>Interpret </a:t>
            </a:r>
            <a:r>
              <a:rPr lang="en-US" sz="2800" b="1" dirty="0">
                <a:solidFill>
                  <a:srgbClr val="660066"/>
                </a:solidFill>
              </a:rPr>
              <a:t>the equation in the context of </a:t>
            </a:r>
            <a:endParaRPr lang="en-US" sz="2800" b="1" dirty="0" smtClean="0">
              <a:solidFill>
                <a:srgbClr val="660066"/>
              </a:solidFill>
            </a:endParaRPr>
          </a:p>
          <a:p>
            <a:pPr marL="512064">
              <a:spcBef>
                <a:spcPts val="0"/>
              </a:spcBef>
            </a:pPr>
            <a:r>
              <a:rPr lang="en-US" sz="2800" b="1" dirty="0" smtClean="0">
                <a:solidFill>
                  <a:srgbClr val="660066"/>
                </a:solidFill>
              </a:rPr>
              <a:t>the </a:t>
            </a:r>
            <a:r>
              <a:rPr lang="en-US" sz="2800" b="1" dirty="0">
                <a:solidFill>
                  <a:srgbClr val="660066"/>
                </a:solidFill>
              </a:rPr>
              <a:t>problem, using the units </a:t>
            </a:r>
            <a:r>
              <a:rPr lang="en-US" sz="2800" b="1" dirty="0" smtClean="0">
                <a:solidFill>
                  <a:srgbClr val="660066"/>
                </a:solidFill>
              </a:rPr>
              <a:t>of </a:t>
            </a:r>
            <a:r>
              <a:rPr lang="en-US" sz="2800" b="1" dirty="0">
                <a:solidFill>
                  <a:srgbClr val="660066"/>
                </a:solidFill>
              </a:rPr>
              <a:t>the </a:t>
            </a:r>
            <a:r>
              <a:rPr lang="en-US" sz="2800" b="1" i="1" dirty="0">
                <a:solidFill>
                  <a:srgbClr val="660066"/>
                </a:solidFill>
              </a:rPr>
              <a:t>x-</a:t>
            </a:r>
            <a:r>
              <a:rPr lang="en-US" sz="2800" b="1" dirty="0">
                <a:solidFill>
                  <a:srgbClr val="660066"/>
                </a:solidFill>
              </a:rPr>
              <a:t> and </a:t>
            </a:r>
            <a:r>
              <a:rPr lang="en-US" sz="2800" b="1" i="1" dirty="0">
                <a:solidFill>
                  <a:srgbClr val="660066"/>
                </a:solidFill>
              </a:rPr>
              <a:t>y</a:t>
            </a:r>
            <a:r>
              <a:rPr lang="en-US" sz="2800" b="1" dirty="0">
                <a:solidFill>
                  <a:srgbClr val="660066"/>
                </a:solidFill>
              </a:rPr>
              <a:t>-axes.</a:t>
            </a:r>
          </a:p>
          <a:p>
            <a:pPr marL="512064" lvl="1" algn="l"/>
            <a:r>
              <a:rPr lang="en-US" dirty="0">
                <a:solidFill>
                  <a:schemeClr val="tx1"/>
                </a:solidFill>
              </a:rPr>
              <a:t>For a linear equation in the form </a:t>
            </a:r>
            <a:r>
              <a:rPr lang="en-US" i="1" dirty="0">
                <a:solidFill>
                  <a:schemeClr val="tx1"/>
                </a:solidFill>
              </a:rPr>
              <a:t>y</a:t>
            </a:r>
            <a:r>
              <a:rPr lang="en-US" dirty="0">
                <a:solidFill>
                  <a:schemeClr val="tx1"/>
                </a:solidFill>
              </a:rPr>
              <a:t> = </a:t>
            </a:r>
            <a:r>
              <a:rPr lang="en-US" i="1" dirty="0">
                <a:solidFill>
                  <a:schemeClr val="tx1"/>
                </a:solidFill>
              </a:rPr>
              <a:t>mx </a:t>
            </a:r>
            <a:r>
              <a:rPr lang="en-US" dirty="0">
                <a:solidFill>
                  <a:schemeClr val="tx1"/>
                </a:solidFill>
              </a:rPr>
              <a:t>+ </a:t>
            </a:r>
            <a:r>
              <a:rPr lang="en-US" i="1" dirty="0">
                <a:solidFill>
                  <a:schemeClr val="tx1"/>
                </a:solidFill>
              </a:rPr>
              <a:t>b</a:t>
            </a:r>
            <a:r>
              <a:rPr lang="en-US" dirty="0">
                <a:solidFill>
                  <a:schemeClr val="tx1"/>
                </a:solidFill>
              </a:rPr>
              <a:t>, the slope (</a:t>
            </a:r>
            <a:r>
              <a:rPr lang="en-US" i="1" dirty="0">
                <a:solidFill>
                  <a:schemeClr val="tx1"/>
                </a:solidFill>
              </a:rPr>
              <a:t>m</a:t>
            </a:r>
            <a:r>
              <a:rPr lang="en-US" dirty="0">
                <a:solidFill>
                  <a:schemeClr val="tx1"/>
                </a:solidFill>
              </a:rPr>
              <a:t>) of the equation is the rate of change of the function, or the change in </a:t>
            </a:r>
            <a:r>
              <a:rPr lang="en-US" i="1" dirty="0">
                <a:solidFill>
                  <a:schemeClr val="tx1"/>
                </a:solidFill>
              </a:rPr>
              <a:t>y</a:t>
            </a:r>
            <a:r>
              <a:rPr lang="en-US" dirty="0">
                <a:solidFill>
                  <a:schemeClr val="tx1"/>
                </a:solidFill>
              </a:rPr>
              <a:t> over the change in </a:t>
            </a:r>
            <a:r>
              <a:rPr lang="en-US" i="1" dirty="0">
                <a:solidFill>
                  <a:schemeClr val="tx1"/>
                </a:solidFill>
              </a:rPr>
              <a:t>x</a:t>
            </a:r>
            <a:r>
              <a:rPr lang="en-US" dirty="0">
                <a:solidFill>
                  <a:schemeClr val="tx1"/>
                </a:solidFill>
              </a:rPr>
              <a:t>. The </a:t>
            </a:r>
            <a:r>
              <a:rPr lang="en-US" i="1" dirty="0">
                <a:solidFill>
                  <a:schemeClr val="tx1"/>
                </a:solidFill>
              </a:rPr>
              <a:t>y</a:t>
            </a:r>
            <a:r>
              <a:rPr lang="en-US" dirty="0">
                <a:solidFill>
                  <a:schemeClr val="tx1"/>
                </a:solidFill>
              </a:rPr>
              <a:t>-intercept (</a:t>
            </a:r>
            <a:r>
              <a:rPr lang="en-US" i="1" dirty="0">
                <a:solidFill>
                  <a:schemeClr val="tx1"/>
                </a:solidFill>
              </a:rPr>
              <a:t>b</a:t>
            </a:r>
            <a:r>
              <a:rPr lang="en-US" dirty="0">
                <a:solidFill>
                  <a:schemeClr val="tx1"/>
                </a:solidFill>
              </a:rPr>
              <a:t>) of the equation is the initial value</a:t>
            </a:r>
            <a:r>
              <a:rPr lang="en-US" dirty="0" smtClean="0">
                <a:solidFill>
                  <a:schemeClr val="tx1"/>
                </a:solidFill>
              </a:rPr>
              <a:t>.</a:t>
            </a:r>
          </a:p>
          <a:p>
            <a:pPr marL="512064" lvl="1" algn="l">
              <a:lnSpc>
                <a:spcPct val="140000"/>
              </a:lnSpc>
            </a:pPr>
            <a:r>
              <a:rPr lang="en-US" dirty="0">
                <a:solidFill>
                  <a:schemeClr val="tx1"/>
                </a:solidFill>
              </a:rPr>
              <a:t>In this example, </a:t>
            </a:r>
            <a:r>
              <a:rPr lang="en-US" i="1" dirty="0">
                <a:solidFill>
                  <a:schemeClr val="tx1"/>
                </a:solidFill>
              </a:rPr>
              <a:t>y</a:t>
            </a:r>
            <a:r>
              <a:rPr lang="en-US" dirty="0">
                <a:solidFill>
                  <a:schemeClr val="tx1"/>
                </a:solidFill>
              </a:rPr>
              <a:t> is miles and </a:t>
            </a:r>
            <a:r>
              <a:rPr lang="en-US" i="1" dirty="0">
                <a:solidFill>
                  <a:schemeClr val="tx1"/>
                </a:solidFill>
              </a:rPr>
              <a:t>x</a:t>
            </a:r>
            <a:r>
              <a:rPr lang="en-US" dirty="0">
                <a:solidFill>
                  <a:schemeClr val="tx1"/>
                </a:solidFill>
              </a:rPr>
              <a:t> is gallons. The slope </a:t>
            </a:r>
            <a:r>
              <a:rPr lang="en-US" dirty="0" smtClean="0">
                <a:solidFill>
                  <a:schemeClr val="tx1"/>
                </a:solidFill>
              </a:rPr>
              <a:t>is                             .</a:t>
            </a:r>
            <a:endParaRPr lang="en-US" dirty="0">
              <a:solidFill>
                <a:schemeClr val="tx1"/>
              </a:solidFill>
            </a:endParaRPr>
          </a:p>
          <a:p>
            <a:pPr lvl="1" algn="l"/>
            <a:endParaRPr lang="en-US" dirty="0">
              <a:solidFill>
                <a:schemeClr val="tx1"/>
              </a:solidFill>
            </a:endParaRPr>
          </a:p>
          <a:p>
            <a:endParaRPr lang="en-US" sz="2800" baseline="30000"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15</a:t>
            </a:fld>
            <a:endParaRPr lang="en-US" dirty="0"/>
          </a:p>
        </p:txBody>
      </p:sp>
      <p:sp>
        <p:nvSpPr>
          <p:cNvPr id="4" name="Footer Placeholder 3"/>
          <p:cNvSpPr>
            <a:spLocks noGrp="1"/>
          </p:cNvSpPr>
          <p:nvPr>
            <p:ph type="ftr" sz="quarter" idx="13"/>
          </p:nvPr>
        </p:nvSpPr>
        <p:spPr/>
        <p:txBody>
          <a:bodyPr/>
          <a:lstStyle/>
          <a:p>
            <a:pPr>
              <a:defRPr/>
            </a:pPr>
            <a:r>
              <a:rPr lang="en-US" smtClean="0"/>
              <a:t>4.2.2: Solving Problems Given Functions Fitted to Data</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123338777"/>
              </p:ext>
            </p:extLst>
          </p:nvPr>
        </p:nvGraphicFramePr>
        <p:xfrm>
          <a:off x="2338261" y="4525862"/>
          <a:ext cx="2362200" cy="863600"/>
        </p:xfrm>
        <a:graphic>
          <a:graphicData uri="http://schemas.openxmlformats.org/presentationml/2006/ole">
            <mc:AlternateContent xmlns:mc="http://schemas.openxmlformats.org/markup-compatibility/2006">
              <mc:Choice xmlns:v="urn:schemas-microsoft-com:vml" Requires="v">
                <p:oleObj spid="_x0000_s79882" name="Equation" r:id="rId3" imgW="2362200" imgH="863600" progId="Equation.DSMT4">
                  <p:embed/>
                </p:oleObj>
              </mc:Choice>
              <mc:Fallback>
                <p:oleObj name="Equation" r:id="rId3" imgW="2362200" imgH="863600" progId="Equation.DSMT4">
                  <p:embed/>
                  <p:pic>
                    <p:nvPicPr>
                      <p:cNvPr id="0" name=""/>
                      <p:cNvPicPr/>
                      <p:nvPr/>
                    </p:nvPicPr>
                    <p:blipFill>
                      <a:blip r:embed="rId4"/>
                      <a:stretch>
                        <a:fillRect/>
                      </a:stretch>
                    </p:blipFill>
                    <p:spPr>
                      <a:xfrm>
                        <a:off x="2338261" y="4525862"/>
                        <a:ext cx="2362200" cy="863600"/>
                      </a:xfrm>
                      <a:prstGeom prst="rect">
                        <a:avLst/>
                      </a:prstGeom>
                    </p:spPr>
                  </p:pic>
                </p:oleObj>
              </mc:Fallback>
            </mc:AlternateContent>
          </a:graphicData>
        </a:graphic>
      </p:graphicFrame>
    </p:spTree>
    <p:extLst>
      <p:ext uri="{BB962C8B-B14F-4D97-AF65-F5344CB8AC3E}">
        <p14:creationId xmlns:p14="http://schemas.microsoft.com/office/powerpoint/2010/main" val="326746952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smtClean="0">
                <a:solidFill>
                  <a:srgbClr val="000090"/>
                </a:solidFill>
              </a:rPr>
              <a:t>continued</a:t>
            </a:r>
          </a:p>
          <a:p>
            <a:pPr lvl="1" algn="l">
              <a:lnSpc>
                <a:spcPct val="150000"/>
              </a:lnSpc>
              <a:spcAft>
                <a:spcPts val="1200"/>
              </a:spcAft>
            </a:pPr>
            <a:r>
              <a:rPr lang="en-US" dirty="0">
                <a:solidFill>
                  <a:srgbClr val="000000"/>
                </a:solidFill>
              </a:rPr>
              <a:t>For the equation </a:t>
            </a:r>
            <a:r>
              <a:rPr lang="en-US" i="1" dirty="0">
                <a:solidFill>
                  <a:srgbClr val="000000"/>
                </a:solidFill>
              </a:rPr>
              <a:t>y</a:t>
            </a:r>
            <a:r>
              <a:rPr lang="en-US" dirty="0">
                <a:solidFill>
                  <a:srgbClr val="000000"/>
                </a:solidFill>
              </a:rPr>
              <a:t> = 22</a:t>
            </a:r>
            <a:r>
              <a:rPr lang="en-US" i="1" dirty="0">
                <a:solidFill>
                  <a:srgbClr val="000000"/>
                </a:solidFill>
              </a:rPr>
              <a:t>x</a:t>
            </a:r>
            <a:r>
              <a:rPr lang="en-US" dirty="0">
                <a:solidFill>
                  <a:srgbClr val="000000"/>
                </a:solidFill>
              </a:rPr>
              <a:t>, the slope of 22 is equal </a:t>
            </a:r>
            <a:r>
              <a:rPr lang="en-US" dirty="0" smtClean="0">
                <a:solidFill>
                  <a:srgbClr val="000000"/>
                </a:solidFill>
              </a:rPr>
              <a:t/>
            </a:r>
            <a:br>
              <a:rPr lang="en-US" dirty="0" smtClean="0">
                <a:solidFill>
                  <a:srgbClr val="000000"/>
                </a:solidFill>
              </a:rPr>
            </a:br>
            <a:r>
              <a:rPr lang="en-US" dirty="0" smtClean="0">
                <a:solidFill>
                  <a:srgbClr val="000000"/>
                </a:solidFill>
              </a:rPr>
              <a:t>to               .</a:t>
            </a:r>
          </a:p>
          <a:p>
            <a:pPr lvl="1" algn="l"/>
            <a:endParaRPr lang="en-US" sz="1000" dirty="0" smtClean="0">
              <a:solidFill>
                <a:srgbClr val="000000"/>
              </a:solidFill>
            </a:endParaRPr>
          </a:p>
          <a:p>
            <a:pPr lvl="1" algn="l"/>
            <a:r>
              <a:rPr lang="en-US" dirty="0" smtClean="0">
                <a:solidFill>
                  <a:srgbClr val="000000"/>
                </a:solidFill>
              </a:rPr>
              <a:t>The </a:t>
            </a:r>
            <a:r>
              <a:rPr lang="en-US" dirty="0">
                <a:solidFill>
                  <a:srgbClr val="000000"/>
                </a:solidFill>
              </a:rPr>
              <a:t>gas mileage of Andrew’s car is the miles driven per gallon of gas used. The gas mileage is equal to the slope of the line that fits the data</a:t>
            </a:r>
            <a:r>
              <a:rPr lang="en-US" dirty="0" smtClean="0">
                <a:solidFill>
                  <a:srgbClr val="000000"/>
                </a:solidFill>
              </a:rPr>
              <a:t>.</a:t>
            </a:r>
          </a:p>
          <a:p>
            <a:pPr lvl="1" algn="l"/>
            <a:endParaRPr lang="en-US" sz="1000" dirty="0">
              <a:solidFill>
                <a:srgbClr val="000000"/>
              </a:solidFill>
            </a:endParaRPr>
          </a:p>
          <a:p>
            <a:pPr lvl="1" algn="l"/>
            <a:r>
              <a:rPr lang="en-US" dirty="0">
                <a:solidFill>
                  <a:srgbClr val="000000"/>
                </a:solidFill>
              </a:rPr>
              <a:t>Andrew’s car has a gas mileage of approximately </a:t>
            </a:r>
            <a:endParaRPr lang="en-US" dirty="0" smtClean="0">
              <a:solidFill>
                <a:srgbClr val="000000"/>
              </a:solidFill>
            </a:endParaRPr>
          </a:p>
          <a:p>
            <a:pPr lvl="1" algn="l">
              <a:spcBef>
                <a:spcPts val="0"/>
              </a:spcBef>
            </a:pPr>
            <a:r>
              <a:rPr lang="en-US" dirty="0" smtClean="0">
                <a:solidFill>
                  <a:srgbClr val="000000"/>
                </a:solidFill>
              </a:rPr>
              <a:t>22 </a:t>
            </a:r>
            <a:r>
              <a:rPr lang="en-US" dirty="0">
                <a:solidFill>
                  <a:srgbClr val="000000"/>
                </a:solidFill>
              </a:rPr>
              <a:t>miles </a:t>
            </a:r>
            <a:r>
              <a:rPr lang="en-US" dirty="0" smtClean="0">
                <a:solidFill>
                  <a:srgbClr val="000000"/>
                </a:solidFill>
              </a:rPr>
              <a:t>per </a:t>
            </a:r>
            <a:r>
              <a:rPr lang="en-US" dirty="0">
                <a:solidFill>
                  <a:srgbClr val="000000"/>
                </a:solidFill>
              </a:rPr>
              <a:t>gallon.</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16</a:t>
            </a:fld>
            <a:endParaRPr lang="en-US" dirty="0"/>
          </a:p>
        </p:txBody>
      </p:sp>
      <p:sp>
        <p:nvSpPr>
          <p:cNvPr id="4" name="Footer Placeholder 3"/>
          <p:cNvSpPr>
            <a:spLocks noGrp="1"/>
          </p:cNvSpPr>
          <p:nvPr>
            <p:ph type="ftr" sz="quarter" idx="13"/>
          </p:nvPr>
        </p:nvSpPr>
        <p:spPr/>
        <p:txBody>
          <a:bodyPr/>
          <a:lstStyle/>
          <a:p>
            <a:pPr>
              <a:defRPr/>
            </a:pPr>
            <a:r>
              <a:rPr lang="en-US" dirty="0" smtClean="0"/>
              <a:t>4.2.2: Solving Problems Given Functions Fitted to Data</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575884356"/>
              </p:ext>
            </p:extLst>
          </p:nvPr>
        </p:nvGraphicFramePr>
        <p:xfrm>
          <a:off x="1542277" y="1631659"/>
          <a:ext cx="1181100" cy="863600"/>
        </p:xfrm>
        <a:graphic>
          <a:graphicData uri="http://schemas.openxmlformats.org/presentationml/2006/ole">
            <mc:AlternateContent xmlns:mc="http://schemas.openxmlformats.org/markup-compatibility/2006">
              <mc:Choice xmlns:v="urn:schemas-microsoft-com:vml" Requires="v">
                <p:oleObj spid="_x0000_s80905" name="Equation" r:id="rId3" imgW="1181100" imgH="863600" progId="Equation.DSMT4">
                  <p:embed/>
                </p:oleObj>
              </mc:Choice>
              <mc:Fallback>
                <p:oleObj name="Equation" r:id="rId3" imgW="1181100" imgH="863600" progId="Equation.DSMT4">
                  <p:embed/>
                  <p:pic>
                    <p:nvPicPr>
                      <p:cNvPr id="0" name=""/>
                      <p:cNvPicPr/>
                      <p:nvPr/>
                    </p:nvPicPr>
                    <p:blipFill>
                      <a:blip r:embed="rId4"/>
                      <a:stretch>
                        <a:fillRect/>
                      </a:stretch>
                    </p:blipFill>
                    <p:spPr>
                      <a:xfrm>
                        <a:off x="1542277" y="1631659"/>
                        <a:ext cx="1181100" cy="863600"/>
                      </a:xfrm>
                      <a:prstGeom prst="rect">
                        <a:avLst/>
                      </a:prstGeom>
                    </p:spPr>
                  </p:pic>
                </p:oleObj>
              </mc:Fallback>
            </mc:AlternateContent>
          </a:graphicData>
        </a:graphic>
      </p:graphicFrame>
      <p:sp>
        <p:nvSpPr>
          <p:cNvPr id="6" name="TextBox 5"/>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125334577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Placeholder 2"/>
          <p:cNvSpPr>
            <a:spLocks noGrp="1"/>
          </p:cNvSpPr>
          <p:nvPr>
            <p:ph type="body" sz="quarter" idx="10"/>
          </p:nvPr>
        </p:nvSpPr>
        <p:spPr>
          <a:xfrm>
            <a:off x="1016000" y="6246813"/>
            <a:ext cx="5530850" cy="265112"/>
          </a:xfrm>
        </p:spPr>
        <p:txBody>
          <a:bodyPr/>
          <a:lstStyle/>
          <a:p>
            <a:pPr>
              <a:defRPr/>
            </a:pPr>
            <a:r>
              <a:rPr lang="en-US" dirty="0"/>
              <a:t>4.2.2: Solving Problems Given Functions Fitted to Data</a:t>
            </a:r>
          </a:p>
        </p:txBody>
      </p:sp>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1,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17</a:t>
            </a:fld>
            <a:endParaRPr lang="en-US" dirty="0"/>
          </a:p>
        </p:txBody>
      </p:sp>
    </p:spTree>
    <p:extLst>
      <p:ext uri="{BB962C8B-B14F-4D97-AF65-F5344CB8AC3E}">
        <p14:creationId xmlns:p14="http://schemas.microsoft.com/office/powerpoint/2010/main" val="408919401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107058"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2</a:t>
            </a:r>
            <a:endParaRPr lang="en-US" sz="1100" b="1" dirty="0">
              <a:solidFill>
                <a:srgbClr val="558ED5"/>
              </a:solidFill>
            </a:endParaRPr>
          </a:p>
          <a:p>
            <a:r>
              <a:rPr lang="en-US" dirty="0"/>
              <a:t>The principal at Park High School </a:t>
            </a:r>
            <a:r>
              <a:rPr lang="en-US" dirty="0" smtClean="0"/>
              <a:t/>
            </a:r>
            <a:br>
              <a:rPr lang="en-US" dirty="0" smtClean="0"/>
            </a:br>
            <a:r>
              <a:rPr lang="en-US" dirty="0" smtClean="0"/>
              <a:t>records </a:t>
            </a:r>
            <a:r>
              <a:rPr lang="en-US" dirty="0"/>
              <a:t>the total number of </a:t>
            </a:r>
            <a:r>
              <a:rPr lang="en-US" dirty="0" smtClean="0"/>
              <a:t/>
            </a:r>
            <a:br>
              <a:rPr lang="en-US" dirty="0" smtClean="0"/>
            </a:br>
            <a:r>
              <a:rPr lang="en-US" dirty="0" smtClean="0"/>
              <a:t>students </a:t>
            </a:r>
            <a:r>
              <a:rPr lang="en-US" dirty="0"/>
              <a:t>each year. The table </a:t>
            </a:r>
            <a:r>
              <a:rPr lang="en-US" dirty="0" smtClean="0"/>
              <a:t/>
            </a:r>
            <a:br>
              <a:rPr lang="en-US" dirty="0" smtClean="0"/>
            </a:br>
            <a:r>
              <a:rPr lang="en-US" dirty="0" smtClean="0"/>
              <a:t>to the right shows </a:t>
            </a:r>
            <a:r>
              <a:rPr lang="en-US" dirty="0"/>
              <a:t>the number </a:t>
            </a:r>
            <a:r>
              <a:rPr lang="en-US" dirty="0" smtClean="0"/>
              <a:t/>
            </a:r>
            <a:br>
              <a:rPr lang="en-US" dirty="0" smtClean="0"/>
            </a:br>
            <a:r>
              <a:rPr lang="en-US" dirty="0" smtClean="0"/>
              <a:t>of </a:t>
            </a:r>
            <a:r>
              <a:rPr lang="en-US" dirty="0"/>
              <a:t>students for each of the last </a:t>
            </a:r>
            <a:r>
              <a:rPr lang="en-US" dirty="0" smtClean="0"/>
              <a:t/>
            </a:r>
            <a:br>
              <a:rPr lang="en-US" dirty="0" smtClean="0"/>
            </a:br>
            <a:r>
              <a:rPr lang="en-US" dirty="0" smtClean="0"/>
              <a:t>8 </a:t>
            </a:r>
            <a:r>
              <a:rPr lang="en-US" dirty="0"/>
              <a:t>years.</a:t>
            </a:r>
          </a:p>
          <a:p>
            <a:endParaRPr lang="en-US" dirty="0"/>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18</a:t>
            </a:fld>
            <a:endParaRPr lang="en-US" dirty="0"/>
          </a:p>
        </p:txBody>
      </p:sp>
      <p:sp>
        <p:nvSpPr>
          <p:cNvPr id="3" name="Footer Placeholder 2"/>
          <p:cNvSpPr>
            <a:spLocks noGrp="1"/>
          </p:cNvSpPr>
          <p:nvPr>
            <p:ph type="ftr" sz="quarter" idx="13"/>
          </p:nvPr>
        </p:nvSpPr>
        <p:spPr/>
        <p:txBody>
          <a:bodyPr/>
          <a:lstStyle/>
          <a:p>
            <a:pPr>
              <a:defRPr/>
            </a:pPr>
            <a:r>
              <a:rPr lang="en-US" smtClean="0"/>
              <a:t>4.2.2: Solving Problems Given Functions Fitted to Data</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422816402"/>
              </p:ext>
            </p:extLst>
          </p:nvPr>
        </p:nvGraphicFramePr>
        <p:xfrm>
          <a:off x="5427823" y="1608769"/>
          <a:ext cx="3065565" cy="3888744"/>
        </p:xfrm>
        <a:graphic>
          <a:graphicData uri="http://schemas.openxmlformats.org/drawingml/2006/table">
            <a:tbl>
              <a:tblPr firstRow="1" bandRow="1">
                <a:tableStyleId>{5940675A-B579-460E-94D1-54222C63F5DA}</a:tableStyleId>
              </a:tblPr>
              <a:tblGrid>
                <a:gridCol w="1228544"/>
                <a:gridCol w="1837021"/>
              </a:tblGrid>
              <a:tr h="398463">
                <a:tc>
                  <a:txBody>
                    <a:bodyPr/>
                    <a:lstStyle/>
                    <a:p>
                      <a:pPr algn="ctr"/>
                      <a:r>
                        <a:rPr lang="en-US" sz="2000" b="1" dirty="0" smtClean="0">
                          <a:latin typeface="Arial"/>
                          <a:cs typeface="Arial"/>
                        </a:rPr>
                        <a:t>Year</a:t>
                      </a:r>
                      <a:endParaRPr lang="en-US" sz="2000" b="1" dirty="0">
                        <a:latin typeface="Arial"/>
                        <a:cs typeface="Arial"/>
                      </a:endParaRPr>
                    </a:p>
                  </a:txBody>
                  <a:tcPr>
                    <a:solidFill>
                      <a:schemeClr val="bg1">
                        <a:lumMod val="85000"/>
                      </a:schemeClr>
                    </a:solidFill>
                  </a:tcPr>
                </a:tc>
                <a:tc>
                  <a:txBody>
                    <a:bodyPr/>
                    <a:lstStyle/>
                    <a:p>
                      <a:pPr algn="ctr"/>
                      <a:r>
                        <a:rPr lang="en-US" sz="2000" b="1" dirty="0" smtClean="0">
                          <a:latin typeface="Arial"/>
                          <a:cs typeface="Arial"/>
                        </a:rPr>
                        <a:t>Number of students</a:t>
                      </a:r>
                      <a:endParaRPr lang="en-US" sz="2000" b="1" dirty="0">
                        <a:latin typeface="Arial"/>
                        <a:cs typeface="Arial"/>
                      </a:endParaRPr>
                    </a:p>
                  </a:txBody>
                  <a:tcPr>
                    <a:solidFill>
                      <a:schemeClr val="bg1">
                        <a:lumMod val="85000"/>
                      </a:schemeClr>
                    </a:solidFill>
                  </a:tcPr>
                </a:tc>
              </a:tr>
              <a:tr h="398463">
                <a:tc>
                  <a:txBody>
                    <a:bodyPr/>
                    <a:lstStyle/>
                    <a:p>
                      <a:pPr algn="ctr"/>
                      <a:r>
                        <a:rPr lang="en-US" sz="2000" dirty="0" smtClean="0">
                          <a:latin typeface="Arial"/>
                          <a:cs typeface="Arial"/>
                        </a:rPr>
                        <a:t>1</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630</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2</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655</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3</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690</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4</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731</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5</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752</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6</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800</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7</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844</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8</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930</a:t>
                      </a:r>
                      <a:endParaRPr lang="en-US" sz="2000" dirty="0">
                        <a:latin typeface="Arial"/>
                        <a:cs typeface="Arial"/>
                      </a:endParaRPr>
                    </a:p>
                  </a:txBody>
                  <a:tcPr>
                    <a:solidFill>
                      <a:schemeClr val="bg1"/>
                    </a:solidFill>
                  </a:tcPr>
                </a:tc>
              </a:tr>
            </a:tbl>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830110"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a:solidFill>
                  <a:srgbClr val="000090"/>
                </a:solidFill>
              </a:rPr>
              <a:t>continued</a:t>
            </a:r>
            <a:endParaRPr lang="en-US" sz="2800" baseline="30000" dirty="0"/>
          </a:p>
          <a:p>
            <a:r>
              <a:rPr lang="en-US" dirty="0"/>
              <a:t>Create a scatter plot showing the relationship between the year and the total number of students. Show that the function </a:t>
            </a:r>
            <a:r>
              <a:rPr lang="en-US" i="1" dirty="0"/>
              <a:t>y</a:t>
            </a:r>
            <a:r>
              <a:rPr lang="en-US" dirty="0"/>
              <a:t> = 600(1.05)</a:t>
            </a:r>
            <a:r>
              <a:rPr lang="en-US" i="1" baseline="30000" dirty="0"/>
              <a:t>x</a:t>
            </a:r>
            <a:r>
              <a:rPr lang="en-US" dirty="0"/>
              <a:t> is a good estimate for the relationship between the year and the population. Approximately how many students will attend the high school in year 9?</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19</a:t>
            </a:fld>
            <a:endParaRPr lang="en-US" dirty="0"/>
          </a:p>
        </p:txBody>
      </p:sp>
      <p:sp>
        <p:nvSpPr>
          <p:cNvPr id="4" name="Footer Placeholder 3"/>
          <p:cNvSpPr>
            <a:spLocks noGrp="1"/>
          </p:cNvSpPr>
          <p:nvPr>
            <p:ph type="ftr" sz="quarter" idx="13"/>
          </p:nvPr>
        </p:nvSpPr>
        <p:spPr/>
        <p:txBody>
          <a:bodyPr/>
          <a:lstStyle/>
          <a:p>
            <a:pPr>
              <a:defRPr/>
            </a:pPr>
            <a:r>
              <a:rPr lang="en-US" smtClean="0"/>
              <a:t>4.2.2: Solving Problems Given Functions Fitted to Data</a:t>
            </a:r>
            <a:endParaRPr lang="en-US" dirty="0"/>
          </a:p>
        </p:txBody>
      </p:sp>
    </p:spTree>
    <p:extLst>
      <p:ext uri="{BB962C8B-B14F-4D97-AF65-F5344CB8AC3E}">
        <p14:creationId xmlns:p14="http://schemas.microsoft.com/office/powerpoint/2010/main" val="333138451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smtClean="0"/>
              <a:t>Introduction, </a:t>
            </a:r>
            <a:r>
              <a:rPr lang="en-US" sz="2800" b="1" i="1" dirty="0" smtClean="0"/>
              <a:t>continued</a:t>
            </a:r>
            <a:endParaRPr lang="en-US" sz="2800" b="1" dirty="0" smtClean="0"/>
          </a:p>
          <a:p>
            <a:r>
              <a:rPr lang="en-US" dirty="0"/>
              <a:t>Graphing a function on the same coordinate plane as a scatter plot for a data set allows us to see if the function is a good estimation of the relationship between the two variables in the data set. The graph and the equation of the function can be used to estimate coordinate pairs that are not included in the data set.</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a:t>
            </a:fld>
            <a:endParaRPr lang="en-US" dirty="0"/>
          </a:p>
        </p:txBody>
      </p:sp>
      <p:sp>
        <p:nvSpPr>
          <p:cNvPr id="4" name="Footer Placeholder 3"/>
          <p:cNvSpPr>
            <a:spLocks noGrp="1"/>
          </p:cNvSpPr>
          <p:nvPr>
            <p:ph type="ftr" sz="quarter" idx="13"/>
          </p:nvPr>
        </p:nvSpPr>
        <p:spPr/>
        <p:txBody>
          <a:bodyPr/>
          <a:lstStyle/>
          <a:p>
            <a:pPr>
              <a:defRPr/>
            </a:pPr>
            <a:r>
              <a:rPr lang="en-US" smtClean="0"/>
              <a:t>4.2.2: Solving Problems Given Functions Fitted to Data</a:t>
            </a:r>
            <a:endParaRPr lang="en-US" dirty="0"/>
          </a:p>
        </p:txBody>
      </p:sp>
    </p:spTree>
    <p:extLst>
      <p:ext uri="{BB962C8B-B14F-4D97-AF65-F5344CB8AC3E}">
        <p14:creationId xmlns:p14="http://schemas.microsoft.com/office/powerpoint/2010/main" val="250931895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98449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4350" indent="-514350">
              <a:buFont typeface="+mj-lt"/>
              <a:buAutoNum type="arabicPeriod"/>
            </a:pPr>
            <a:r>
              <a:rPr lang="en-US" sz="2800" b="1" dirty="0" smtClean="0">
                <a:solidFill>
                  <a:srgbClr val="660066"/>
                </a:solidFill>
              </a:rPr>
              <a:t>Plot each point on the coordinate plane.</a:t>
            </a:r>
          </a:p>
          <a:p>
            <a:pPr lvl="1" algn="l"/>
            <a:r>
              <a:rPr lang="en-US" dirty="0">
                <a:solidFill>
                  <a:srgbClr val="000000"/>
                </a:solidFill>
              </a:rPr>
              <a:t>Let the </a:t>
            </a:r>
            <a:r>
              <a:rPr lang="en-US" i="1" dirty="0">
                <a:solidFill>
                  <a:srgbClr val="000000"/>
                </a:solidFill>
              </a:rPr>
              <a:t>x</a:t>
            </a:r>
            <a:r>
              <a:rPr lang="en-US" dirty="0">
                <a:solidFill>
                  <a:srgbClr val="000000"/>
                </a:solidFill>
              </a:rPr>
              <a:t>-axis represent </a:t>
            </a:r>
            <a:r>
              <a:rPr lang="en-US" dirty="0" smtClean="0">
                <a:solidFill>
                  <a:srgbClr val="000000"/>
                </a:solidFill>
              </a:rPr>
              <a:t/>
            </a:r>
            <a:br>
              <a:rPr lang="en-US" dirty="0" smtClean="0">
                <a:solidFill>
                  <a:srgbClr val="000000"/>
                </a:solidFill>
              </a:rPr>
            </a:br>
            <a:r>
              <a:rPr lang="en-US" dirty="0" smtClean="0">
                <a:solidFill>
                  <a:srgbClr val="000000"/>
                </a:solidFill>
              </a:rPr>
              <a:t>years </a:t>
            </a:r>
            <a:r>
              <a:rPr lang="en-US" dirty="0">
                <a:solidFill>
                  <a:srgbClr val="000000"/>
                </a:solidFill>
              </a:rPr>
              <a:t>and the </a:t>
            </a:r>
            <a:r>
              <a:rPr lang="en-US" i="1" dirty="0">
                <a:solidFill>
                  <a:srgbClr val="000000"/>
                </a:solidFill>
              </a:rPr>
              <a:t>y</a:t>
            </a:r>
            <a:r>
              <a:rPr lang="en-US" dirty="0">
                <a:solidFill>
                  <a:srgbClr val="000000"/>
                </a:solidFill>
              </a:rPr>
              <a:t>-axis </a:t>
            </a:r>
            <a:r>
              <a:rPr lang="en-US" dirty="0" smtClean="0">
                <a:solidFill>
                  <a:srgbClr val="000000"/>
                </a:solidFill>
              </a:rPr>
              <a:t/>
            </a:r>
            <a:br>
              <a:rPr lang="en-US" dirty="0" smtClean="0">
                <a:solidFill>
                  <a:srgbClr val="000000"/>
                </a:solidFill>
              </a:rPr>
            </a:br>
            <a:r>
              <a:rPr lang="en-US" dirty="0" smtClean="0">
                <a:solidFill>
                  <a:srgbClr val="000000"/>
                </a:solidFill>
              </a:rPr>
              <a:t>represent </a:t>
            </a:r>
            <a:r>
              <a:rPr lang="en-US" dirty="0">
                <a:solidFill>
                  <a:srgbClr val="000000"/>
                </a:solidFill>
              </a:rPr>
              <a:t>the number </a:t>
            </a:r>
            <a:r>
              <a:rPr lang="en-US" dirty="0" smtClean="0">
                <a:solidFill>
                  <a:srgbClr val="000000"/>
                </a:solidFill>
              </a:rPr>
              <a:t/>
            </a:r>
            <a:br>
              <a:rPr lang="en-US" dirty="0" smtClean="0">
                <a:solidFill>
                  <a:srgbClr val="000000"/>
                </a:solidFill>
              </a:rPr>
            </a:br>
            <a:r>
              <a:rPr lang="en-US" dirty="0" smtClean="0">
                <a:solidFill>
                  <a:srgbClr val="000000"/>
                </a:solidFill>
              </a:rPr>
              <a:t>of </a:t>
            </a:r>
            <a:r>
              <a:rPr lang="en-US" dirty="0">
                <a:solidFill>
                  <a:srgbClr val="000000"/>
                </a:solidFill>
              </a:rPr>
              <a:t>students.</a:t>
            </a:r>
          </a:p>
          <a:p>
            <a:pPr marL="514350" indent="-514350">
              <a:buFont typeface="+mj-lt"/>
              <a:buAutoNum type="arabicPeriod"/>
            </a:pPr>
            <a:endParaRPr lang="en-US" sz="2800" b="1" dirty="0">
              <a:solidFill>
                <a:srgbClr val="660066"/>
              </a:solidFill>
            </a:endParaRP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20</a:t>
            </a:fld>
            <a:endParaRPr lang="en-US" dirty="0"/>
          </a:p>
        </p:txBody>
      </p:sp>
      <p:sp>
        <p:nvSpPr>
          <p:cNvPr id="2" name="Footer Placeholder 1"/>
          <p:cNvSpPr>
            <a:spLocks noGrp="1"/>
          </p:cNvSpPr>
          <p:nvPr>
            <p:ph type="ftr" sz="quarter" idx="13"/>
          </p:nvPr>
        </p:nvSpPr>
        <p:spPr/>
        <p:txBody>
          <a:bodyPr/>
          <a:lstStyle/>
          <a:p>
            <a:pPr>
              <a:defRPr/>
            </a:pPr>
            <a:r>
              <a:rPr lang="en-US" smtClean="0"/>
              <a:t>4.2.2: Solving Problems Given Functions Fitted to Data</a:t>
            </a:r>
            <a:endParaRPr lang="en-US" dirty="0"/>
          </a:p>
        </p:txBody>
      </p:sp>
      <p:pic>
        <p:nvPicPr>
          <p:cNvPr id="4" name="Picture 3" descr="U4L2_8.eps"/>
          <p:cNvPicPr>
            <a:picLocks noChangeAspect="1"/>
          </p:cNvPicPr>
          <p:nvPr/>
        </p:nvPicPr>
        <p:blipFill rotWithShape="1">
          <a:blip r:embed="rId2">
            <a:extLst>
              <a:ext uri="{28A0092B-C50C-407E-A947-70E740481C1C}">
                <a14:useLocalDpi xmlns:a14="http://schemas.microsoft.com/office/drawing/2010/main" val="0"/>
              </a:ext>
            </a:extLst>
          </a:blip>
          <a:srcRect l="5754" t="5319" r="5548" b="5275"/>
          <a:stretch/>
        </p:blipFill>
        <p:spPr>
          <a:xfrm>
            <a:off x="4767981" y="1687514"/>
            <a:ext cx="3730230" cy="3731154"/>
          </a:xfrm>
          <a:prstGeom prst="rect">
            <a:avLst/>
          </a:prstGeom>
        </p:spPr>
      </p:pic>
      <p:sp>
        <p:nvSpPr>
          <p:cNvPr id="6" name="TextBox 5"/>
          <p:cNvSpPr txBox="1"/>
          <p:nvPr/>
        </p:nvSpPr>
        <p:spPr>
          <a:xfrm rot="16200000">
            <a:off x="2869733" y="3378179"/>
            <a:ext cx="3473330" cy="323165"/>
          </a:xfrm>
          <a:prstGeom prst="rect">
            <a:avLst/>
          </a:prstGeom>
          <a:noFill/>
        </p:spPr>
        <p:txBody>
          <a:bodyPr wrap="square" rtlCol="0">
            <a:spAutoFit/>
          </a:bodyPr>
          <a:lstStyle/>
          <a:p>
            <a:pPr algn="ctr"/>
            <a:r>
              <a:rPr lang="en-US" sz="1500" b="1" dirty="0" smtClean="0">
                <a:latin typeface="Arial"/>
                <a:cs typeface="Arial"/>
              </a:rPr>
              <a:t>Number of students</a:t>
            </a:r>
            <a:endParaRPr lang="en-US" sz="1500" b="1" dirty="0">
              <a:latin typeface="Arial"/>
              <a:cs typeface="Arial"/>
            </a:endParaRPr>
          </a:p>
        </p:txBody>
      </p:sp>
      <p:sp>
        <p:nvSpPr>
          <p:cNvPr id="7" name="TextBox 6"/>
          <p:cNvSpPr txBox="1"/>
          <p:nvPr/>
        </p:nvSpPr>
        <p:spPr>
          <a:xfrm>
            <a:off x="4823480" y="5345668"/>
            <a:ext cx="3474384" cy="323165"/>
          </a:xfrm>
          <a:prstGeom prst="rect">
            <a:avLst/>
          </a:prstGeom>
          <a:noFill/>
        </p:spPr>
        <p:txBody>
          <a:bodyPr wrap="square" rtlCol="0">
            <a:spAutoFit/>
          </a:bodyPr>
          <a:lstStyle/>
          <a:p>
            <a:pPr algn="ctr"/>
            <a:r>
              <a:rPr lang="en-US" sz="1500" b="1" dirty="0" smtClean="0">
                <a:latin typeface="Arial"/>
                <a:cs typeface="Arial"/>
              </a:rPr>
              <a:t>Year</a:t>
            </a:r>
            <a:endParaRPr lang="en-US" sz="1500" b="1" dirty="0">
              <a:latin typeface="Arial"/>
              <a:cs typeface="Arial"/>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830110" cy="4998233"/>
          </a:xfrm>
        </p:spPr>
        <p:txBody>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smtClean="0">
                <a:solidFill>
                  <a:srgbClr val="000090"/>
                </a:solidFill>
              </a:rPr>
              <a:t>continued</a:t>
            </a:r>
            <a:endParaRPr lang="en-US" sz="2800" dirty="0" smtClean="0"/>
          </a:p>
          <a:p>
            <a:pPr marL="514350" indent="-557784">
              <a:buFont typeface="+mj-lt"/>
              <a:buAutoNum type="arabicPeriod" startAt="2"/>
            </a:pPr>
            <a:r>
              <a:rPr lang="en-US" sz="2800" b="1" dirty="0" smtClean="0">
                <a:solidFill>
                  <a:srgbClr val="660066"/>
                </a:solidFill>
              </a:rPr>
              <a:t>Graph </a:t>
            </a:r>
            <a:r>
              <a:rPr lang="en-US" sz="2800" b="1" i="1" dirty="0">
                <a:solidFill>
                  <a:srgbClr val="660066"/>
                </a:solidFill>
              </a:rPr>
              <a:t>y </a:t>
            </a:r>
            <a:r>
              <a:rPr lang="en-US" sz="2800" b="1" i="1" dirty="0" smtClean="0">
                <a:solidFill>
                  <a:srgbClr val="660066"/>
                </a:solidFill>
              </a:rPr>
              <a:t>= </a:t>
            </a:r>
            <a:r>
              <a:rPr lang="en-US" sz="2800" b="1" dirty="0" smtClean="0">
                <a:solidFill>
                  <a:srgbClr val="660066"/>
                </a:solidFill>
              </a:rPr>
              <a:t>600</a:t>
            </a:r>
            <a:r>
              <a:rPr lang="en-US" sz="2800" b="1" dirty="0">
                <a:solidFill>
                  <a:srgbClr val="660066"/>
                </a:solidFill>
              </a:rPr>
              <a:t>(1.05)</a:t>
            </a:r>
            <a:r>
              <a:rPr lang="en-US" sz="2800" b="1" i="1" baseline="30000" dirty="0">
                <a:solidFill>
                  <a:srgbClr val="660066"/>
                </a:solidFill>
              </a:rPr>
              <a:t>x</a:t>
            </a:r>
            <a:r>
              <a:rPr lang="en-US" sz="2800" b="1" dirty="0">
                <a:solidFill>
                  <a:srgbClr val="660066"/>
                </a:solidFill>
              </a:rPr>
              <a:t> on the coordinate </a:t>
            </a:r>
            <a:r>
              <a:rPr lang="en-US" sz="2800" b="1" dirty="0" smtClean="0">
                <a:solidFill>
                  <a:srgbClr val="660066"/>
                </a:solidFill>
              </a:rPr>
              <a:t>plane</a:t>
            </a:r>
            <a:r>
              <a:rPr lang="en-US" sz="2800" b="1" dirty="0">
                <a:solidFill>
                  <a:srgbClr val="660066"/>
                </a:solidFill>
              </a:rPr>
              <a:t>.</a:t>
            </a:r>
          </a:p>
          <a:p>
            <a:pPr marL="512064" lvl="1" algn="l"/>
            <a:r>
              <a:rPr lang="en-US" dirty="0">
                <a:solidFill>
                  <a:srgbClr val="000000"/>
                </a:solidFill>
              </a:rPr>
              <a:t>Calculate the value of </a:t>
            </a:r>
            <a:r>
              <a:rPr lang="en-US" i="1" dirty="0">
                <a:solidFill>
                  <a:srgbClr val="000000"/>
                </a:solidFill>
              </a:rPr>
              <a:t>y</a:t>
            </a:r>
            <a:r>
              <a:rPr lang="en-US" dirty="0">
                <a:solidFill>
                  <a:srgbClr val="000000"/>
                </a:solidFill>
              </a:rPr>
              <a:t> for a few different values of </a:t>
            </a:r>
            <a:r>
              <a:rPr lang="en-US" i="1" dirty="0">
                <a:solidFill>
                  <a:srgbClr val="000000"/>
                </a:solidFill>
              </a:rPr>
              <a:t>x</a:t>
            </a:r>
            <a:r>
              <a:rPr lang="en-US" dirty="0">
                <a:solidFill>
                  <a:srgbClr val="000000"/>
                </a:solidFill>
              </a:rPr>
              <a:t>. Start with </a:t>
            </a:r>
            <a:r>
              <a:rPr lang="en-US" i="1" dirty="0">
                <a:solidFill>
                  <a:srgbClr val="000000"/>
                </a:solidFill>
              </a:rPr>
              <a:t>x</a:t>
            </a:r>
            <a:r>
              <a:rPr lang="en-US" dirty="0">
                <a:solidFill>
                  <a:srgbClr val="000000"/>
                </a:solidFill>
              </a:rPr>
              <a:t> = 0. Calculate the value of the function for at least four more </a:t>
            </a:r>
            <a:r>
              <a:rPr lang="en-US" i="1" dirty="0">
                <a:solidFill>
                  <a:srgbClr val="000000"/>
                </a:solidFill>
              </a:rPr>
              <a:t>x</a:t>
            </a:r>
            <a:r>
              <a:rPr lang="en-US" dirty="0">
                <a:solidFill>
                  <a:srgbClr val="000000"/>
                </a:solidFill>
              </a:rPr>
              <a:t>-values </a:t>
            </a:r>
            <a:r>
              <a:rPr lang="en-US" dirty="0" smtClean="0">
                <a:solidFill>
                  <a:srgbClr val="000000"/>
                </a:solidFill>
              </a:rPr>
              <a:t>from the data table.</a:t>
            </a:r>
            <a:endParaRPr lang="en-US" dirty="0">
              <a:solidFill>
                <a:srgbClr val="000000"/>
              </a:solidFill>
            </a:endParaRPr>
          </a:p>
          <a:p>
            <a:pPr marL="514350" indent="-514350">
              <a:buFont typeface="+mj-lt"/>
              <a:buAutoNum type="arabicPeriod" startAt="2"/>
            </a:pPr>
            <a:endParaRPr lang="en-US" sz="2800" b="1" dirty="0">
              <a:solidFill>
                <a:srgbClr val="660066"/>
              </a:solidFill>
            </a:endParaRPr>
          </a:p>
          <a:p>
            <a:pPr eaLnBrk="1" hangingPunct="1">
              <a:defRPr/>
            </a:pPr>
            <a:endParaRPr lang="en-US" dirty="0"/>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21</a:t>
            </a:fld>
            <a:endParaRPr lang="en-US" dirty="0"/>
          </a:p>
        </p:txBody>
      </p:sp>
      <p:sp>
        <p:nvSpPr>
          <p:cNvPr id="4" name="Footer Placeholder 3"/>
          <p:cNvSpPr>
            <a:spLocks noGrp="1"/>
          </p:cNvSpPr>
          <p:nvPr>
            <p:ph type="ftr" sz="quarter" idx="13"/>
          </p:nvPr>
        </p:nvSpPr>
        <p:spPr/>
        <p:txBody>
          <a:bodyPr/>
          <a:lstStyle/>
          <a:p>
            <a:pPr>
              <a:defRPr/>
            </a:pPr>
            <a:r>
              <a:rPr lang="en-US" smtClean="0"/>
              <a:t>4.2.2: Solving Problems Given Functions Fitted to Data</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87830331"/>
              </p:ext>
            </p:extLst>
          </p:nvPr>
        </p:nvGraphicFramePr>
        <p:xfrm>
          <a:off x="2193039" y="3378041"/>
          <a:ext cx="4780838" cy="2377440"/>
        </p:xfrm>
        <a:graphic>
          <a:graphicData uri="http://schemas.openxmlformats.org/drawingml/2006/table">
            <a:tbl>
              <a:tblPr firstRow="1" bandRow="1">
                <a:tableStyleId>{5940675A-B579-460E-94D1-54222C63F5DA}</a:tableStyleId>
              </a:tblPr>
              <a:tblGrid>
                <a:gridCol w="1152154"/>
                <a:gridCol w="3628684"/>
              </a:tblGrid>
              <a:tr h="370840">
                <a:tc>
                  <a:txBody>
                    <a:bodyPr/>
                    <a:lstStyle/>
                    <a:p>
                      <a:pPr algn="ctr"/>
                      <a:r>
                        <a:rPr lang="en-US" sz="2000" b="1" i="1" dirty="0" smtClean="0">
                          <a:latin typeface="Arial"/>
                          <a:cs typeface="Arial"/>
                        </a:rPr>
                        <a:t>x</a:t>
                      </a:r>
                      <a:endParaRPr lang="en-US" sz="2000" b="1" i="1" dirty="0">
                        <a:latin typeface="Arial"/>
                        <a:cs typeface="Arial"/>
                      </a:endParaRPr>
                    </a:p>
                  </a:txBody>
                  <a:tcPr>
                    <a:solidFill>
                      <a:schemeClr val="bg1">
                        <a:lumMod val="85000"/>
                      </a:schemeClr>
                    </a:solidFill>
                  </a:tcPr>
                </a:tc>
                <a:tc>
                  <a:txBody>
                    <a:bodyPr/>
                    <a:lstStyle/>
                    <a:p>
                      <a:pPr algn="ctr"/>
                      <a:r>
                        <a:rPr lang="en-US" sz="2000" b="1" i="1" dirty="0" smtClean="0">
                          <a:latin typeface="Arial"/>
                          <a:cs typeface="Arial"/>
                        </a:rPr>
                        <a:t>y</a:t>
                      </a:r>
                      <a:endParaRPr lang="en-US" sz="2000" b="1" i="1" dirty="0">
                        <a:latin typeface="Arial"/>
                        <a:cs typeface="Arial"/>
                      </a:endParaRPr>
                    </a:p>
                  </a:txBody>
                  <a:tcPr>
                    <a:solidFill>
                      <a:schemeClr val="bg1">
                        <a:lumMod val="85000"/>
                      </a:schemeClr>
                    </a:solidFill>
                  </a:tcPr>
                </a:tc>
              </a:tr>
              <a:tr h="370840">
                <a:tc>
                  <a:txBody>
                    <a:bodyPr/>
                    <a:lstStyle/>
                    <a:p>
                      <a:pPr algn="ctr"/>
                      <a:r>
                        <a:rPr lang="en-US" sz="2000" dirty="0" smtClean="0">
                          <a:latin typeface="Arial"/>
                          <a:cs typeface="Arial"/>
                        </a:rPr>
                        <a:t>0</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0" i="0" u="none" strike="noStrike" kern="1200" baseline="0" dirty="0" smtClean="0">
                          <a:solidFill>
                            <a:schemeClr val="tx1"/>
                          </a:solidFill>
                          <a:latin typeface="Arial"/>
                          <a:ea typeface="+mn-ea"/>
                          <a:cs typeface="Arial"/>
                        </a:rPr>
                        <a:t>600(1.05)</a:t>
                      </a:r>
                      <a:r>
                        <a:rPr lang="en-US" sz="2000" b="0" i="0" u="none" strike="noStrike" kern="1200" baseline="30000" dirty="0" smtClean="0">
                          <a:solidFill>
                            <a:schemeClr val="tx1"/>
                          </a:solidFill>
                          <a:latin typeface="Arial"/>
                          <a:ea typeface="+mn-ea"/>
                          <a:cs typeface="Arial"/>
                        </a:rPr>
                        <a:t>0</a:t>
                      </a:r>
                      <a:r>
                        <a:rPr lang="en-US" sz="2000" b="0" i="0" u="none" strike="noStrike" kern="1200" baseline="0" dirty="0" smtClean="0">
                          <a:solidFill>
                            <a:schemeClr val="tx1"/>
                          </a:solidFill>
                          <a:latin typeface="Arial"/>
                          <a:ea typeface="+mn-ea"/>
                          <a:cs typeface="Arial"/>
                        </a:rPr>
                        <a:t> = 600</a:t>
                      </a:r>
                    </a:p>
                  </a:txBody>
                  <a:tcPr>
                    <a:solidFill>
                      <a:schemeClr val="bg1"/>
                    </a:solidFill>
                  </a:tcPr>
                </a:tc>
              </a:tr>
              <a:tr h="370840">
                <a:tc>
                  <a:txBody>
                    <a:bodyPr/>
                    <a:lstStyle/>
                    <a:p>
                      <a:pPr algn="ctr"/>
                      <a:r>
                        <a:rPr lang="en-US" sz="2000" dirty="0" smtClean="0">
                          <a:latin typeface="Arial"/>
                          <a:cs typeface="Arial"/>
                        </a:rPr>
                        <a:t>1</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0" i="0" u="none" strike="noStrike" kern="1200" baseline="0" dirty="0" smtClean="0">
                          <a:solidFill>
                            <a:schemeClr val="tx1"/>
                          </a:solidFill>
                          <a:latin typeface="Arial"/>
                          <a:ea typeface="+mn-ea"/>
                          <a:cs typeface="Arial"/>
                        </a:rPr>
                        <a:t>600(1.05)</a:t>
                      </a:r>
                      <a:r>
                        <a:rPr lang="en-US" sz="2000" b="0" i="0" u="none" strike="noStrike" kern="1200" baseline="30000" dirty="0" smtClean="0">
                          <a:solidFill>
                            <a:schemeClr val="tx1"/>
                          </a:solidFill>
                          <a:latin typeface="Arial"/>
                          <a:ea typeface="+mn-ea"/>
                          <a:cs typeface="Arial"/>
                        </a:rPr>
                        <a:t>1</a:t>
                      </a:r>
                      <a:r>
                        <a:rPr lang="en-US" sz="2000" b="0" i="0" u="none" strike="noStrike" kern="1200" baseline="0" dirty="0" smtClean="0">
                          <a:solidFill>
                            <a:schemeClr val="tx1"/>
                          </a:solidFill>
                          <a:latin typeface="Arial"/>
                          <a:ea typeface="+mn-ea"/>
                          <a:cs typeface="Arial"/>
                        </a:rPr>
                        <a:t> = 630</a:t>
                      </a:r>
                    </a:p>
                  </a:txBody>
                  <a:tcPr>
                    <a:solidFill>
                      <a:schemeClr val="bg1"/>
                    </a:solidFill>
                  </a:tcPr>
                </a:tc>
              </a:tr>
              <a:tr h="370840">
                <a:tc>
                  <a:txBody>
                    <a:bodyPr/>
                    <a:lstStyle/>
                    <a:p>
                      <a:pPr algn="ctr"/>
                      <a:r>
                        <a:rPr lang="en-US" sz="2000" dirty="0" smtClean="0">
                          <a:latin typeface="Arial"/>
                          <a:cs typeface="Arial"/>
                        </a:rPr>
                        <a:t>3</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0" i="0" u="none" strike="noStrike" kern="1200" baseline="0" dirty="0" smtClean="0">
                          <a:solidFill>
                            <a:schemeClr val="tx1"/>
                          </a:solidFill>
                          <a:latin typeface="Arial"/>
                          <a:ea typeface="+mn-ea"/>
                          <a:cs typeface="Arial"/>
                        </a:rPr>
                        <a:t>600(1.05)</a:t>
                      </a:r>
                      <a:r>
                        <a:rPr lang="en-US" sz="2000" b="0" i="0" u="none" strike="noStrike" kern="1200" baseline="30000" dirty="0" smtClean="0">
                          <a:solidFill>
                            <a:schemeClr val="tx1"/>
                          </a:solidFill>
                          <a:latin typeface="Arial"/>
                          <a:ea typeface="+mn-ea"/>
                          <a:cs typeface="Arial"/>
                        </a:rPr>
                        <a:t>3</a:t>
                      </a:r>
                      <a:r>
                        <a:rPr lang="en-US" sz="2000" b="0" i="0" u="none" strike="noStrike" kern="1200" baseline="0" dirty="0" smtClean="0">
                          <a:solidFill>
                            <a:schemeClr val="tx1"/>
                          </a:solidFill>
                          <a:latin typeface="Arial"/>
                          <a:ea typeface="+mn-ea"/>
                          <a:cs typeface="Arial"/>
                        </a:rPr>
                        <a:t> = 694.575</a:t>
                      </a:r>
                    </a:p>
                  </a:txBody>
                  <a:tcPr>
                    <a:solidFill>
                      <a:schemeClr val="bg1"/>
                    </a:solidFill>
                  </a:tcPr>
                </a:tc>
              </a:tr>
              <a:tr h="370840">
                <a:tc>
                  <a:txBody>
                    <a:bodyPr/>
                    <a:lstStyle/>
                    <a:p>
                      <a:pPr algn="ctr"/>
                      <a:r>
                        <a:rPr lang="en-US" sz="2000" dirty="0" smtClean="0">
                          <a:latin typeface="Arial"/>
                          <a:cs typeface="Arial"/>
                        </a:rPr>
                        <a:t>5</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0" i="0" u="none" strike="noStrike" kern="1200" baseline="0" dirty="0" smtClean="0">
                          <a:solidFill>
                            <a:schemeClr val="tx1"/>
                          </a:solidFill>
                          <a:latin typeface="Arial"/>
                          <a:ea typeface="+mn-ea"/>
                          <a:cs typeface="Arial"/>
                        </a:rPr>
                        <a:t>600(1.05)</a:t>
                      </a:r>
                      <a:r>
                        <a:rPr lang="en-US" sz="2000" b="0" i="0" u="none" strike="noStrike" kern="1200" baseline="30000" dirty="0" smtClean="0">
                          <a:solidFill>
                            <a:schemeClr val="tx1"/>
                          </a:solidFill>
                          <a:latin typeface="Arial"/>
                          <a:ea typeface="+mn-ea"/>
                          <a:cs typeface="Arial"/>
                        </a:rPr>
                        <a:t>5</a:t>
                      </a:r>
                      <a:r>
                        <a:rPr lang="en-US" sz="2000" b="0" i="0" u="none" strike="noStrike" kern="1200" baseline="0" dirty="0" smtClean="0">
                          <a:solidFill>
                            <a:schemeClr val="tx1"/>
                          </a:solidFill>
                          <a:latin typeface="Arial"/>
                          <a:ea typeface="+mn-ea"/>
                          <a:cs typeface="Arial"/>
                        </a:rPr>
                        <a:t> = 765.769</a:t>
                      </a:r>
                    </a:p>
                  </a:txBody>
                  <a:tcPr>
                    <a:solidFill>
                      <a:schemeClr val="bg1"/>
                    </a:solidFill>
                  </a:tcPr>
                </a:tc>
              </a:tr>
              <a:tr h="370840">
                <a:tc>
                  <a:txBody>
                    <a:bodyPr/>
                    <a:lstStyle/>
                    <a:p>
                      <a:pPr algn="ctr"/>
                      <a:r>
                        <a:rPr lang="en-US" sz="2000" dirty="0" smtClean="0">
                          <a:latin typeface="Arial"/>
                          <a:cs typeface="Arial"/>
                        </a:rPr>
                        <a:t>7</a:t>
                      </a:r>
                      <a:endParaRPr lang="en-US" sz="2000" dirty="0">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0" i="0" u="none" strike="noStrike" kern="1200" baseline="0" dirty="0" smtClean="0">
                          <a:solidFill>
                            <a:schemeClr val="tx1"/>
                          </a:solidFill>
                          <a:latin typeface="Arial"/>
                          <a:ea typeface="+mn-ea"/>
                          <a:cs typeface="Arial"/>
                        </a:rPr>
                        <a:t>600(1.05)</a:t>
                      </a:r>
                      <a:r>
                        <a:rPr lang="en-US" sz="2000" b="0" i="0" u="none" strike="noStrike" kern="1200" baseline="30000" dirty="0" smtClean="0">
                          <a:solidFill>
                            <a:schemeClr val="tx1"/>
                          </a:solidFill>
                          <a:latin typeface="Arial"/>
                          <a:ea typeface="+mn-ea"/>
                          <a:cs typeface="Arial"/>
                        </a:rPr>
                        <a:t>7</a:t>
                      </a:r>
                      <a:r>
                        <a:rPr lang="en-US" sz="2000" b="0" i="0" u="none" strike="noStrike" kern="1200" baseline="0" dirty="0" smtClean="0">
                          <a:solidFill>
                            <a:schemeClr val="tx1"/>
                          </a:solidFill>
                          <a:latin typeface="Arial"/>
                          <a:ea typeface="+mn-ea"/>
                          <a:cs typeface="Arial"/>
                        </a:rPr>
                        <a:t> = 855.260</a:t>
                      </a:r>
                    </a:p>
                  </a:txBody>
                  <a:tcPr>
                    <a:solidFill>
                      <a:schemeClr val="bg1"/>
                    </a:solidFill>
                  </a:tcPr>
                </a:tc>
              </a:tr>
            </a:tbl>
          </a:graphicData>
        </a:graphic>
      </p:graphicFrame>
    </p:spTree>
    <p:extLst>
      <p:ext uri="{BB962C8B-B14F-4D97-AF65-F5344CB8AC3E}">
        <p14:creationId xmlns:p14="http://schemas.microsoft.com/office/powerpoint/2010/main" val="231528318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2, </a:t>
            </a:r>
            <a:r>
              <a:rPr lang="en-US" sz="2800" b="1" i="1" dirty="0" smtClean="0">
                <a:solidFill>
                  <a:srgbClr val="000090"/>
                </a:solidFill>
              </a:rPr>
              <a:t>continued</a:t>
            </a:r>
          </a:p>
          <a:p>
            <a:r>
              <a:rPr lang="en-US" dirty="0"/>
              <a:t>Plot these points on </a:t>
            </a:r>
            <a:r>
              <a:rPr lang="en-US" dirty="0" smtClean="0"/>
              <a:t/>
            </a:r>
            <a:br>
              <a:rPr lang="en-US" dirty="0" smtClean="0"/>
            </a:br>
            <a:r>
              <a:rPr lang="en-US" dirty="0" smtClean="0"/>
              <a:t>the </a:t>
            </a:r>
            <a:r>
              <a:rPr lang="en-US" dirty="0"/>
              <a:t>same coordinate </a:t>
            </a:r>
            <a:r>
              <a:rPr lang="en-US" dirty="0" smtClean="0"/>
              <a:t/>
            </a:r>
            <a:br>
              <a:rPr lang="en-US" dirty="0" smtClean="0"/>
            </a:br>
            <a:r>
              <a:rPr lang="en-US" dirty="0" smtClean="0"/>
              <a:t>plane</a:t>
            </a:r>
            <a:r>
              <a:rPr lang="en-US" dirty="0"/>
              <a:t>. Connect the </a:t>
            </a:r>
            <a:r>
              <a:rPr lang="en-US" dirty="0" smtClean="0"/>
              <a:t/>
            </a:r>
            <a:br>
              <a:rPr lang="en-US" dirty="0" smtClean="0"/>
            </a:br>
            <a:r>
              <a:rPr lang="en-US" dirty="0" smtClean="0"/>
              <a:t>points </a:t>
            </a:r>
            <a:r>
              <a:rPr lang="en-US" dirty="0"/>
              <a:t>with a curve</a:t>
            </a:r>
            <a:r>
              <a:rPr lang="en-US" dirty="0" smtClean="0"/>
              <a:t>.</a:t>
            </a:r>
          </a:p>
          <a:p>
            <a:endParaRPr lang="en-US" dirty="0"/>
          </a:p>
          <a:p>
            <a:endParaRPr lang="en-US" dirty="0"/>
          </a:p>
          <a:p>
            <a:endParaRPr lang="en-US" sz="2800"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22</a:t>
            </a:fld>
            <a:endParaRPr lang="en-US" dirty="0"/>
          </a:p>
        </p:txBody>
      </p:sp>
      <p:sp>
        <p:nvSpPr>
          <p:cNvPr id="4" name="Footer Placeholder 3"/>
          <p:cNvSpPr>
            <a:spLocks noGrp="1"/>
          </p:cNvSpPr>
          <p:nvPr>
            <p:ph type="ftr" sz="quarter" idx="13"/>
          </p:nvPr>
        </p:nvSpPr>
        <p:spPr/>
        <p:txBody>
          <a:bodyPr/>
          <a:lstStyle/>
          <a:p>
            <a:pPr>
              <a:defRPr/>
            </a:pPr>
            <a:r>
              <a:rPr lang="en-US" smtClean="0"/>
              <a:t>4.2.2: Solving Problems Given Functions Fitted to Data</a:t>
            </a:r>
            <a:endParaRPr lang="en-US" dirty="0"/>
          </a:p>
        </p:txBody>
      </p:sp>
      <p:pic>
        <p:nvPicPr>
          <p:cNvPr id="5" name="Picture 4" descr="U4L2_9.eps"/>
          <p:cNvPicPr>
            <a:picLocks noChangeAspect="1"/>
          </p:cNvPicPr>
          <p:nvPr/>
        </p:nvPicPr>
        <p:blipFill rotWithShape="1">
          <a:blip r:embed="rId2">
            <a:extLst>
              <a:ext uri="{28A0092B-C50C-407E-A947-70E740481C1C}">
                <a14:useLocalDpi xmlns:a14="http://schemas.microsoft.com/office/drawing/2010/main" val="0"/>
              </a:ext>
            </a:extLst>
          </a:blip>
          <a:srcRect l="5302" t="4478" r="4864" b="5930"/>
          <a:stretch/>
        </p:blipFill>
        <p:spPr>
          <a:xfrm>
            <a:off x="4123266" y="1228292"/>
            <a:ext cx="4373109" cy="4269221"/>
          </a:xfrm>
          <a:prstGeom prst="rect">
            <a:avLst/>
          </a:prstGeom>
        </p:spPr>
      </p:pic>
      <p:sp>
        <p:nvSpPr>
          <p:cNvPr id="6" name="TextBox 5"/>
          <p:cNvSpPr txBox="1"/>
          <p:nvPr/>
        </p:nvSpPr>
        <p:spPr>
          <a:xfrm rot="16200000">
            <a:off x="1969589" y="3241224"/>
            <a:ext cx="4087813" cy="323165"/>
          </a:xfrm>
          <a:prstGeom prst="rect">
            <a:avLst/>
          </a:prstGeom>
          <a:noFill/>
        </p:spPr>
        <p:txBody>
          <a:bodyPr wrap="square" rtlCol="0">
            <a:spAutoFit/>
          </a:bodyPr>
          <a:lstStyle/>
          <a:p>
            <a:pPr algn="ctr"/>
            <a:r>
              <a:rPr lang="en-US" sz="1500" b="1" dirty="0" smtClean="0">
                <a:latin typeface="Arial"/>
                <a:cs typeface="Arial"/>
              </a:rPr>
              <a:t>Number of students</a:t>
            </a:r>
            <a:endParaRPr lang="en-US" sz="1500" b="1" dirty="0">
              <a:latin typeface="Arial"/>
              <a:cs typeface="Arial"/>
            </a:endParaRPr>
          </a:p>
        </p:txBody>
      </p:sp>
      <p:sp>
        <p:nvSpPr>
          <p:cNvPr id="7" name="TextBox 6"/>
          <p:cNvSpPr txBox="1"/>
          <p:nvPr/>
        </p:nvSpPr>
        <p:spPr>
          <a:xfrm>
            <a:off x="4279900" y="5459968"/>
            <a:ext cx="4114800" cy="323165"/>
          </a:xfrm>
          <a:prstGeom prst="rect">
            <a:avLst/>
          </a:prstGeom>
          <a:noFill/>
        </p:spPr>
        <p:txBody>
          <a:bodyPr wrap="square" rtlCol="0">
            <a:spAutoFit/>
          </a:bodyPr>
          <a:lstStyle/>
          <a:p>
            <a:pPr algn="ctr"/>
            <a:r>
              <a:rPr lang="en-US" sz="1500" b="1" dirty="0" smtClean="0">
                <a:latin typeface="Arial"/>
                <a:cs typeface="Arial"/>
              </a:rPr>
              <a:t>Year</a:t>
            </a:r>
            <a:endParaRPr lang="en-US" sz="1500" b="1" dirty="0">
              <a:latin typeface="Arial"/>
              <a:cs typeface="Arial"/>
            </a:endParaRPr>
          </a:p>
        </p:txBody>
      </p:sp>
    </p:spTree>
    <p:extLst>
      <p:ext uri="{BB962C8B-B14F-4D97-AF65-F5344CB8AC3E}">
        <p14:creationId xmlns:p14="http://schemas.microsoft.com/office/powerpoint/2010/main" val="400790796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744220" cy="4997450"/>
          </a:xfrm>
        </p:spPr>
        <p:txBody>
          <a:bodyPr/>
          <a:lstStyle/>
          <a:p>
            <a:pPr eaLnBrk="1" hangingPunct="1">
              <a:defRPr/>
            </a:pPr>
            <a:r>
              <a:rPr lang="en-US" sz="2800" b="1" dirty="0" smtClean="0"/>
              <a:t>Guided 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4350" indent="-557784">
              <a:buFont typeface="+mj-lt"/>
              <a:buAutoNum type="arabicPeriod" startAt="3"/>
            </a:pPr>
            <a:r>
              <a:rPr lang="en-US" sz="2800" b="1" dirty="0">
                <a:solidFill>
                  <a:srgbClr val="660066"/>
                </a:solidFill>
              </a:rPr>
              <a:t>Compare the graph of the function to the scatter plot of the data.</a:t>
            </a:r>
          </a:p>
          <a:p>
            <a:pPr marL="512064" lvl="1" algn="l"/>
            <a:r>
              <a:rPr lang="en-US" dirty="0">
                <a:solidFill>
                  <a:srgbClr val="000000"/>
                </a:solidFill>
              </a:rPr>
              <a:t>The graph of the function appears to be very close to the points in the scatter plot. The function </a:t>
            </a:r>
            <a:endParaRPr lang="en-US" dirty="0" smtClean="0">
              <a:solidFill>
                <a:srgbClr val="000000"/>
              </a:solidFill>
            </a:endParaRPr>
          </a:p>
          <a:p>
            <a:pPr marL="512064" lvl="1" algn="l">
              <a:spcBef>
                <a:spcPts val="0"/>
              </a:spcBef>
            </a:pPr>
            <a:r>
              <a:rPr lang="en-US" i="1" dirty="0" smtClean="0">
                <a:solidFill>
                  <a:srgbClr val="000000"/>
                </a:solidFill>
              </a:rPr>
              <a:t>y</a:t>
            </a:r>
            <a:r>
              <a:rPr lang="en-US" dirty="0" smtClean="0">
                <a:solidFill>
                  <a:srgbClr val="000000"/>
                </a:solidFill>
              </a:rPr>
              <a:t> </a:t>
            </a:r>
            <a:r>
              <a:rPr lang="en-US" dirty="0">
                <a:solidFill>
                  <a:srgbClr val="000000"/>
                </a:solidFill>
              </a:rPr>
              <a:t>= 600(1.05)</a:t>
            </a:r>
            <a:r>
              <a:rPr lang="en-US" i="1" baseline="30000" dirty="0">
                <a:solidFill>
                  <a:srgbClr val="000000"/>
                </a:solidFill>
              </a:rPr>
              <a:t>x</a:t>
            </a:r>
            <a:r>
              <a:rPr lang="en-US" dirty="0">
                <a:solidFill>
                  <a:srgbClr val="000000"/>
                </a:solidFill>
              </a:rPr>
              <a:t> is a good estimate of the </a:t>
            </a:r>
            <a:r>
              <a:rPr lang="en-US" dirty="0" smtClean="0">
                <a:solidFill>
                  <a:srgbClr val="000000"/>
                </a:solidFill>
              </a:rPr>
              <a:t>data.</a:t>
            </a:r>
            <a:endParaRPr lang="en-US" dirty="0">
              <a:solidFill>
                <a:srgbClr val="000000"/>
              </a:solidFill>
            </a:endParaRPr>
          </a:p>
          <a:p>
            <a:pPr lvl="1" algn="l"/>
            <a:endParaRPr lang="en-US" dirty="0">
              <a:solidFill>
                <a:srgbClr val="000000"/>
              </a:solidFill>
            </a:endParaRPr>
          </a:p>
          <a:p>
            <a:pPr lvl="1" algn="l"/>
            <a:endParaRPr lang="en-US" dirty="0">
              <a:solidFill>
                <a:srgbClr val="000000"/>
              </a:solidFill>
            </a:endParaRPr>
          </a:p>
          <a:p>
            <a:pPr marL="514350" indent="-514350">
              <a:buFont typeface="+mj-lt"/>
              <a:buAutoNum type="arabicPeriod" startAt="3"/>
            </a:pPr>
            <a:endParaRPr lang="en-US" sz="2800" b="1" dirty="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23</a:t>
            </a:fld>
            <a:endParaRPr lang="en-US" dirty="0"/>
          </a:p>
        </p:txBody>
      </p:sp>
      <p:sp>
        <p:nvSpPr>
          <p:cNvPr id="3" name="Footer Placeholder 2"/>
          <p:cNvSpPr>
            <a:spLocks noGrp="1"/>
          </p:cNvSpPr>
          <p:nvPr>
            <p:ph type="ftr" sz="quarter" idx="13"/>
          </p:nvPr>
        </p:nvSpPr>
        <p:spPr/>
        <p:txBody>
          <a:bodyPr/>
          <a:lstStyle/>
          <a:p>
            <a:pPr>
              <a:defRPr/>
            </a:pPr>
            <a:r>
              <a:rPr lang="en-US" smtClean="0"/>
              <a:t>4.2.2: Solving Problems Given Functions Fitted to Data</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2, </a:t>
            </a:r>
            <a:r>
              <a:rPr lang="en-US" sz="2800" b="1" i="1" dirty="0" smtClean="0">
                <a:solidFill>
                  <a:srgbClr val="000090"/>
                </a:solidFill>
              </a:rPr>
              <a:t>continued</a:t>
            </a:r>
          </a:p>
          <a:p>
            <a:pPr marL="514350" indent="-557784">
              <a:buFont typeface="+mj-lt"/>
              <a:buAutoNum type="arabicPeriod" startAt="4"/>
            </a:pPr>
            <a:r>
              <a:rPr lang="en-US" sz="2800" b="1" dirty="0">
                <a:solidFill>
                  <a:srgbClr val="660066"/>
                </a:solidFill>
              </a:rPr>
              <a:t>Use the function to estimate the population in year 9. </a:t>
            </a:r>
          </a:p>
          <a:p>
            <a:pPr marL="512064" lvl="1" algn="l"/>
            <a:r>
              <a:rPr lang="en-US" dirty="0">
                <a:solidFill>
                  <a:schemeClr val="tx1"/>
                </a:solidFill>
              </a:rPr>
              <a:t>Evaluate the function </a:t>
            </a:r>
            <a:r>
              <a:rPr lang="en-US" i="1" dirty="0">
                <a:solidFill>
                  <a:schemeClr val="tx1"/>
                </a:solidFill>
              </a:rPr>
              <a:t>y</a:t>
            </a:r>
            <a:r>
              <a:rPr lang="en-US" dirty="0">
                <a:solidFill>
                  <a:schemeClr val="tx1"/>
                </a:solidFill>
              </a:rPr>
              <a:t> = 600(1.05)</a:t>
            </a:r>
            <a:r>
              <a:rPr lang="en-US" i="1" baseline="30000" dirty="0">
                <a:solidFill>
                  <a:schemeClr val="tx1"/>
                </a:solidFill>
              </a:rPr>
              <a:t>x</a:t>
            </a:r>
            <a:r>
              <a:rPr lang="en-US" dirty="0">
                <a:solidFill>
                  <a:schemeClr val="tx1"/>
                </a:solidFill>
              </a:rPr>
              <a:t> for year 9, when </a:t>
            </a:r>
            <a:r>
              <a:rPr lang="en-US" i="1" dirty="0">
                <a:solidFill>
                  <a:schemeClr val="tx1"/>
                </a:solidFill>
              </a:rPr>
              <a:t>x</a:t>
            </a:r>
            <a:r>
              <a:rPr lang="en-US" dirty="0">
                <a:solidFill>
                  <a:schemeClr val="tx1"/>
                </a:solidFill>
              </a:rPr>
              <a:t> = 9.</a:t>
            </a:r>
          </a:p>
          <a:p>
            <a:pPr lvl="2" algn="l"/>
            <a:r>
              <a:rPr lang="en-US" i="1" dirty="0">
                <a:solidFill>
                  <a:schemeClr val="tx1"/>
                </a:solidFill>
              </a:rPr>
              <a:t>y</a:t>
            </a:r>
            <a:r>
              <a:rPr lang="en-US" dirty="0">
                <a:solidFill>
                  <a:schemeClr val="tx1"/>
                </a:solidFill>
              </a:rPr>
              <a:t> = 600(1.05)</a:t>
            </a:r>
            <a:r>
              <a:rPr lang="en-US" baseline="30000" dirty="0">
                <a:solidFill>
                  <a:schemeClr val="tx1"/>
                </a:solidFill>
              </a:rPr>
              <a:t>9</a:t>
            </a:r>
            <a:r>
              <a:rPr lang="en-US" dirty="0">
                <a:solidFill>
                  <a:schemeClr val="tx1"/>
                </a:solidFill>
              </a:rPr>
              <a:t> = 930.797</a:t>
            </a:r>
          </a:p>
          <a:p>
            <a:pPr marL="512064" lvl="1" algn="l"/>
            <a:r>
              <a:rPr lang="en-US" dirty="0">
                <a:solidFill>
                  <a:schemeClr val="tx1"/>
                </a:solidFill>
              </a:rPr>
              <a:t>The function </a:t>
            </a:r>
            <a:r>
              <a:rPr lang="en-US" i="1" dirty="0">
                <a:solidFill>
                  <a:schemeClr val="tx1"/>
                </a:solidFill>
              </a:rPr>
              <a:t>y</a:t>
            </a:r>
            <a:r>
              <a:rPr lang="en-US" dirty="0">
                <a:solidFill>
                  <a:schemeClr val="tx1"/>
                </a:solidFill>
              </a:rPr>
              <a:t> = 600(1.05)</a:t>
            </a:r>
            <a:r>
              <a:rPr lang="en-US" i="1" baseline="30000" dirty="0">
                <a:solidFill>
                  <a:schemeClr val="tx1"/>
                </a:solidFill>
              </a:rPr>
              <a:t>x</a:t>
            </a:r>
            <a:r>
              <a:rPr lang="en-US" dirty="0">
                <a:solidFill>
                  <a:schemeClr val="tx1"/>
                </a:solidFill>
              </a:rPr>
              <a:t> is a good estimate of the population. </a:t>
            </a:r>
            <a:r>
              <a:rPr lang="en-US" dirty="0" smtClean="0">
                <a:solidFill>
                  <a:schemeClr val="tx1"/>
                </a:solidFill>
              </a:rPr>
              <a:t>There </a:t>
            </a:r>
            <a:r>
              <a:rPr lang="en-US" dirty="0">
                <a:solidFill>
                  <a:schemeClr val="tx1"/>
                </a:solidFill>
              </a:rPr>
              <a:t>will be approximately 931 students in the school in year 9.</a:t>
            </a:r>
          </a:p>
          <a:p>
            <a:endParaRPr lang="en-US" sz="2800" baseline="30000"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24</a:t>
            </a:fld>
            <a:endParaRPr lang="en-US" dirty="0"/>
          </a:p>
        </p:txBody>
      </p:sp>
      <p:sp>
        <p:nvSpPr>
          <p:cNvPr id="4" name="Footer Placeholder 3"/>
          <p:cNvSpPr>
            <a:spLocks noGrp="1"/>
          </p:cNvSpPr>
          <p:nvPr>
            <p:ph type="ftr" sz="quarter" idx="13"/>
          </p:nvPr>
        </p:nvSpPr>
        <p:spPr/>
        <p:txBody>
          <a:bodyPr/>
          <a:lstStyle/>
          <a:p>
            <a:pPr>
              <a:defRPr/>
            </a:pPr>
            <a:r>
              <a:rPr lang="en-US" smtClean="0"/>
              <a:t>4.2.2: Solving Problems Given Functions Fitted to Data</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156671779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Placeholder 2"/>
          <p:cNvSpPr>
            <a:spLocks noGrp="1"/>
          </p:cNvSpPr>
          <p:nvPr>
            <p:ph type="body" sz="quarter" idx="10"/>
          </p:nvPr>
        </p:nvSpPr>
        <p:spPr>
          <a:xfrm>
            <a:off x="1016000" y="6246813"/>
            <a:ext cx="5530850" cy="265112"/>
          </a:xfrm>
        </p:spPr>
        <p:txBody>
          <a:bodyPr/>
          <a:lstStyle/>
          <a:p>
            <a:pPr>
              <a:defRPr/>
            </a:pPr>
            <a:r>
              <a:rPr lang="en-US" dirty="0"/>
              <a:t>4.2.2: Solving Problems Given Functions Fitted to Data</a:t>
            </a:r>
          </a:p>
        </p:txBody>
      </p:sp>
      <p:sp>
        <p:nvSpPr>
          <p:cNvPr id="31746" name="Subtitle 1"/>
          <p:cNvSpPr>
            <a:spLocks noGrp="1"/>
          </p:cNvSpPr>
          <p:nvPr>
            <p:ph type="subTitle" idx="1"/>
          </p:nvPr>
        </p:nvSpPr>
        <p:spPr>
          <a:xfrm>
            <a:off x="641350" y="641350"/>
            <a:ext cx="7854950" cy="4997450"/>
          </a:xfrm>
        </p:spPr>
        <p:txBody>
          <a:bodyPr/>
          <a:lstStyle/>
          <a:p>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a:t>
            </a:r>
            <a:r>
              <a:rPr lang="en-US" sz="2800" b="1" dirty="0" smtClean="0">
                <a:solidFill>
                  <a:srgbClr val="000090"/>
                </a:solidFill>
                <a:ea typeface="MS PGothic" charset="0"/>
                <a:cs typeface="MS PGothic" charset="0"/>
              </a:rPr>
              <a:t>2,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endParaRPr lang="en-US" dirty="0">
              <a:ea typeface="MS PGothic" charset="0"/>
              <a:cs typeface="MS PGothic" charset="0"/>
            </a:endParaRPr>
          </a:p>
          <a:p>
            <a:endParaRPr lang="en-US" dirty="0">
              <a:ea typeface="MS PGothic" charset="0"/>
              <a:cs typeface="MS PGothic" charset="0"/>
            </a:endParaRPr>
          </a:p>
        </p:txBody>
      </p:sp>
      <p:pic>
        <p:nvPicPr>
          <p:cNvPr id="3174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6083B6D6-545E-0746-921E-4688BEC884F2}" type="slidenum">
              <a:rPr lang="en-US" smtClean="0"/>
              <a:pPr>
                <a:defRPr/>
              </a:pPr>
              <a:t>25</a:t>
            </a:fld>
            <a:endParaRPr lang="en-US" dirty="0"/>
          </a:p>
        </p:txBody>
      </p:sp>
    </p:spTree>
    <p:extLst>
      <p:ext uri="{BB962C8B-B14F-4D97-AF65-F5344CB8AC3E}">
        <p14:creationId xmlns:p14="http://schemas.microsoft.com/office/powerpoint/2010/main" val="54588683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976032"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spcAft>
                <a:spcPts val="1200"/>
              </a:spcAft>
              <a:buFont typeface="Arial"/>
              <a:buChar char="•"/>
            </a:pPr>
            <a:r>
              <a:rPr lang="en-US" dirty="0"/>
              <a:t>Data with two quantitative variables can be represented graphically on a scatter </a:t>
            </a:r>
            <a:r>
              <a:rPr lang="en-US" dirty="0" smtClean="0"/>
              <a:t>plot.</a:t>
            </a:r>
            <a:endParaRPr lang="en-US" dirty="0"/>
          </a:p>
          <a:p>
            <a:pPr marL="342900" indent="-342900">
              <a:spcAft>
                <a:spcPts val="1200"/>
              </a:spcAft>
              <a:buFont typeface="Arial"/>
              <a:buChar char="•"/>
            </a:pPr>
            <a:r>
              <a:rPr lang="en-US" dirty="0"/>
              <a:t>To create a scatter plot, plot each pair of data as a point on a coordinate plane</a:t>
            </a:r>
            <a:r>
              <a:rPr lang="en-US" dirty="0" smtClean="0"/>
              <a:t>.</a:t>
            </a:r>
            <a:endParaRPr lang="en-US" dirty="0"/>
          </a:p>
          <a:p>
            <a:pPr marL="342900" indent="-342900">
              <a:buFont typeface="Arial"/>
              <a:buChar char="•"/>
            </a:pPr>
            <a:r>
              <a:rPr lang="en-US" dirty="0" smtClean="0"/>
              <a:t>To </a:t>
            </a:r>
            <a:r>
              <a:rPr lang="en-US" dirty="0"/>
              <a:t>compare a data set and a function, plot the function on the same coordinate plane as the scatter plot of a data set. The graph of the function should approximate the shape of the scatter plot.</a:t>
            </a:r>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3</a:t>
            </a:fld>
            <a:endParaRPr lang="en-US" dirty="0"/>
          </a:p>
        </p:txBody>
      </p:sp>
      <p:sp>
        <p:nvSpPr>
          <p:cNvPr id="4" name="Footer Placeholder 3"/>
          <p:cNvSpPr>
            <a:spLocks noGrp="1"/>
          </p:cNvSpPr>
          <p:nvPr>
            <p:ph type="ftr" sz="quarter" idx="13"/>
          </p:nvPr>
        </p:nvSpPr>
        <p:spPr/>
        <p:txBody>
          <a:bodyPr/>
          <a:lstStyle/>
          <a:p>
            <a:pPr>
              <a:defRPr/>
            </a:pPr>
            <a:r>
              <a:rPr lang="en-US" smtClean="0"/>
              <a:t>4.2.2: Solving Problems Given Functions Fitted to Data</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5552368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11"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1154718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12"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014995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13"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32864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14"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93210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15"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757296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16"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3468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17"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marL="342900" indent="-342900">
              <a:spcAft>
                <a:spcPts val="1200"/>
              </a:spcAft>
              <a:buFont typeface="Arial"/>
              <a:buChar char="•"/>
            </a:pPr>
            <a:r>
              <a:rPr lang="en-US" dirty="0" smtClean="0"/>
              <a:t>Evaluating </a:t>
            </a:r>
            <a:r>
              <a:rPr lang="en-US" dirty="0"/>
              <a:t>or solving a function that has a similar shape as a data set can provide an estimate for data not included in the plotted data set</a:t>
            </a:r>
            <a:r>
              <a:rPr lang="en-US" dirty="0" smtClean="0"/>
              <a:t>.</a:t>
            </a:r>
            <a:endParaRPr lang="en-US" dirty="0"/>
          </a:p>
          <a:p>
            <a:pPr marL="342900" indent="-342900">
              <a:spcAft>
                <a:spcPts val="1200"/>
              </a:spcAft>
              <a:buFont typeface="Arial"/>
              <a:buChar char="•"/>
            </a:pPr>
            <a:r>
              <a:rPr lang="en-US" dirty="0"/>
              <a:t>Solve a function algebraically by substituting a value for </a:t>
            </a:r>
            <a:r>
              <a:rPr lang="en-US" i="1" dirty="0"/>
              <a:t>y</a:t>
            </a:r>
            <a:r>
              <a:rPr lang="en-US" dirty="0"/>
              <a:t> and solving for </a:t>
            </a:r>
            <a:r>
              <a:rPr lang="en-US" i="1" dirty="0"/>
              <a:t>x</a:t>
            </a:r>
            <a:r>
              <a:rPr lang="en-US" dirty="0" smtClean="0"/>
              <a:t>.</a:t>
            </a:r>
          </a:p>
          <a:p>
            <a:pPr marL="342900" indent="-342900">
              <a:spcAft>
                <a:spcPts val="1200"/>
              </a:spcAft>
              <a:buFont typeface="Arial"/>
              <a:buChar char="•"/>
            </a:pPr>
            <a:r>
              <a:rPr lang="en-US" dirty="0" smtClean="0"/>
              <a:t>Solve </a:t>
            </a:r>
            <a:r>
              <a:rPr lang="en-US" dirty="0"/>
              <a:t>a function graphically by finding the point on the graph of the function with the known </a:t>
            </a:r>
            <a:r>
              <a:rPr lang="en-US" i="1" dirty="0"/>
              <a:t>y</a:t>
            </a:r>
            <a:r>
              <a:rPr lang="en-US" dirty="0"/>
              <a:t>-value, then finding the corresponding </a:t>
            </a:r>
            <a:r>
              <a:rPr lang="en-US" i="1" dirty="0"/>
              <a:t>x</a:t>
            </a:r>
            <a:r>
              <a:rPr lang="en-US" dirty="0"/>
              <a:t>-value of that point.</a:t>
            </a:r>
          </a:p>
          <a:p>
            <a:pPr>
              <a:spcAft>
                <a:spcPts val="1200"/>
              </a:spcAft>
            </a:pPr>
            <a:endParaRPr lang="en-US" dirty="0"/>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4</a:t>
            </a:fld>
            <a:endParaRPr lang="en-US" dirty="0"/>
          </a:p>
        </p:txBody>
      </p:sp>
      <p:sp>
        <p:nvSpPr>
          <p:cNvPr id="4" name="Footer Placeholder 3"/>
          <p:cNvSpPr>
            <a:spLocks noGrp="1"/>
          </p:cNvSpPr>
          <p:nvPr>
            <p:ph type="ftr" sz="quarter" idx="13"/>
          </p:nvPr>
        </p:nvSpPr>
        <p:spPr/>
        <p:txBody>
          <a:bodyPr/>
          <a:lstStyle/>
          <a:p>
            <a:pPr>
              <a:defRPr/>
            </a:pPr>
            <a:r>
              <a:rPr lang="en-US" smtClean="0"/>
              <a:t>4.2.2: Solving Problems Given Functions Fitted to Data</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eaLnBrk="1" fontAlgn="auto" hangingPunct="1">
              <a:spcAft>
                <a:spcPts val="0"/>
              </a:spcAft>
              <a:defRPr/>
            </a:pPr>
            <a:r>
              <a:rPr lang="en-US" sz="2800" b="1" dirty="0"/>
              <a:t>Key Concepts, </a:t>
            </a:r>
            <a:r>
              <a:rPr lang="en-US" sz="2800" b="1" i="1" dirty="0"/>
              <a:t>continued</a:t>
            </a:r>
            <a:endParaRPr lang="en-US" sz="2000" dirty="0"/>
          </a:p>
          <a:p>
            <a:pPr marL="342900" indent="-342900">
              <a:spcAft>
                <a:spcPts val="1200"/>
              </a:spcAft>
              <a:buFont typeface="Arial"/>
              <a:buChar char="•"/>
            </a:pPr>
            <a:r>
              <a:rPr lang="en-US" dirty="0" smtClean="0"/>
              <a:t>Evaluate </a:t>
            </a:r>
            <a:r>
              <a:rPr lang="en-US" dirty="0"/>
              <a:t>a function algebraically by replacing </a:t>
            </a:r>
            <a:r>
              <a:rPr lang="en-US" i="1" dirty="0"/>
              <a:t>x</a:t>
            </a:r>
            <a:r>
              <a:rPr lang="en-US" dirty="0"/>
              <a:t> with a known value and simplifying the expression to determine </a:t>
            </a:r>
            <a:r>
              <a:rPr lang="en-US" i="1" dirty="0"/>
              <a:t>y</a:t>
            </a:r>
            <a:r>
              <a:rPr lang="en-US" dirty="0"/>
              <a:t>.</a:t>
            </a:r>
          </a:p>
          <a:p>
            <a:pPr marL="342900" indent="-342900">
              <a:spcAft>
                <a:spcPts val="1200"/>
              </a:spcAft>
              <a:buFont typeface="Arial"/>
              <a:buChar char="•"/>
            </a:pPr>
            <a:r>
              <a:rPr lang="en-US" dirty="0" smtClean="0"/>
              <a:t>Evaluate </a:t>
            </a:r>
            <a:r>
              <a:rPr lang="en-US" dirty="0"/>
              <a:t>a function graphically by finding the point on the graph of the function with the known </a:t>
            </a:r>
            <a:r>
              <a:rPr lang="en-US" i="1" dirty="0"/>
              <a:t>x</a:t>
            </a:r>
            <a:r>
              <a:rPr lang="en-US" dirty="0"/>
              <a:t>-value, then finding the corresponding </a:t>
            </a:r>
            <a:r>
              <a:rPr lang="en-US" i="1" dirty="0"/>
              <a:t>y</a:t>
            </a:r>
            <a:r>
              <a:rPr lang="en-US" dirty="0"/>
              <a:t>-value of that point.</a:t>
            </a:r>
          </a:p>
          <a:p>
            <a:pPr marL="342900" indent="-342900">
              <a:spcAft>
                <a:spcPts val="1200"/>
              </a:spcAft>
              <a:buFont typeface="Arial"/>
              <a:buChar char="•"/>
            </a:pPr>
            <a:r>
              <a:rPr lang="en-US" dirty="0"/>
              <a:t>Graph a linear function by plotting two points and drawing a line through those two points. </a:t>
            </a:r>
          </a:p>
          <a:p>
            <a:pPr marL="342900" indent="-342900">
              <a:buFont typeface="Arial"/>
              <a:buChar char="•"/>
            </a:pPr>
            <a:r>
              <a:rPr lang="en-US" dirty="0" smtClean="0"/>
              <a:t>Graph </a:t>
            </a:r>
            <a:r>
              <a:rPr lang="en-US" dirty="0"/>
              <a:t>an exponential function by plotting at least five points. Connect the points with a curve.</a:t>
            </a:r>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5</a:t>
            </a:fld>
            <a:endParaRPr lang="en-US" dirty="0"/>
          </a:p>
        </p:txBody>
      </p:sp>
      <p:sp>
        <p:nvSpPr>
          <p:cNvPr id="4" name="Footer Placeholder 3"/>
          <p:cNvSpPr>
            <a:spLocks noGrp="1"/>
          </p:cNvSpPr>
          <p:nvPr>
            <p:ph type="ftr" sz="quarter" idx="13"/>
          </p:nvPr>
        </p:nvSpPr>
        <p:spPr/>
        <p:txBody>
          <a:bodyPr/>
          <a:lstStyle/>
          <a:p>
            <a:pPr>
              <a:defRPr/>
            </a:pPr>
            <a:r>
              <a:rPr lang="en-US" smtClean="0"/>
              <a:t>4.2.2: Solving Problems Given Functions Fitted to Data</a:t>
            </a:r>
            <a:endParaRPr lang="en-US" dirty="0"/>
          </a:p>
        </p:txBody>
      </p:sp>
    </p:spTree>
    <p:extLst>
      <p:ext uri="{BB962C8B-B14F-4D97-AF65-F5344CB8AC3E}">
        <p14:creationId xmlns:p14="http://schemas.microsoft.com/office/powerpoint/2010/main" val="274999006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spcAft>
                <a:spcPts val="1200"/>
              </a:spcAft>
              <a:buFont typeface="Arial"/>
              <a:buChar char="•"/>
            </a:pPr>
            <a:r>
              <a:rPr lang="en-US" dirty="0"/>
              <a:t>confusing when to evaluate and when to solve a function</a:t>
            </a:r>
          </a:p>
          <a:p>
            <a:pPr marL="342900" indent="-342900">
              <a:spcAft>
                <a:spcPts val="1200"/>
              </a:spcAft>
              <a:buFont typeface="Arial"/>
              <a:buChar char="•"/>
            </a:pPr>
            <a:r>
              <a:rPr lang="en-US" dirty="0" smtClean="0"/>
              <a:t>using </a:t>
            </a:r>
            <a:r>
              <a:rPr lang="en-US" dirty="0"/>
              <a:t>a linear function to estimate a relationship between two variables when an exponential function is a better fit</a:t>
            </a:r>
          </a:p>
          <a:p>
            <a:pPr marL="342900" indent="-342900">
              <a:spcAft>
                <a:spcPts val="1200"/>
              </a:spcAft>
              <a:buFont typeface="Arial"/>
              <a:buChar char="•"/>
            </a:pPr>
            <a:r>
              <a:rPr lang="en-US" dirty="0" smtClean="0"/>
              <a:t>using </a:t>
            </a:r>
            <a:r>
              <a:rPr lang="en-US" dirty="0"/>
              <a:t>an exponential function to estimate a relationship between two variables when a linear function is a better fit</a:t>
            </a:r>
          </a:p>
          <a:p>
            <a:pPr marL="342900" indent="-342900">
              <a:buFont typeface="Arial"/>
              <a:buChar char="•"/>
            </a:pPr>
            <a:r>
              <a:rPr lang="en-US" dirty="0"/>
              <a:t>confusing </a:t>
            </a:r>
            <a:r>
              <a:rPr lang="en-US" i="1" dirty="0"/>
              <a:t>x</a:t>
            </a:r>
            <a:r>
              <a:rPr lang="en-US" dirty="0"/>
              <a:t> and </a:t>
            </a:r>
            <a:r>
              <a:rPr lang="en-US" i="1" dirty="0"/>
              <a:t>y</a:t>
            </a:r>
            <a:r>
              <a:rPr lang="en-US" dirty="0"/>
              <a:t> when graphing data points or analyzing a graph</a:t>
            </a:r>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Arial"/>
                <a:ea typeface="MS PGothic" charset="0"/>
                <a:cs typeface="MS PGothic" charset="0"/>
              </a:rPr>
              <a:pPr eaLnBrk="1" fontAlgn="base" hangingPunct="1">
                <a:spcBef>
                  <a:spcPct val="0"/>
                </a:spcBef>
                <a:spcAft>
                  <a:spcPct val="0"/>
                </a:spcAft>
              </a:pPr>
              <a:t>6</a:t>
            </a:fld>
            <a:endParaRPr lang="en-US" sz="1800" dirty="0">
              <a:solidFill>
                <a:srgbClr val="000000"/>
              </a:solidFill>
              <a:latin typeface="Arial"/>
              <a:ea typeface="MS PGothic" charset="0"/>
              <a:cs typeface="MS PGothic" charset="0"/>
            </a:endParaRPr>
          </a:p>
        </p:txBody>
      </p:sp>
      <p:sp>
        <p:nvSpPr>
          <p:cNvPr id="3" name="Footer Placeholder 2"/>
          <p:cNvSpPr>
            <a:spLocks noGrp="1"/>
          </p:cNvSpPr>
          <p:nvPr>
            <p:ph type="ftr" sz="quarter" idx="13"/>
          </p:nvPr>
        </p:nvSpPr>
        <p:spPr/>
        <p:txBody>
          <a:bodyPr/>
          <a:lstStyle/>
          <a:p>
            <a:pPr>
              <a:defRPr/>
            </a:pPr>
            <a:r>
              <a:rPr lang="en-US" smtClean="0"/>
              <a:t>4.2.2: Solving Problems Given Functions Fitted to Data</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eaLnBrk="1" hangingPunct="1"/>
            <a:r>
              <a:rPr lang="en-US" sz="2800" b="1" dirty="0"/>
              <a:t>Guided Practice</a:t>
            </a:r>
          </a:p>
          <a:p>
            <a:pPr eaLnBrk="1" hangingPunct="1"/>
            <a:r>
              <a:rPr lang="en-US" sz="2800" b="1" dirty="0">
                <a:solidFill>
                  <a:srgbClr val="000090"/>
                </a:solidFill>
              </a:rPr>
              <a:t>Example </a:t>
            </a:r>
            <a:r>
              <a:rPr lang="en-US" sz="2800" b="1" dirty="0" smtClean="0">
                <a:solidFill>
                  <a:srgbClr val="000090"/>
                </a:solidFill>
              </a:rPr>
              <a:t>1</a:t>
            </a:r>
            <a:endParaRPr lang="en-US" sz="2800" b="1" dirty="0">
              <a:solidFill>
                <a:srgbClr val="558ED5"/>
              </a:solidFill>
            </a:endParaRPr>
          </a:p>
          <a:p>
            <a:r>
              <a:rPr lang="en-US" dirty="0"/>
              <a:t>Andrew wants to estimate his gas </a:t>
            </a:r>
            <a:r>
              <a:rPr lang="en-US" dirty="0" smtClean="0"/>
              <a:t/>
            </a:r>
            <a:br>
              <a:rPr lang="en-US" dirty="0" smtClean="0"/>
            </a:br>
            <a:r>
              <a:rPr lang="en-US" dirty="0" smtClean="0"/>
              <a:t>mileage</a:t>
            </a:r>
            <a:r>
              <a:rPr lang="en-US" dirty="0"/>
              <a:t>, or miles traveled per </a:t>
            </a:r>
            <a:r>
              <a:rPr lang="en-US" dirty="0" smtClean="0"/>
              <a:t/>
            </a:r>
            <a:br>
              <a:rPr lang="en-US" dirty="0" smtClean="0"/>
            </a:br>
            <a:r>
              <a:rPr lang="en-US" dirty="0" smtClean="0"/>
              <a:t>gallon </a:t>
            </a:r>
            <a:r>
              <a:rPr lang="en-US" dirty="0"/>
              <a:t>of gas used. He records the </a:t>
            </a:r>
            <a:r>
              <a:rPr lang="en-US" dirty="0" smtClean="0"/>
              <a:t/>
            </a:r>
            <a:br>
              <a:rPr lang="en-US" dirty="0" smtClean="0"/>
            </a:br>
            <a:r>
              <a:rPr lang="en-US" dirty="0" smtClean="0"/>
              <a:t>number </a:t>
            </a:r>
            <a:r>
              <a:rPr lang="en-US" dirty="0"/>
              <a:t>of gallons of gas he </a:t>
            </a:r>
            <a:r>
              <a:rPr lang="en-US" dirty="0" smtClean="0"/>
              <a:t/>
            </a:r>
            <a:br>
              <a:rPr lang="en-US" dirty="0" smtClean="0"/>
            </a:br>
            <a:r>
              <a:rPr lang="en-US" dirty="0" smtClean="0"/>
              <a:t>purchased </a:t>
            </a:r>
            <a:r>
              <a:rPr lang="en-US" dirty="0"/>
              <a:t>and the total miles he </a:t>
            </a:r>
            <a:r>
              <a:rPr lang="en-US" dirty="0" smtClean="0"/>
              <a:t/>
            </a:r>
            <a:br>
              <a:rPr lang="en-US" dirty="0" smtClean="0"/>
            </a:br>
            <a:r>
              <a:rPr lang="en-US" dirty="0" smtClean="0"/>
              <a:t>traveled </a:t>
            </a:r>
            <a:r>
              <a:rPr lang="en-US" dirty="0"/>
              <a:t>with that gas</a:t>
            </a:r>
            <a:r>
              <a:rPr lang="en-US" dirty="0" smtClean="0"/>
              <a:t>.</a:t>
            </a:r>
          </a:p>
          <a:p>
            <a:endParaRPr lang="en-US" dirty="0"/>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7</a:t>
            </a:fld>
            <a:endParaRPr lang="en-US" dirty="0"/>
          </a:p>
        </p:txBody>
      </p:sp>
      <p:sp>
        <p:nvSpPr>
          <p:cNvPr id="4" name="Footer Placeholder 3"/>
          <p:cNvSpPr>
            <a:spLocks noGrp="1"/>
          </p:cNvSpPr>
          <p:nvPr>
            <p:ph type="ftr" sz="quarter" idx="13"/>
          </p:nvPr>
        </p:nvSpPr>
        <p:spPr/>
        <p:txBody>
          <a:bodyPr/>
          <a:lstStyle/>
          <a:p>
            <a:pPr>
              <a:defRPr/>
            </a:pPr>
            <a:r>
              <a:rPr lang="en-US" smtClean="0"/>
              <a:t>4.2.2: Solving Problems Given Functions Fitted to Data</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548915898"/>
              </p:ext>
            </p:extLst>
          </p:nvPr>
        </p:nvGraphicFramePr>
        <p:xfrm>
          <a:off x="5643276" y="1291878"/>
          <a:ext cx="2853100" cy="4383093"/>
        </p:xfrm>
        <a:graphic>
          <a:graphicData uri="http://schemas.openxmlformats.org/drawingml/2006/table">
            <a:tbl>
              <a:tblPr firstRow="1" bandRow="1">
                <a:tableStyleId>{5940675A-B579-460E-94D1-54222C63F5DA}</a:tableStyleId>
              </a:tblPr>
              <a:tblGrid>
                <a:gridCol w="1426550"/>
                <a:gridCol w="1426550"/>
              </a:tblGrid>
              <a:tr h="398463">
                <a:tc>
                  <a:txBody>
                    <a:bodyPr/>
                    <a:lstStyle/>
                    <a:p>
                      <a:pPr algn="ctr"/>
                      <a:r>
                        <a:rPr lang="en-US" sz="2000" b="1" dirty="0" smtClean="0">
                          <a:latin typeface="Arial"/>
                          <a:cs typeface="Arial"/>
                        </a:rPr>
                        <a:t>Gallons</a:t>
                      </a:r>
                      <a:endParaRPr lang="en-US" sz="2000" b="1" dirty="0">
                        <a:latin typeface="Arial"/>
                        <a:cs typeface="Arial"/>
                      </a:endParaRPr>
                    </a:p>
                  </a:txBody>
                  <a:tcPr>
                    <a:solidFill>
                      <a:schemeClr val="bg1">
                        <a:lumMod val="85000"/>
                      </a:schemeClr>
                    </a:solidFill>
                  </a:tcPr>
                </a:tc>
                <a:tc>
                  <a:txBody>
                    <a:bodyPr/>
                    <a:lstStyle/>
                    <a:p>
                      <a:pPr algn="ctr"/>
                      <a:r>
                        <a:rPr lang="en-US" sz="2000" b="1" dirty="0" smtClean="0">
                          <a:latin typeface="Arial"/>
                          <a:cs typeface="Arial"/>
                        </a:rPr>
                        <a:t>Miles</a:t>
                      </a:r>
                      <a:endParaRPr lang="en-US" sz="2000" b="1" dirty="0">
                        <a:latin typeface="Arial"/>
                        <a:cs typeface="Arial"/>
                      </a:endParaRPr>
                    </a:p>
                  </a:txBody>
                  <a:tcPr>
                    <a:solidFill>
                      <a:schemeClr val="bg1">
                        <a:lumMod val="85000"/>
                      </a:schemeClr>
                    </a:solidFill>
                  </a:tcPr>
                </a:tc>
              </a:tr>
              <a:tr h="398463">
                <a:tc>
                  <a:txBody>
                    <a:bodyPr/>
                    <a:lstStyle/>
                    <a:p>
                      <a:pPr algn="ctr"/>
                      <a:r>
                        <a:rPr lang="en-US" sz="2000" dirty="0" smtClean="0">
                          <a:latin typeface="Arial"/>
                          <a:cs typeface="Arial"/>
                        </a:rPr>
                        <a:t>15</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313</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17</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340</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18</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401</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19</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423</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18</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392</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17</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379</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20</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408</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19</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437</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16</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366</a:t>
                      </a:r>
                      <a:endParaRPr lang="en-US" sz="2000" dirty="0">
                        <a:latin typeface="Arial"/>
                        <a:cs typeface="Arial"/>
                      </a:endParaRPr>
                    </a:p>
                  </a:txBody>
                  <a:tcPr>
                    <a:solidFill>
                      <a:schemeClr val="bg1"/>
                    </a:solidFill>
                  </a:tcPr>
                </a:tc>
              </a:tr>
              <a:tr h="398463">
                <a:tc>
                  <a:txBody>
                    <a:bodyPr/>
                    <a:lstStyle/>
                    <a:p>
                      <a:pPr algn="ctr"/>
                      <a:r>
                        <a:rPr lang="en-US" sz="2000" dirty="0" smtClean="0">
                          <a:latin typeface="Arial"/>
                          <a:cs typeface="Arial"/>
                        </a:rPr>
                        <a:t>20</a:t>
                      </a:r>
                      <a:endParaRPr lang="en-US" sz="2000" dirty="0">
                        <a:latin typeface="Arial"/>
                        <a:cs typeface="Arial"/>
                      </a:endParaRPr>
                    </a:p>
                  </a:txBody>
                  <a:tcPr>
                    <a:solidFill>
                      <a:schemeClr val="bg1"/>
                    </a:solidFill>
                  </a:tcPr>
                </a:tc>
                <a:tc>
                  <a:txBody>
                    <a:bodyPr/>
                    <a:lstStyle/>
                    <a:p>
                      <a:pPr algn="ctr"/>
                      <a:r>
                        <a:rPr lang="en-US" sz="2000" dirty="0" smtClean="0">
                          <a:latin typeface="Arial"/>
                          <a:cs typeface="Arial"/>
                        </a:rPr>
                        <a:t>416</a:t>
                      </a:r>
                      <a:endParaRPr lang="en-US" sz="2000" dirty="0">
                        <a:latin typeface="Arial"/>
                        <a:cs typeface="Arial"/>
                      </a:endParaRPr>
                    </a:p>
                  </a:txBody>
                  <a:tcPr>
                    <a:solidFill>
                      <a:schemeClr val="bg1"/>
                    </a:solidFill>
                  </a:tcPr>
                </a:tc>
              </a:tr>
            </a:tbl>
          </a:graphicData>
        </a:graphic>
      </p:graphicFrame>
    </p:spTree>
    <p:extLst>
      <p:ext uri="{BB962C8B-B14F-4D97-AF65-F5344CB8AC3E}">
        <p14:creationId xmlns:p14="http://schemas.microsoft.com/office/powerpoint/2010/main" val="20405607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r>
              <a:rPr lang="en-US" dirty="0" smtClean="0"/>
              <a:t>Create </a:t>
            </a:r>
            <a:r>
              <a:rPr lang="en-US" dirty="0"/>
              <a:t>a scatter plot showing the relationship between gallons of gas and miles driven. </a:t>
            </a:r>
            <a:r>
              <a:rPr lang="en-US" dirty="0" smtClean="0"/>
              <a:t>Which function </a:t>
            </a:r>
            <a:r>
              <a:rPr lang="en-US" dirty="0"/>
              <a:t>is a better estimate for the function that relates gallons to miles: </a:t>
            </a:r>
            <a:r>
              <a:rPr lang="en-US" i="1" dirty="0"/>
              <a:t>y</a:t>
            </a:r>
            <a:r>
              <a:rPr lang="en-US" dirty="0"/>
              <a:t> = 10</a:t>
            </a:r>
            <a:r>
              <a:rPr lang="en-US" i="1" dirty="0"/>
              <a:t>x</a:t>
            </a:r>
            <a:r>
              <a:rPr lang="en-US" dirty="0"/>
              <a:t> or </a:t>
            </a:r>
            <a:r>
              <a:rPr lang="en-US" i="1" dirty="0"/>
              <a:t>y</a:t>
            </a:r>
            <a:r>
              <a:rPr lang="en-US" dirty="0"/>
              <a:t> = 22</a:t>
            </a:r>
            <a:r>
              <a:rPr lang="en-US" i="1" dirty="0"/>
              <a:t>x</a:t>
            </a:r>
            <a:r>
              <a:rPr lang="en-US" dirty="0"/>
              <a:t>? How </a:t>
            </a:r>
            <a:r>
              <a:rPr lang="en-US" dirty="0" smtClean="0"/>
              <a:t>is the </a:t>
            </a:r>
            <a:r>
              <a:rPr lang="en-US" dirty="0"/>
              <a:t>equation of the function related to his gas mileage?</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8</a:t>
            </a:fld>
            <a:endParaRPr lang="en-US" dirty="0"/>
          </a:p>
        </p:txBody>
      </p:sp>
      <p:sp>
        <p:nvSpPr>
          <p:cNvPr id="4" name="Footer Placeholder 3"/>
          <p:cNvSpPr>
            <a:spLocks noGrp="1"/>
          </p:cNvSpPr>
          <p:nvPr>
            <p:ph type="ftr" sz="quarter" idx="13"/>
          </p:nvPr>
        </p:nvSpPr>
        <p:spPr/>
        <p:txBody>
          <a:bodyPr/>
          <a:lstStyle/>
          <a:p>
            <a:pPr>
              <a:defRPr/>
            </a:pPr>
            <a:r>
              <a:rPr lang="en-US" smtClean="0"/>
              <a:t>4.2.2: Solving Problems Given Functions Fitted to Data</a:t>
            </a:r>
            <a:endParaRPr lang="en-US" dirty="0"/>
          </a:p>
        </p:txBody>
      </p:sp>
    </p:spTree>
    <p:extLst>
      <p:ext uri="{BB962C8B-B14F-4D97-AF65-F5344CB8AC3E}">
        <p14:creationId xmlns:p14="http://schemas.microsoft.com/office/powerpoint/2010/main" val="32147720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marL="514350" indent="-514350">
              <a:buFont typeface="+mj-lt"/>
              <a:buAutoNum type="arabicPeriod"/>
            </a:pPr>
            <a:r>
              <a:rPr lang="en-US" sz="2800" b="1" dirty="0">
                <a:solidFill>
                  <a:srgbClr val="660066"/>
                </a:solidFill>
              </a:rPr>
              <a:t>Plot each point on the coordinate plane.</a:t>
            </a:r>
          </a:p>
          <a:p>
            <a:pPr lvl="1" algn="l"/>
            <a:r>
              <a:rPr lang="en-US" dirty="0">
                <a:solidFill>
                  <a:schemeClr val="tx1"/>
                </a:solidFill>
              </a:rPr>
              <a:t>Let the </a:t>
            </a:r>
            <a:r>
              <a:rPr lang="en-US" i="1" dirty="0">
                <a:solidFill>
                  <a:schemeClr val="tx1"/>
                </a:solidFill>
              </a:rPr>
              <a:t>x</a:t>
            </a:r>
            <a:r>
              <a:rPr lang="en-US" dirty="0">
                <a:solidFill>
                  <a:schemeClr val="tx1"/>
                </a:solidFill>
              </a:rPr>
              <a:t>-axis represent </a:t>
            </a:r>
            <a:r>
              <a:rPr lang="en-US" dirty="0" smtClean="0">
                <a:solidFill>
                  <a:schemeClr val="tx1"/>
                </a:solidFill>
              </a:rPr>
              <a:t/>
            </a:r>
            <a:br>
              <a:rPr lang="en-US" dirty="0" smtClean="0">
                <a:solidFill>
                  <a:schemeClr val="tx1"/>
                </a:solidFill>
              </a:rPr>
            </a:br>
            <a:r>
              <a:rPr lang="en-US" dirty="0" smtClean="0">
                <a:solidFill>
                  <a:schemeClr val="tx1"/>
                </a:solidFill>
              </a:rPr>
              <a:t>gallons </a:t>
            </a:r>
            <a:r>
              <a:rPr lang="en-US" dirty="0">
                <a:solidFill>
                  <a:schemeClr val="tx1"/>
                </a:solidFill>
              </a:rPr>
              <a:t>and the </a:t>
            </a:r>
            <a:r>
              <a:rPr lang="en-US" i="1" dirty="0">
                <a:solidFill>
                  <a:schemeClr val="tx1"/>
                </a:solidFill>
              </a:rPr>
              <a:t>y</a:t>
            </a:r>
            <a:r>
              <a:rPr lang="en-US" dirty="0">
                <a:solidFill>
                  <a:schemeClr val="tx1"/>
                </a:solidFill>
              </a:rPr>
              <a:t>-axis </a:t>
            </a:r>
            <a:r>
              <a:rPr lang="en-US" dirty="0" smtClean="0">
                <a:solidFill>
                  <a:schemeClr val="tx1"/>
                </a:solidFill>
              </a:rPr>
              <a:t/>
            </a:r>
            <a:br>
              <a:rPr lang="en-US" dirty="0" smtClean="0">
                <a:solidFill>
                  <a:schemeClr val="tx1"/>
                </a:solidFill>
              </a:rPr>
            </a:br>
            <a:r>
              <a:rPr lang="en-US" dirty="0" smtClean="0">
                <a:solidFill>
                  <a:schemeClr val="tx1"/>
                </a:solidFill>
              </a:rPr>
              <a:t>represent </a:t>
            </a:r>
            <a:r>
              <a:rPr lang="en-US" dirty="0">
                <a:solidFill>
                  <a:schemeClr val="tx1"/>
                </a:solidFill>
              </a:rPr>
              <a:t>miles.</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9</a:t>
            </a:fld>
            <a:endParaRPr lang="en-US" dirty="0"/>
          </a:p>
        </p:txBody>
      </p:sp>
      <p:sp>
        <p:nvSpPr>
          <p:cNvPr id="4" name="Footer Placeholder 3"/>
          <p:cNvSpPr>
            <a:spLocks noGrp="1"/>
          </p:cNvSpPr>
          <p:nvPr>
            <p:ph type="ftr" sz="quarter" idx="13"/>
          </p:nvPr>
        </p:nvSpPr>
        <p:spPr/>
        <p:txBody>
          <a:bodyPr/>
          <a:lstStyle/>
          <a:p>
            <a:pPr>
              <a:defRPr/>
            </a:pPr>
            <a:r>
              <a:rPr lang="en-US" smtClean="0"/>
              <a:t>4.2.2: Solving Problems Given Functions Fitted to Data</a:t>
            </a:r>
            <a:endParaRPr lang="en-US" dirty="0"/>
          </a:p>
        </p:txBody>
      </p:sp>
      <p:pic>
        <p:nvPicPr>
          <p:cNvPr id="5" name="Picture 4" descr="U4L2_4.eps"/>
          <p:cNvPicPr>
            <a:picLocks noChangeAspect="1"/>
          </p:cNvPicPr>
          <p:nvPr/>
        </p:nvPicPr>
        <p:blipFill rotWithShape="1">
          <a:blip r:embed="rId2">
            <a:extLst>
              <a:ext uri="{28A0092B-C50C-407E-A947-70E740481C1C}">
                <a14:useLocalDpi xmlns:a14="http://schemas.microsoft.com/office/drawing/2010/main" val="0"/>
              </a:ext>
            </a:extLst>
          </a:blip>
          <a:srcRect l="5468" t="4841" r="5975" b="5597"/>
          <a:stretch/>
        </p:blipFill>
        <p:spPr>
          <a:xfrm>
            <a:off x="4712096" y="1803097"/>
            <a:ext cx="3594234" cy="3607103"/>
          </a:xfrm>
          <a:prstGeom prst="rect">
            <a:avLst/>
          </a:prstGeom>
        </p:spPr>
      </p:pic>
      <p:sp>
        <p:nvSpPr>
          <p:cNvPr id="6" name="TextBox 5"/>
          <p:cNvSpPr txBox="1"/>
          <p:nvPr/>
        </p:nvSpPr>
        <p:spPr>
          <a:xfrm rot="16200000">
            <a:off x="2869733" y="3378179"/>
            <a:ext cx="3473330" cy="323165"/>
          </a:xfrm>
          <a:prstGeom prst="rect">
            <a:avLst/>
          </a:prstGeom>
          <a:noFill/>
        </p:spPr>
        <p:txBody>
          <a:bodyPr wrap="square" rtlCol="0">
            <a:spAutoFit/>
          </a:bodyPr>
          <a:lstStyle/>
          <a:p>
            <a:pPr algn="ctr"/>
            <a:r>
              <a:rPr lang="en-US" sz="1500" b="1" dirty="0" smtClean="0">
                <a:latin typeface="Arial"/>
                <a:cs typeface="Arial"/>
              </a:rPr>
              <a:t>Miles</a:t>
            </a:r>
            <a:endParaRPr lang="en-US" sz="1500" b="1" dirty="0">
              <a:latin typeface="Arial"/>
              <a:cs typeface="Arial"/>
            </a:endParaRPr>
          </a:p>
        </p:txBody>
      </p:sp>
      <p:sp>
        <p:nvSpPr>
          <p:cNvPr id="7" name="TextBox 6"/>
          <p:cNvSpPr txBox="1"/>
          <p:nvPr/>
        </p:nvSpPr>
        <p:spPr>
          <a:xfrm>
            <a:off x="4823480" y="5345668"/>
            <a:ext cx="3474384" cy="323165"/>
          </a:xfrm>
          <a:prstGeom prst="rect">
            <a:avLst/>
          </a:prstGeom>
          <a:noFill/>
        </p:spPr>
        <p:txBody>
          <a:bodyPr wrap="square" rtlCol="0">
            <a:spAutoFit/>
          </a:bodyPr>
          <a:lstStyle/>
          <a:p>
            <a:pPr algn="ctr"/>
            <a:r>
              <a:rPr lang="en-US" sz="1500" b="1" dirty="0" smtClean="0">
                <a:latin typeface="Arial"/>
                <a:cs typeface="Arial"/>
              </a:rPr>
              <a:t>Gallons</a:t>
            </a:r>
            <a:endParaRPr lang="en-US" sz="1500" b="1" dirty="0">
              <a:latin typeface="Arial"/>
              <a:cs typeface="Arial"/>
            </a:endParaRPr>
          </a:p>
        </p:txBody>
      </p:sp>
    </p:spTree>
    <p:extLst>
      <p:ext uri="{BB962C8B-B14F-4D97-AF65-F5344CB8AC3E}">
        <p14:creationId xmlns:p14="http://schemas.microsoft.com/office/powerpoint/2010/main" val="243257023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9793</TotalTime>
  <Words>1629</Words>
  <Application>Microsoft Macintosh PowerPoint</Application>
  <PresentationFormat>On-screen Show (4:3)</PresentationFormat>
  <Paragraphs>214</Paragraphs>
  <Slides>25</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174</cp:revision>
  <dcterms:created xsi:type="dcterms:W3CDTF">2012-02-22T19:14:19Z</dcterms:created>
  <dcterms:modified xsi:type="dcterms:W3CDTF">2012-06-04T19:08:32Z</dcterms:modified>
  <cp:category/>
</cp:coreProperties>
</file>