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7" r:id="rId2"/>
    <p:sldId id="266" r:id="rId3"/>
    <p:sldId id="271" r:id="rId4"/>
    <p:sldId id="268" r:id="rId5"/>
    <p:sldId id="270" r:id="rId6"/>
    <p:sldId id="272" r:id="rId7"/>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7" autoAdjust="0"/>
  </p:normalViewPr>
  <p:slideViewPr>
    <p:cSldViewPr snapToGrid="0" snapToObjects="1" showGuides="1">
      <p:cViewPr varScale="1">
        <p:scale>
          <a:sx n="89" d="100"/>
          <a:sy n="89" d="100"/>
        </p:scale>
        <p:origin x="-936" y="-112"/>
      </p:cViewPr>
      <p:guideLst>
        <p:guide orient="horz" pos="2176"/>
        <p:guide pos="2863"/>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/CAU4L2S1Homework</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MCC9–12.S.ID.5</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endParaRPr lang="en-US" baseline="0" dirty="0" smtClean="0">
              <a:cs typeface="Arial"/>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70311C-7E75-C049-B055-CD83C17D8A8E}" type="slidenum">
              <a:rPr lang="en-US" sz="1200">
                <a:latin typeface="Arial"/>
              </a:rPr>
              <a:pPr eaLnBrk="1" hangingPunct="1"/>
              <a:t>5</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baseline="0" dirty="0" smtClean="0">
                <a:solidFill>
                  <a:schemeClr val="tx1"/>
                </a:solidFill>
                <a:latin typeface="Arial"/>
                <a:ea typeface="ＭＳ Ｐゴシック" charset="0"/>
                <a:cs typeface="ＭＳ Ｐゴシック" charset="0"/>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In this lesson, students will read and interpret two-way frequency tables. </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This warm-up introduces students to data presented in a two-way frequency table.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translate from this informal introduction to more formal terminology.</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6</a:t>
            </a:fld>
            <a:endParaRPr lang="en-US" dirty="0"/>
          </a:p>
        </p:txBody>
      </p:sp>
    </p:spTree>
    <p:extLst>
      <p:ext uri="{BB962C8B-B14F-4D97-AF65-F5344CB8AC3E}">
        <p14:creationId xmlns:p14="http://schemas.microsoft.com/office/powerpoint/2010/main" val="353261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16318" y="6393706"/>
            <a:ext cx="5613082" cy="274021"/>
          </a:xfrm>
        </p:spPr>
        <p:txBody>
          <a:bodyPr/>
          <a:lstStyle>
            <a:lvl1pPr algn="l">
              <a:defRPr sz="1600">
                <a:solidFill>
                  <a:srgbClr val="008000"/>
                </a:solidFill>
              </a:defRPr>
            </a:lvl1pPr>
          </a:lstStyle>
          <a:p>
            <a:pPr>
              <a:defRPr/>
            </a:pPr>
            <a:r>
              <a:rPr lang="en-US" dirty="0" smtClean="0"/>
              <a:t>4.2.1: Summarizing Data Using Two-Way Frequency Tables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4.2.1: Summarizing Data Using Two-Way Frequency Tables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4.2.1: Summarizing Data Using Two-Way Frequency Tables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4L2S1Homework"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oleObject" Target="../embeddings/oleObject3.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4.2.1: Summarizing Data Using Two-Way Frequency Tables</a:t>
            </a: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3436"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Elizabeth surveys 9th graders, 10th graders, and 11th graders in her school. She asks each student how many hours they spend doing homework each night. She records the responses in the table below.</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dirty="0" smtClean="0"/>
              <a:t>4.2.1: Summarizing Data Using Two-Way Frequency Tables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84063482"/>
              </p:ext>
            </p:extLst>
          </p:nvPr>
        </p:nvGraphicFramePr>
        <p:xfrm>
          <a:off x="1022771" y="2501900"/>
          <a:ext cx="7069884" cy="1981200"/>
        </p:xfrm>
        <a:graphic>
          <a:graphicData uri="http://schemas.openxmlformats.org/drawingml/2006/table">
            <a:tbl>
              <a:tblPr firstRow="1" bandRow="1">
                <a:tableStyleId>{5940675A-B579-460E-94D1-54222C63F5DA}</a:tableStyleId>
              </a:tblPr>
              <a:tblGrid>
                <a:gridCol w="1767471"/>
                <a:gridCol w="1767471"/>
                <a:gridCol w="1767471"/>
                <a:gridCol w="1767471"/>
              </a:tblGrid>
              <a:tr h="370840">
                <a:tc rowSpan="2">
                  <a:txBody>
                    <a:bodyPr/>
                    <a:lstStyle/>
                    <a:p>
                      <a:pPr algn="ctr"/>
                      <a:r>
                        <a:rPr lang="en-US" sz="2000" b="1" dirty="0" smtClean="0">
                          <a:latin typeface="Arial"/>
                          <a:cs typeface="Arial"/>
                        </a:rPr>
                        <a:t>Grade</a:t>
                      </a:r>
                      <a:endParaRPr lang="en-US" sz="2000" b="1" dirty="0">
                        <a:latin typeface="Arial"/>
                        <a:cs typeface="Arial"/>
                      </a:endParaRPr>
                    </a:p>
                  </a:txBody>
                  <a:tcPr anchor="ctr">
                    <a:solidFill>
                      <a:schemeClr val="bg1">
                        <a:lumMod val="85000"/>
                      </a:schemeClr>
                    </a:solidFill>
                  </a:tcPr>
                </a:tc>
                <a:tc gridSpan="3">
                  <a:txBody>
                    <a:bodyPr/>
                    <a:lstStyle/>
                    <a:p>
                      <a:pPr algn="ctr"/>
                      <a:r>
                        <a:rPr lang="en-US" sz="2000" b="1" dirty="0" smtClean="0">
                          <a:latin typeface="Arial"/>
                          <a:cs typeface="Arial"/>
                        </a:rPr>
                        <a:t>Hours spent on homework</a:t>
                      </a:r>
                      <a:endParaRPr lang="en-US" sz="2000" b="1" dirty="0">
                        <a:latin typeface="Arial"/>
                        <a:cs typeface="Arial"/>
                      </a:endParaRPr>
                    </a:p>
                  </a:txBody>
                  <a:tcPr>
                    <a:solidFill>
                      <a:schemeClr val="bg1">
                        <a:lumMod val="85000"/>
                      </a:schemeClr>
                    </a:solidFill>
                  </a:tcPr>
                </a:tc>
                <a:tc hMerge="1">
                  <a:txBody>
                    <a:bodyPr/>
                    <a:lstStyle/>
                    <a:p>
                      <a:endParaRPr lang="en-US" dirty="0"/>
                    </a:p>
                  </a:txBody>
                  <a:tcPr>
                    <a:solidFill>
                      <a:schemeClr val="bg1">
                        <a:lumMod val="85000"/>
                      </a:schemeClr>
                    </a:solidFill>
                  </a:tcPr>
                </a:tc>
                <a:tc hMerge="1">
                  <a:txBody>
                    <a:bodyPr/>
                    <a:lstStyle/>
                    <a:p>
                      <a:endParaRPr lang="en-US" dirty="0"/>
                    </a:p>
                  </a:txBody>
                  <a:tcPr>
                    <a:solidFill>
                      <a:schemeClr val="bg1">
                        <a:lumMod val="85000"/>
                      </a:schemeClr>
                    </a:solidFill>
                  </a:tcPr>
                </a:tc>
              </a:tr>
              <a:tr h="370840">
                <a:tc vMerge="1">
                  <a:txBody>
                    <a:bodyPr/>
                    <a:lstStyle/>
                    <a:p>
                      <a:endParaRPr lang="en-US" dirty="0"/>
                    </a:p>
                  </a:txBody>
                  <a:tcPr>
                    <a:solidFill>
                      <a:schemeClr val="bg1"/>
                    </a:solidFill>
                  </a:tcPr>
                </a:tc>
                <a:tc>
                  <a:txBody>
                    <a:bodyPr/>
                    <a:lstStyle/>
                    <a:p>
                      <a:pPr algn="ctr"/>
                      <a:r>
                        <a:rPr lang="en-US" sz="2000" b="1" dirty="0" smtClean="0">
                          <a:latin typeface="Arial"/>
                          <a:cs typeface="Arial"/>
                        </a:rPr>
                        <a:t>0–2</a:t>
                      </a:r>
                      <a:endParaRPr lang="en-US" sz="2000" b="1" dirty="0">
                        <a:latin typeface="Arial"/>
                        <a:cs typeface="Arial"/>
                      </a:endParaRPr>
                    </a:p>
                  </a:txBody>
                  <a:tcPr>
                    <a:solidFill>
                      <a:schemeClr val="bg1"/>
                    </a:solidFill>
                  </a:tcPr>
                </a:tc>
                <a:tc>
                  <a:txBody>
                    <a:bodyPr/>
                    <a:lstStyle/>
                    <a:p>
                      <a:pPr algn="ctr"/>
                      <a:r>
                        <a:rPr lang="en-US" sz="2000" b="1" dirty="0" smtClean="0">
                          <a:latin typeface="Arial"/>
                          <a:cs typeface="Arial"/>
                        </a:rPr>
                        <a:t>2–4</a:t>
                      </a:r>
                      <a:endParaRPr lang="en-US" sz="2000" b="1" dirty="0">
                        <a:latin typeface="Arial"/>
                        <a:cs typeface="Arial"/>
                      </a:endParaRPr>
                    </a:p>
                  </a:txBody>
                  <a:tcPr>
                    <a:solidFill>
                      <a:schemeClr val="bg1"/>
                    </a:solidFill>
                  </a:tcPr>
                </a:tc>
                <a:tc>
                  <a:txBody>
                    <a:bodyPr/>
                    <a:lstStyle/>
                    <a:p>
                      <a:pPr algn="ctr"/>
                      <a:r>
                        <a:rPr lang="en-US" sz="2000" b="1" dirty="0" smtClean="0">
                          <a:latin typeface="Arial"/>
                          <a:cs typeface="Arial"/>
                        </a:rPr>
                        <a:t>More than 4</a:t>
                      </a:r>
                      <a:endParaRPr lang="en-US" sz="2000" b="1" dirty="0">
                        <a:latin typeface="Arial"/>
                        <a:cs typeface="Arial"/>
                      </a:endParaRPr>
                    </a:p>
                  </a:txBody>
                  <a:tcPr>
                    <a:solidFill>
                      <a:schemeClr val="bg1"/>
                    </a:solidFill>
                  </a:tcPr>
                </a:tc>
              </a:tr>
              <a:tr h="370840">
                <a:tc>
                  <a:txBody>
                    <a:bodyPr/>
                    <a:lstStyle/>
                    <a:p>
                      <a:pPr algn="ctr"/>
                      <a:r>
                        <a:rPr lang="en-US" sz="2000" b="1" dirty="0" smtClean="0">
                          <a:latin typeface="Arial"/>
                          <a:cs typeface="Arial"/>
                        </a:rPr>
                        <a:t>9</a:t>
                      </a:r>
                      <a:endParaRPr lang="en-US" sz="2000" b="1" dirty="0">
                        <a:latin typeface="Arial"/>
                        <a:cs typeface="Arial"/>
                      </a:endParaRPr>
                    </a:p>
                  </a:txBody>
                  <a:tcPr>
                    <a:solidFill>
                      <a:schemeClr val="bg1"/>
                    </a:solidFill>
                  </a:tcPr>
                </a:tc>
                <a:tc>
                  <a:txBody>
                    <a:bodyPr/>
                    <a:lstStyle/>
                    <a:p>
                      <a:pPr algn="ctr"/>
                      <a:r>
                        <a:rPr lang="en-US" sz="2000" dirty="0" smtClean="0">
                          <a:latin typeface="Arial"/>
                          <a:cs typeface="Arial"/>
                        </a:rPr>
                        <a:t>38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r>
              <a:tr h="370840">
                <a:tc>
                  <a:txBody>
                    <a:bodyPr/>
                    <a:lstStyle/>
                    <a:p>
                      <a:pPr algn="ctr"/>
                      <a:r>
                        <a:rPr lang="en-US" sz="2000" b="1" dirty="0" smtClean="0">
                          <a:latin typeface="Arial"/>
                          <a:cs typeface="Arial"/>
                        </a:rPr>
                        <a:t>10</a:t>
                      </a:r>
                      <a:endParaRPr lang="en-US" sz="2000" b="1" dirty="0">
                        <a:latin typeface="Arial"/>
                        <a:cs typeface="Arial"/>
                      </a:endParaRPr>
                    </a:p>
                  </a:txBody>
                  <a:tcPr>
                    <a:solidFill>
                      <a:schemeClr val="bg1"/>
                    </a:solidFill>
                  </a:tcPr>
                </a:tc>
                <a:tc>
                  <a:txBody>
                    <a:bodyPr/>
                    <a:lstStyle/>
                    <a:p>
                      <a:pPr algn="ctr"/>
                      <a:r>
                        <a:rPr lang="en-US" sz="2000" dirty="0" smtClean="0">
                          <a:latin typeface="Arial"/>
                          <a:cs typeface="Arial"/>
                        </a:rPr>
                        <a:t>21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9</a:t>
                      </a:r>
                      <a:endParaRPr lang="en-US" sz="2000" dirty="0">
                        <a:latin typeface="Arial"/>
                        <a:cs typeface="Arial"/>
                      </a:endParaRPr>
                    </a:p>
                  </a:txBody>
                  <a:tcPr>
                    <a:solidFill>
                      <a:schemeClr val="bg1"/>
                    </a:solidFill>
                  </a:tcPr>
                </a:tc>
              </a:tr>
              <a:tr h="370840">
                <a:tc>
                  <a:txBody>
                    <a:bodyPr/>
                    <a:lstStyle/>
                    <a:p>
                      <a:pPr algn="ctr"/>
                      <a:r>
                        <a:rPr lang="en-US" sz="2000" b="1" dirty="0" smtClean="0">
                          <a:latin typeface="Arial"/>
                          <a:cs typeface="Arial"/>
                        </a:rPr>
                        <a:t>11</a:t>
                      </a:r>
                      <a:endParaRPr lang="en-US" sz="2000" b="1" dirty="0">
                        <a:latin typeface="Arial"/>
                        <a:cs typeface="Arial"/>
                      </a:endParaRPr>
                    </a:p>
                  </a:txBody>
                  <a:tcPr>
                    <a:solidFill>
                      <a:schemeClr val="bg1"/>
                    </a:solidFill>
                  </a:tcPr>
                </a:tc>
                <a:tc>
                  <a:txBody>
                    <a:bodyPr/>
                    <a:lstStyle/>
                    <a:p>
                      <a:pPr algn="ctr"/>
                      <a:r>
                        <a:rPr lang="en-US" sz="2000" dirty="0" smtClean="0">
                          <a:latin typeface="Arial"/>
                          <a:cs typeface="Arial"/>
                        </a:rPr>
                        <a:t>14</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20</a:t>
                      </a:r>
                      <a:endParaRPr lang="en-US" sz="2000" dirty="0">
                        <a:latin typeface="Arial"/>
                        <a:cs typeface="Arial"/>
                      </a:endParaRPr>
                    </a:p>
                  </a:txBody>
                  <a:tcP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a:pPr>
            <a:r>
              <a:rPr lang="en-US" dirty="0">
                <a:solidFill>
                  <a:srgbClr val="000000"/>
                </a:solidFill>
              </a:rPr>
              <a:t>How many 9th graders spend 0–2 hours on homework each night</a:t>
            </a:r>
            <a:r>
              <a:rPr lang="en-US" dirty="0" smtClean="0">
                <a:solidFill>
                  <a:srgbClr val="000000"/>
                </a:solidFill>
              </a:rPr>
              <a:t>?</a:t>
            </a:r>
          </a:p>
          <a:p>
            <a:pPr marL="457200" indent="-457200" algn="l">
              <a:buFont typeface="+mj-lt"/>
              <a:buAutoNum type="arabicPeriod"/>
            </a:pPr>
            <a:endParaRPr lang="en-US" dirty="0">
              <a:solidFill>
                <a:srgbClr val="000000"/>
              </a:solidFill>
            </a:endParaRPr>
          </a:p>
          <a:p>
            <a:pPr marL="457200" indent="-457200" algn="l">
              <a:buFont typeface="+mj-lt"/>
              <a:buAutoNum type="arabicPeriod"/>
            </a:pPr>
            <a:r>
              <a:rPr lang="en-US" dirty="0">
                <a:solidFill>
                  <a:srgbClr val="000000"/>
                </a:solidFill>
              </a:rPr>
              <a:t>How many 10th graders spend 2–4 hours on homework each night</a:t>
            </a:r>
            <a:r>
              <a:rPr lang="en-US" dirty="0" smtClean="0">
                <a:solidFill>
                  <a:srgbClr val="000000"/>
                </a:solidFill>
              </a:rPr>
              <a:t>?</a:t>
            </a:r>
          </a:p>
          <a:p>
            <a:pPr marL="457200" indent="-457200" algn="l">
              <a:buFont typeface="+mj-lt"/>
              <a:buAutoNum type="arabicPeriod"/>
            </a:pPr>
            <a:endParaRPr lang="en-US" dirty="0">
              <a:solidFill>
                <a:srgbClr val="000000"/>
              </a:solidFill>
            </a:endParaRPr>
          </a:p>
          <a:p>
            <a:pPr marL="457200" indent="-457200" algn="l">
              <a:buFont typeface="+mj-lt"/>
              <a:buAutoNum type="arabicPeriod"/>
            </a:pPr>
            <a:r>
              <a:rPr lang="en-US" dirty="0" smtClean="0">
                <a:solidFill>
                  <a:srgbClr val="000000"/>
                </a:solidFill>
              </a:rPr>
              <a:t>Which </a:t>
            </a:r>
            <a:r>
              <a:rPr lang="en-US" dirty="0">
                <a:solidFill>
                  <a:srgbClr val="000000"/>
                </a:solidFill>
              </a:rPr>
              <a:t>response was the most popular among 11th graders? 0–2 hours, 2–4 hours, or more </a:t>
            </a:r>
            <a:r>
              <a:rPr lang="en-US" dirty="0" smtClean="0">
                <a:solidFill>
                  <a:srgbClr val="000000"/>
                </a:solidFill>
              </a:rPr>
              <a:t>than </a:t>
            </a:r>
            <a:r>
              <a:rPr lang="en-US" dirty="0">
                <a:solidFill>
                  <a:srgbClr val="000000"/>
                </a:solidFill>
              </a:rPr>
              <a:t>4 hours?</a:t>
            </a:r>
          </a:p>
          <a:p>
            <a:pPr marL="457200" indent="-457200" algn="l">
              <a:buFont typeface="+mj-lt"/>
              <a:buAutoNum type="arabicPeriod"/>
            </a:pPr>
            <a:endParaRPr lang="en-US" dirty="0">
              <a:solidFill>
                <a:srgbClr val="000000"/>
              </a:solidFill>
            </a:endParaRPr>
          </a:p>
        </p:txBody>
      </p:sp>
      <p:sp>
        <p:nvSpPr>
          <p:cNvPr id="4" name="Slide Number Placeholder 3"/>
          <p:cNvSpPr>
            <a:spLocks noGrp="1"/>
          </p:cNvSpPr>
          <p:nvPr>
            <p:ph type="sldNum" sz="quarter" idx="11"/>
          </p:nvPr>
        </p:nvSpPr>
        <p:spPr/>
        <p:txBody>
          <a:bodyPr/>
          <a:lstStyle/>
          <a:p>
            <a:pPr>
              <a:defRPr/>
            </a:pPr>
            <a:fld id="{9F1B4337-BFC0-4740-BFA4-D4AB9F70F9C9}" type="slidenum">
              <a:rPr lang="en-US" smtClean="0"/>
              <a:pPr>
                <a:defRPr/>
              </a:pPr>
              <a:t>3</a:t>
            </a:fld>
            <a:endParaRPr lang="en-US" dirty="0"/>
          </a:p>
        </p:txBody>
      </p:sp>
      <p:sp>
        <p:nvSpPr>
          <p:cNvPr id="5" name="Footer Placeholder 4"/>
          <p:cNvSpPr>
            <a:spLocks noGrp="1"/>
          </p:cNvSpPr>
          <p:nvPr>
            <p:ph type="ftr" sz="quarter" idx="13"/>
          </p:nvPr>
        </p:nvSpPr>
        <p:spPr/>
        <p:txBody>
          <a:bodyPr/>
          <a:lstStyle/>
          <a:p>
            <a:pPr>
              <a:defRPr/>
            </a:pPr>
            <a:r>
              <a:rPr lang="en-US" smtClean="0"/>
              <a:t>4.2.1: Summarizing Data Using Two-Way Frequency Tables</a:t>
            </a:r>
            <a:endParaRPr lang="en-US"/>
          </a:p>
        </p:txBody>
      </p:sp>
    </p:spTree>
    <p:extLst>
      <p:ext uri="{BB962C8B-B14F-4D97-AF65-F5344CB8AC3E}">
        <p14:creationId xmlns:p14="http://schemas.microsoft.com/office/powerpoint/2010/main" val="2612725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8104188" cy="4997450"/>
          </a:xfrm>
        </p:spPr>
        <p:txBody>
          <a:bodyPr/>
          <a:lstStyle/>
          <a:p>
            <a:pPr marL="457200" indent="-457200" algn="l">
              <a:buFont typeface="+mj-lt"/>
              <a:buAutoNum type="arabicPeriod"/>
            </a:pPr>
            <a:r>
              <a:rPr lang="en-US" dirty="0">
                <a:solidFill>
                  <a:srgbClr val="000000"/>
                </a:solidFill>
              </a:rPr>
              <a:t>How many 9th graders spend 0–2 hours on homework each night?</a:t>
            </a:r>
          </a:p>
          <a:p>
            <a:pPr lvl="1" algn="l"/>
            <a:r>
              <a:rPr lang="en-US" sz="2400" dirty="0">
                <a:solidFill>
                  <a:srgbClr val="660066"/>
                </a:solidFill>
              </a:rPr>
              <a:t>Look for the row for grade 9, then the column for 0–2 hours. 38 9th graders spend 0–2 hours on homework each night.</a:t>
            </a:r>
          </a:p>
          <a:p>
            <a:pPr lvl="1" algn="l"/>
            <a:r>
              <a:rPr lang="en-US" sz="2400" dirty="0" smtClean="0">
                <a:solidFill>
                  <a:srgbClr val="660066"/>
                </a:solidFill>
              </a:rPr>
              <a:t> </a:t>
            </a:r>
            <a:endParaRPr lang="en-US" sz="2400" dirty="0">
              <a:solidFill>
                <a:srgbClr val="660066"/>
              </a:solidFill>
            </a:endParaRPr>
          </a:p>
          <a:p>
            <a:pPr lvl="1" algn="l"/>
            <a:endParaRPr lang="en-US" sz="2400" dirty="0" smtClean="0">
              <a:solidFill>
                <a:srgbClr val="660066"/>
              </a:solidFill>
            </a:endParaRPr>
          </a:p>
          <a:p>
            <a:pPr lvl="1" algn="l"/>
            <a:endParaRPr lang="en-US" sz="2400" dirty="0">
              <a:solidFill>
                <a:srgbClr val="660066"/>
              </a:solidFill>
            </a:endParaRP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4.2.1: Summarizing Data Using Two-Way Frequency Tables</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457200" indent="-457200" algn="l">
              <a:buFont typeface="+mj-lt"/>
              <a:buAutoNum type="arabicPeriod" startAt="2"/>
            </a:pPr>
            <a:r>
              <a:rPr lang="en-US" dirty="0">
                <a:solidFill>
                  <a:srgbClr val="000000"/>
                </a:solidFill>
              </a:rPr>
              <a:t>How many 10th graders spend 2–4 hours on homework each night?</a:t>
            </a:r>
          </a:p>
          <a:p>
            <a:pPr lvl="1" algn="l"/>
            <a:r>
              <a:rPr lang="en-US" sz="2400" dirty="0">
                <a:solidFill>
                  <a:srgbClr val="660066"/>
                </a:solidFill>
              </a:rPr>
              <a:t>Look for the row for grade 10, then the column for </a:t>
            </a:r>
            <a:endParaRPr lang="en-US" sz="2400" dirty="0" smtClean="0">
              <a:solidFill>
                <a:srgbClr val="660066"/>
              </a:solidFill>
            </a:endParaRPr>
          </a:p>
          <a:p>
            <a:pPr lvl="1" algn="l">
              <a:spcBef>
                <a:spcPts val="0"/>
              </a:spcBef>
            </a:pPr>
            <a:r>
              <a:rPr lang="en-US" sz="2400" dirty="0" smtClean="0">
                <a:solidFill>
                  <a:srgbClr val="660066"/>
                </a:solidFill>
              </a:rPr>
              <a:t>2</a:t>
            </a:r>
            <a:r>
              <a:rPr lang="en-US" sz="2400" dirty="0">
                <a:solidFill>
                  <a:srgbClr val="660066"/>
                </a:solidFill>
              </a:rPr>
              <a:t>–4 hours. 25 10th graders spend 2–4 hours on homework each night.</a:t>
            </a:r>
          </a:p>
        </p:txBody>
      </p:sp>
      <p:sp>
        <p:nvSpPr>
          <p:cNvPr id="4" name="Slide Number Placeholder 3"/>
          <p:cNvSpPr>
            <a:spLocks noGrp="1"/>
          </p:cNvSpPr>
          <p:nvPr>
            <p:ph type="sldNum" sz="quarter" idx="11"/>
          </p:nvPr>
        </p:nvSpPr>
        <p:spPr/>
        <p:txBody>
          <a:bodyPr/>
          <a:lstStyle/>
          <a:p>
            <a:pPr>
              <a:defRPr/>
            </a:pPr>
            <a:fld id="{BEC76204-E9DE-EB49-AF45-448339670D40}" type="slidenum">
              <a:rPr lang="en-US" smtClean="0"/>
              <a:pPr>
                <a:defRPr/>
              </a:pPr>
              <a:t>5</a:t>
            </a:fld>
            <a:endParaRPr lang="en-US" dirty="0"/>
          </a:p>
        </p:txBody>
      </p:sp>
      <p:sp>
        <p:nvSpPr>
          <p:cNvPr id="5" name="Footer Placeholder 4"/>
          <p:cNvSpPr>
            <a:spLocks noGrp="1"/>
          </p:cNvSpPr>
          <p:nvPr>
            <p:ph type="ftr" sz="quarter" idx="13"/>
          </p:nvPr>
        </p:nvSpPr>
        <p:spPr/>
        <p:txBody>
          <a:bodyPr/>
          <a:lstStyle/>
          <a:p>
            <a:pPr>
              <a:defRPr/>
            </a:pPr>
            <a:r>
              <a:rPr lang="en-US" smtClean="0"/>
              <a:t>4.2.1: Summarizing Data Using Two-Way Frequency Tables</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2"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3"/>
            </a:pPr>
            <a:r>
              <a:rPr lang="en-US" dirty="0">
                <a:solidFill>
                  <a:srgbClr val="000000"/>
                </a:solidFill>
              </a:rPr>
              <a:t>Which response was the most popular among 11th graders? 0–2 hours, 2–4 hours, or more than 4 hours?</a:t>
            </a:r>
          </a:p>
          <a:p>
            <a:pPr lvl="1" algn="l"/>
            <a:r>
              <a:rPr lang="en-US" sz="2400" dirty="0">
                <a:solidFill>
                  <a:srgbClr val="660066"/>
                </a:solidFill>
              </a:rPr>
              <a:t>Look for the row for grade 11. Find the greatest response, and then identify the heading of the column with the greatest response. The most popular response was “more than 4” hours.</a:t>
            </a:r>
          </a:p>
          <a:p>
            <a:pPr lvl="1" algn="l"/>
            <a:endParaRPr lang="en-US" sz="2400" dirty="0">
              <a:solidFill>
                <a:srgbClr val="660066"/>
              </a:solidFill>
            </a:endParaRPr>
          </a:p>
          <a:p>
            <a:pPr marL="457200" indent="-457200" algn="l">
              <a:buFont typeface="+mj-lt"/>
              <a:buAutoNum type="arabicPeriod" startAt="3"/>
            </a:pPr>
            <a:endParaRPr lang="en-US" dirty="0"/>
          </a:p>
          <a:p>
            <a:pPr marL="457200" indent="-457200" algn="l">
              <a:buFont typeface="+mj-lt"/>
              <a:buAutoNum type="arabicPeriod" startAt="3"/>
            </a:pPr>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4.2.1: Summarizing Data Using Two-Way Frequency Tables</a:t>
            </a:r>
            <a:endParaRPr lang="en-US" dirty="0"/>
          </a:p>
        </p:txBody>
      </p:sp>
      <p:sp>
        <p:nvSpPr>
          <p:cNvPr id="6" name="TextBox 5"/>
          <p:cNvSpPr txBox="1"/>
          <p:nvPr/>
        </p:nvSpPr>
        <p:spPr>
          <a:xfrm>
            <a:off x="9588500" y="1600200"/>
            <a:ext cx="3670300" cy="2800767"/>
          </a:xfrm>
          <a:prstGeom prst="rect">
            <a:avLst/>
          </a:prstGeom>
          <a:noFill/>
        </p:spPr>
        <p:txBody>
          <a:bodyPr wrap="square" rtlCol="0">
            <a:spAutoFit/>
          </a:bodyPr>
          <a:lstStyle/>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endParaRPr lang="en-US" dirty="0">
              <a:latin typeface="Arial"/>
              <a:cs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02578762"/>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26"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18037024"/>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27"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749745274"/>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28"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22893667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1045</TotalTime>
  <Words>416</Words>
  <Application>Microsoft Macintosh PowerPoint</Application>
  <PresentationFormat>On-screen Show (4:3)</PresentationFormat>
  <Paragraphs>66</Paragraphs>
  <Slides>6</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88</cp:revision>
  <dcterms:created xsi:type="dcterms:W3CDTF">2012-02-22T19:14:19Z</dcterms:created>
  <dcterms:modified xsi:type="dcterms:W3CDTF">2012-06-05T18:54:32Z</dcterms:modified>
  <cp:category/>
</cp:coreProperties>
</file>