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2.xml" ContentType="application/vnd.openxmlformats-officedocument.presentationml.notesSlide+xml"/>
  <Override PartName="/ppt/embeddings/oleObject9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55" r:id="rId3"/>
    <p:sldId id="390" r:id="rId4"/>
    <p:sldId id="391" r:id="rId5"/>
    <p:sldId id="258" r:id="rId6"/>
    <p:sldId id="259" r:id="rId7"/>
    <p:sldId id="290" r:id="rId8"/>
    <p:sldId id="377" r:id="rId9"/>
    <p:sldId id="379" r:id="rId10"/>
    <p:sldId id="380" r:id="rId11"/>
    <p:sldId id="381" r:id="rId12"/>
    <p:sldId id="382" r:id="rId13"/>
    <p:sldId id="383" r:id="rId14"/>
    <p:sldId id="393" r:id="rId15"/>
    <p:sldId id="294" r:id="rId16"/>
    <p:sldId id="366" r:id="rId17"/>
    <p:sldId id="295" r:id="rId18"/>
    <p:sldId id="370" r:id="rId19"/>
    <p:sldId id="296" r:id="rId20"/>
    <p:sldId id="392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496" y="-112"/>
      </p:cViewPr>
      <p:guideLst>
        <p:guide orient="horz" pos="1930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8/10/12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8/10/12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/CAU4L2S1MargFreq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5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/CAU4L2S1CondRelFreq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8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134787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4L2S1MargFreq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4L2S1CondRelFreq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9" Type="http://schemas.openxmlformats.org/officeDocument/2006/relationships/oleObject" Target="../embeddings/oleObject7.bin"/><Relationship Id="rId10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76032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Information about people who are surveyed can be captured in two-way frequency tables. A </a:t>
            </a:r>
            <a:r>
              <a:rPr lang="en-US" b="1" dirty="0"/>
              <a:t>two-way frequency table </a:t>
            </a:r>
            <a:r>
              <a:rPr lang="en-US" dirty="0"/>
              <a:t>is a table of data that separates responses by a characteristic of the respondents.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247108"/>
              </p:ext>
            </p:extLst>
          </p:nvPr>
        </p:nvGraphicFramePr>
        <p:xfrm>
          <a:off x="1527175" y="2916590"/>
          <a:ext cx="60960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2194"/>
                <a:gridCol w="1641806"/>
                <a:gridCol w="20320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Type of characteristic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Type of response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Response 1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Response 2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Characteristic 1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latin typeface="Arial"/>
                          <a:cs typeface="Arial"/>
                        </a:rPr>
                        <a:t>a</a:t>
                      </a:r>
                      <a:endParaRPr lang="en-US" sz="2000" b="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latin typeface="Arial"/>
                          <a:cs typeface="Arial"/>
                        </a:rPr>
                        <a:t>b</a:t>
                      </a:r>
                      <a:endParaRPr lang="en-US" sz="2000" b="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Characteristic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latin typeface="Arial"/>
                          <a:cs typeface="Arial"/>
                        </a:rPr>
                        <a:t>c</a:t>
                      </a:r>
                      <a:endParaRPr lang="en-US" sz="2000" b="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latin typeface="Arial"/>
                          <a:cs typeface="Arial"/>
                        </a:rPr>
                        <a:t>d</a:t>
                      </a:r>
                      <a:endParaRPr lang="en-US" sz="2000" b="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660066"/>
                </a:solidFill>
              </a:rPr>
              <a:t>Sum </a:t>
            </a:r>
            <a:r>
              <a:rPr lang="en-US" sz="2800" b="1" dirty="0">
                <a:solidFill>
                  <a:srgbClr val="660066"/>
                </a:solidFill>
              </a:rPr>
              <a:t>the responses of people with each characteristic for the second pet type, “cat.”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49 people in grade 9 preferred cats, and 36 people in grade 10 </a:t>
            </a:r>
            <a:r>
              <a:rPr lang="en-US" dirty="0" smtClean="0">
                <a:solidFill>
                  <a:schemeClr val="tx1"/>
                </a:solidFill>
              </a:rPr>
              <a:t>preferred </a:t>
            </a:r>
            <a:r>
              <a:rPr lang="en-US" dirty="0">
                <a:solidFill>
                  <a:schemeClr val="tx1"/>
                </a:solidFill>
              </a:rPr>
              <a:t>cats.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49 + 36 = 85 people who preferred cats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78547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6492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2064" indent="-557784"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660066"/>
                </a:solidFill>
              </a:rPr>
              <a:t>Sum </a:t>
            </a:r>
            <a:r>
              <a:rPr lang="en-US" sz="2800" b="1" dirty="0">
                <a:solidFill>
                  <a:srgbClr val="660066"/>
                </a:solidFill>
              </a:rPr>
              <a:t>the responses of people with each characteristic for the third pet type, “dog.”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53 people in grade 9 preferred dogs, and 64 people in grade 10 preferred dogs.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53 + 64 = 117 people who preferred dogs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633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8170298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660066"/>
                </a:solidFill>
              </a:rPr>
              <a:t>Sum </a:t>
            </a:r>
            <a:r>
              <a:rPr lang="en-US" sz="2800" b="1" dirty="0">
                <a:solidFill>
                  <a:srgbClr val="660066"/>
                </a:solidFill>
              </a:rPr>
              <a:t>the responses of people with each characteristic for the fourth pet type</a:t>
            </a:r>
            <a:r>
              <a:rPr lang="en-US" sz="2800" b="1" dirty="0" smtClean="0">
                <a:solidFill>
                  <a:srgbClr val="660066"/>
                </a:solidFill>
              </a:rPr>
              <a:t>, “</a:t>
            </a:r>
            <a:r>
              <a:rPr lang="en-US" sz="2800" b="1" dirty="0">
                <a:solidFill>
                  <a:srgbClr val="660066"/>
                </a:solidFill>
              </a:rPr>
              <a:t>fish.”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22 people in grade 9 preferred fish, and 10 people in grade 10 </a:t>
            </a:r>
            <a:r>
              <a:rPr lang="en-US" dirty="0" smtClean="0">
                <a:solidFill>
                  <a:schemeClr val="tx1"/>
                </a:solidFill>
              </a:rPr>
              <a:t>preferred </a:t>
            </a:r>
            <a:r>
              <a:rPr lang="en-US" dirty="0">
                <a:solidFill>
                  <a:schemeClr val="tx1"/>
                </a:solidFill>
              </a:rPr>
              <a:t>fish.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22 + 10 = 32 people who preferred fish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243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Organize the marginal frequencies in a two-way frequency table.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Create a row and include the marginal frequencies of each </a:t>
            </a:r>
            <a:r>
              <a:rPr lang="en-US" dirty="0" smtClean="0">
                <a:solidFill>
                  <a:schemeClr val="tx1"/>
                </a:solidFill>
              </a:rPr>
              <a:t>response </a:t>
            </a:r>
            <a:r>
              <a:rPr lang="en-US" dirty="0">
                <a:solidFill>
                  <a:schemeClr val="tx1"/>
                </a:solidFill>
              </a:rPr>
              <a:t>under the name of each response.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648414"/>
              </p:ext>
            </p:extLst>
          </p:nvPr>
        </p:nvGraphicFramePr>
        <p:xfrm>
          <a:off x="1258666" y="3050000"/>
          <a:ext cx="5919595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3919"/>
                <a:gridCol w="1183919"/>
                <a:gridCol w="1183919"/>
                <a:gridCol w="1183919"/>
                <a:gridCol w="1183919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Grade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Preferred pet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Bird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Cat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Dog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Fish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Total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117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841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698192" cy="2651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4.2.1: Summarizing Data Using Two-Way Frequency Tables</a:t>
            </a:r>
            <a:endParaRPr lang="en-US" dirty="0"/>
          </a:p>
        </p:txBody>
      </p:sp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433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107058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Ms. Scanlon surveys her students about the time they spend studying. She creates a table showing the amount of time students studied and the score each </a:t>
            </a:r>
            <a:r>
              <a:rPr lang="en-US" dirty="0" smtClean="0"/>
              <a:t>student </a:t>
            </a:r>
            <a:r>
              <a:rPr lang="en-US" dirty="0"/>
              <a:t>earned on a recent test.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62780"/>
              </p:ext>
            </p:extLst>
          </p:nvPr>
        </p:nvGraphicFramePr>
        <p:xfrm>
          <a:off x="1453967" y="3338401"/>
          <a:ext cx="6236065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5568"/>
                <a:gridCol w="1141193"/>
                <a:gridCol w="1138075"/>
                <a:gridCol w="1122624"/>
                <a:gridCol w="108860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Hours spent studying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Test score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0–25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26–50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51–75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76–100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0–2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2–4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4–6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6+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8087649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r>
              <a:rPr lang="en-US" dirty="0"/>
              <a:t>Ms. Scanlon wants to understand the distribution of scores among all the students, and to get a sense of how students are performing and how much students are studying. Find the conditional relative frequencies as a percentage of the total number of students.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845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97158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Find </a:t>
            </a:r>
            <a:r>
              <a:rPr lang="en-US" sz="2800" b="1" dirty="0">
                <a:solidFill>
                  <a:srgbClr val="660066"/>
                </a:solidFill>
              </a:rPr>
              <a:t>the total number of students represented in the table by summing the joint frequencies.</a:t>
            </a:r>
          </a:p>
          <a:p>
            <a:pPr marL="512064" lvl="1" algn="l"/>
            <a:r>
              <a:rPr lang="en-US" sz="2000" spc="-30" dirty="0">
                <a:solidFill>
                  <a:schemeClr val="tx1"/>
                </a:solidFill>
              </a:rPr>
              <a:t>2 + 8 + 12 + 2 + 0 + 10 + 8 + 24 + 1 + 0 + 2 + 9 + 0 + 0 + 1 + 4 = 83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599" y="640567"/>
            <a:ext cx="8034224" cy="4998233"/>
          </a:xfrm>
        </p:spPr>
        <p:txBody>
          <a:bodyPr/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dirty="0" smtClean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Divide each joint frequency by the total number of students.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800" b="1" dirty="0">
              <a:solidFill>
                <a:srgbClr val="660066"/>
              </a:solidFill>
            </a:endParaRPr>
          </a:p>
          <a:p>
            <a:pPr eaLnBrk="1" hangingPunct="1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187279"/>
              </p:ext>
            </p:extLst>
          </p:nvPr>
        </p:nvGraphicFramePr>
        <p:xfrm>
          <a:off x="1525588" y="2238375"/>
          <a:ext cx="5949950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6858000" imgH="3568700" progId="Equation.DSMT4">
                  <p:embed/>
                </p:oleObj>
              </mc:Choice>
              <mc:Fallback>
                <p:oleObj name="Equation" r:id="rId3" imgW="6858000" imgH="356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588" y="2238375"/>
                        <a:ext cx="5949950" cy="309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528318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74422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Represent the conditional joint frequencies in a new table.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Insert each conditional joint frequency in a table set up the same way as the two-way frequency table.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6CCA9-1D01-9245-AFDA-6E49C04915D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35442"/>
              </p:ext>
            </p:extLst>
          </p:nvPr>
        </p:nvGraphicFramePr>
        <p:xfrm>
          <a:off x="1016000" y="3120073"/>
          <a:ext cx="6239575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9078"/>
                <a:gridCol w="1141193"/>
                <a:gridCol w="1138075"/>
                <a:gridCol w="1122624"/>
                <a:gridCol w="108860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Hours spent studying</a:t>
                      </a:r>
                      <a:endParaRPr lang="en-US" sz="2000" b="1" dirty="0" smtClean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Test score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0–25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26–50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51–75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76–100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0–2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0.024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0.096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0.145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0.024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2–4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0.120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0.096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0.289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4–6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0.012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0.024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0.108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6+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0.012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0.048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 smtClean="0"/>
              <a:t>Introduction, </a:t>
            </a:r>
            <a:r>
              <a:rPr lang="en-US" sz="2800" b="1" i="1" dirty="0" smtClean="0"/>
              <a:t>continued</a:t>
            </a:r>
            <a:endParaRPr lang="en-US" sz="2800" b="1" dirty="0" smtClean="0"/>
          </a:p>
          <a:p>
            <a:r>
              <a:rPr lang="en-US" dirty="0"/>
              <a:t>Each cell in the table contains a count of the people with a given characteristic who gave each response. For example, in the </a:t>
            </a:r>
            <a:r>
              <a:rPr lang="en-US" dirty="0" smtClean="0"/>
              <a:t>table, </a:t>
            </a:r>
            <a:r>
              <a:rPr lang="en-US" i="1" dirty="0" smtClean="0"/>
              <a:t>a</a:t>
            </a:r>
            <a:r>
              <a:rPr lang="en-US" i="1" dirty="0"/>
              <a:t>, b, c, </a:t>
            </a:r>
            <a:r>
              <a:rPr lang="en-US" dirty="0"/>
              <a:t>and </a:t>
            </a:r>
            <a:r>
              <a:rPr lang="en-US" i="1" dirty="0"/>
              <a:t>d</a:t>
            </a:r>
            <a:r>
              <a:rPr lang="en-US" dirty="0"/>
              <a:t> would each be counts for the responses given by people with each characteristic. The sum of all the cells,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+ </a:t>
            </a:r>
            <a:r>
              <a:rPr lang="en-US" i="1" dirty="0"/>
              <a:t>c</a:t>
            </a:r>
            <a:r>
              <a:rPr lang="en-US" dirty="0"/>
              <a:t> + </a:t>
            </a:r>
            <a:r>
              <a:rPr lang="en-US" i="1" dirty="0"/>
              <a:t>d</a:t>
            </a:r>
            <a:r>
              <a:rPr lang="en-US" dirty="0"/>
              <a:t>, is the total number of respondents. Two-way frequency tables help organize information and provide greater insight into features of a population being surveyed. A </a:t>
            </a:r>
            <a:r>
              <a:rPr lang="en-US" b="1" dirty="0"/>
              <a:t>trend</a:t>
            </a:r>
            <a:r>
              <a:rPr lang="en-US" dirty="0"/>
              <a:t>, or pattern in the data, can be examined using a two-way frequency table.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189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5999" y="6246813"/>
            <a:ext cx="5635325" cy="265112"/>
          </a:xfrm>
        </p:spPr>
        <p:txBody>
          <a:bodyPr/>
          <a:lstStyle/>
          <a:p>
            <a:pPr>
              <a:defRPr/>
            </a:pPr>
            <a:r>
              <a:rPr lang="en-US" dirty="0"/>
              <a:t>4.2.1: Summarizing Data Using Two-Way Frequency Tables</a:t>
            </a:r>
          </a:p>
        </p:txBody>
      </p:sp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433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Introduction, </a:t>
            </a:r>
            <a:r>
              <a:rPr lang="en-US" sz="2800" b="1" i="1" dirty="0"/>
              <a:t>continued</a:t>
            </a:r>
            <a:endParaRPr lang="en-US" sz="2800" b="1" dirty="0"/>
          </a:p>
          <a:p>
            <a:r>
              <a:rPr lang="en-US" dirty="0"/>
              <a:t>A </a:t>
            </a:r>
            <a:r>
              <a:rPr lang="en-US" b="1" dirty="0"/>
              <a:t>joint frequency</a:t>
            </a:r>
            <a:r>
              <a:rPr lang="en-US" dirty="0"/>
              <a:t> is the number of responses for a given characteristic. The entries in the cells of a two-way frequency table are joint frequencies. In the sample table, </a:t>
            </a:r>
            <a:r>
              <a:rPr lang="en-US" i="1" dirty="0"/>
              <a:t>a, b, c, </a:t>
            </a:r>
            <a:r>
              <a:rPr lang="en-US" dirty="0"/>
              <a:t>and </a:t>
            </a:r>
            <a:r>
              <a:rPr lang="en-US" i="1" dirty="0"/>
              <a:t>d</a:t>
            </a:r>
            <a:r>
              <a:rPr lang="en-US" dirty="0"/>
              <a:t> are each joint frequencies. A </a:t>
            </a:r>
            <a:r>
              <a:rPr lang="en-US" b="1" dirty="0"/>
              <a:t>marginal frequency</a:t>
            </a:r>
            <a:r>
              <a:rPr lang="en-US" dirty="0"/>
              <a:t> is the total number of times a response was given, or the total number of respondents with a given characteristic. This is the sum of either a row or a column in a two-way frequency table. In the sample table,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would be the marginal frequency of people with Characteristic 1. 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700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Introduction, </a:t>
            </a:r>
            <a:r>
              <a:rPr lang="en-US" sz="2800" b="1" i="1" dirty="0"/>
              <a:t>continued</a:t>
            </a:r>
            <a:endParaRPr lang="en-US" sz="2800" b="1" dirty="0"/>
          </a:p>
          <a:p>
            <a:pPr>
              <a:lnSpc>
                <a:spcPct val="120000"/>
              </a:lnSpc>
            </a:pPr>
            <a:r>
              <a:rPr lang="en-US" dirty="0"/>
              <a:t>A </a:t>
            </a:r>
            <a:r>
              <a:rPr lang="en-US" b="1" dirty="0"/>
              <a:t>conditional relative frequency</a:t>
            </a:r>
            <a:r>
              <a:rPr lang="en-US" dirty="0"/>
              <a:t> allows a comparison to be made for multiple responses in a single row, single column, or table. Relative frequencies are expressed as a percentage, usually written as a decimal. They are found by dividing the number of responses by either the total number of people who gave that response, the total number of people with a given characteristic, or the total number of respondents. In the sample table,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the relative frequency of Response 1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people </a:t>
            </a:r>
            <a:r>
              <a:rPr lang="en-US" dirty="0"/>
              <a:t>with Characteristic 1.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505746"/>
              </p:ext>
            </p:extLst>
          </p:nvPr>
        </p:nvGraphicFramePr>
        <p:xfrm>
          <a:off x="6743233" y="4099393"/>
          <a:ext cx="6477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9" name="Equation" r:id="rId3" imgW="647700" imgH="800100" progId="Equation.DSMT4">
                  <p:embed/>
                </p:oleObj>
              </mc:Choice>
              <mc:Fallback>
                <p:oleObj name="Equation" r:id="rId3" imgW="6477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43233" y="4099393"/>
                        <a:ext cx="6477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161952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76032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A two-way frequency table divides survey responses by characteristics of respondents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number of times a response was given by people with a certain characteristic is called a joint frequency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marginal frequency is the total number of times a response is given, or the total number of people with a certain characteristic.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98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99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00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01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02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03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04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conditional relative frequency expresses a number of responses as a percentage of the total number of respondents, the total number of people with a given characteristic, or the total number of times a specific response was given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Trends, or patterns of responses, can be identified by looking at the frequency of responses.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incorrectly locating frequencies in the </a:t>
            </a:r>
            <a:r>
              <a:rPr lang="en-US" dirty="0" smtClean="0"/>
              <a:t>table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incorrectly </a:t>
            </a:r>
            <a:r>
              <a:rPr lang="en-US" dirty="0"/>
              <a:t>calculating conditional relative frequencies by being inconsistent in the method used (dividing by the number of times a response was given, the number of people with a given characteristic, or the total number of respondents)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800" b="1" dirty="0"/>
              <a:t>Guided Practice</a:t>
            </a:r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2800" b="1" dirty="0">
              <a:solidFill>
                <a:srgbClr val="558ED5"/>
              </a:solidFill>
            </a:endParaRPr>
          </a:p>
          <a:p>
            <a:r>
              <a:rPr lang="en-US" dirty="0"/>
              <a:t>Abigail surveys students in different grades, and asks each student which pet they prefer. The responses are in the table below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pPr>
              <a:spcAft>
                <a:spcPts val="1200"/>
              </a:spcAft>
            </a:pPr>
            <a:endParaRPr lang="en-US" dirty="0"/>
          </a:p>
          <a:p>
            <a:endParaRPr lang="en-US" dirty="0" smtClean="0"/>
          </a:p>
          <a:p>
            <a:r>
              <a:rPr lang="en-US" dirty="0"/>
              <a:t>What is the marginal frequency of each type of pet?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471884"/>
              </p:ext>
            </p:extLst>
          </p:nvPr>
        </p:nvGraphicFramePr>
        <p:xfrm>
          <a:off x="1660075" y="2981960"/>
          <a:ext cx="60960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Grade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Preferred pet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Bird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Cat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Dog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Fish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49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53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36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64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5607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57784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Sum </a:t>
            </a:r>
            <a:r>
              <a:rPr lang="en-US" sz="2800" b="1" dirty="0">
                <a:solidFill>
                  <a:srgbClr val="660066"/>
                </a:solidFill>
              </a:rPr>
              <a:t>the responses of people with each characteristic for the first pet type, “bird.”</a:t>
            </a:r>
          </a:p>
          <a:p>
            <a:pPr marL="512064" lvl="1" algn="l"/>
            <a:r>
              <a:rPr lang="en-US" dirty="0">
                <a:solidFill>
                  <a:schemeClr val="tx1"/>
                </a:solidFill>
              </a:rPr>
              <a:t>3 people in grade 9 preferred birds, and 7 people in grade 10 </a:t>
            </a:r>
            <a:r>
              <a:rPr lang="en-US" dirty="0" smtClean="0">
                <a:solidFill>
                  <a:schemeClr val="tx1"/>
                </a:solidFill>
              </a:rPr>
              <a:t>preferred </a:t>
            </a:r>
            <a:r>
              <a:rPr lang="en-US" dirty="0">
                <a:solidFill>
                  <a:schemeClr val="tx1"/>
                </a:solidFill>
              </a:rPr>
              <a:t>birds.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3 + 7 = 10 people who preferred birds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4.2.1: Summarizing Data Using Two-Way Frequency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5484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9789</TotalTime>
  <Words>1410</Words>
  <Application>Microsoft Macintosh PowerPoint</Application>
  <PresentationFormat>On-screen Show (4:3)</PresentationFormat>
  <Paragraphs>219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170</cp:revision>
  <dcterms:created xsi:type="dcterms:W3CDTF">2012-02-22T19:14:19Z</dcterms:created>
  <dcterms:modified xsi:type="dcterms:W3CDTF">2012-08-10T13:33:43Z</dcterms:modified>
  <cp:category/>
</cp:coreProperties>
</file>