
<file path=[Content_Types].xml><?xml version="1.0" encoding="utf-8"?>
<Types xmlns="http://schemas.openxmlformats.org/package/2006/content-types">
  <Default Extension="xml" ContentType="application/xml"/>
  <Default Extension="pdf" ContentType="application/pd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ppt/embeddings/oleObject2.bin" ContentType="application/vnd.openxmlformats-officedocument.oleObject"/>
  <Override PartName="/ppt/notesSlides/notesSlide5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6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7" r:id="rId2"/>
    <p:sldId id="266" r:id="rId3"/>
    <p:sldId id="271" r:id="rId4"/>
    <p:sldId id="268" r:id="rId5"/>
    <p:sldId id="270" r:id="rId6"/>
    <p:sldId id="272" r:id="rId7"/>
    <p:sldId id="274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60"/>
        <p:guide pos="8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4" d="100"/>
          <a:sy n="104" d="100"/>
        </p:scale>
        <p:origin x="-1848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/>
              <a:t>http://</a:t>
            </a:r>
            <a:r>
              <a:rPr lang="en-US" u="none" dirty="0" err="1" smtClean="0"/>
              <a:t>walch.com</a:t>
            </a:r>
            <a:r>
              <a:rPr lang="en-US" u="none" dirty="0" smtClean="0"/>
              <a:t>/</a:t>
            </a:r>
            <a:r>
              <a:rPr lang="en-US" u="none" dirty="0" err="1" smtClean="0"/>
              <a:t>wu</a:t>
            </a:r>
            <a:r>
              <a:rPr lang="en-US" u="none" dirty="0" smtClean="0"/>
              <a:t>/CAU4L1S4Shoes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MCC9–12.S.ID.3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 smtClean="0">
              <a:cs typeface="Arial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C270311C-7E75-C049-B055-CD83C17D8A8E}" type="slidenum">
              <a:rPr lang="en-US" sz="1200">
                <a:latin typeface="Arial"/>
              </a:rPr>
              <a:pPr eaLnBrk="1" hangingPunct="1"/>
              <a:t>5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61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cs typeface="Arial"/>
              </a:rPr>
              <a:t>Connection to the Lesson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In this lesson, students will analyze the shape, center, and spread of data sets. 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recall how to calculate measures of center and spread. These calculations are used to describe and compare data sets.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will use graphical representations to compare and describe data sets, and should recall how to create these representations.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993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6318" y="6393706"/>
            <a:ext cx="5471926" cy="274021"/>
          </a:xfrm>
        </p:spPr>
        <p:txBody>
          <a:bodyPr/>
          <a:lstStyle>
            <a:lvl1pPr algn="l">
              <a:defRPr sz="16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4.1.4: Interpreting Data Sets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4.1.4: Interpreting Data Sets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4.1.4: Interpreting Data Sets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4.1.4: Interpreting Data Sets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4.1.4: Interpreting Data Sets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4.1.4: Interpreting Data Sets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4.1.4: Interpreting Data Sets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4.1.4: Interpreting Data Sets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4.1.4: Interpreting Data Sets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4.1.4: Interpreting Data Sets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4.1.4: Interpreting Data Sets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4.1.4: Interpreting Data Sets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4L1S4Shoes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4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5.emf"/><Relationship Id="rId6" Type="http://schemas.openxmlformats.org/officeDocument/2006/relationships/oleObject" Target="../embeddings/oleObject4.bin"/><Relationship Id="rId7" Type="http://schemas.openxmlformats.org/officeDocument/2006/relationships/oleObject" Target="../embeddings/oleObject5.bin"/><Relationship Id="rId8" Type="http://schemas.openxmlformats.org/officeDocument/2006/relationships/oleObject" Target="../embeddings/oleObject6.bin"/><Relationship Id="rId9" Type="http://schemas.openxmlformats.org/officeDocument/2006/relationships/image" Target="../media/image6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7.bin"/><Relationship Id="rId5" Type="http://schemas.openxmlformats.org/officeDocument/2006/relationships/image" Target="../media/image5.emf"/><Relationship Id="rId6" Type="http://schemas.openxmlformats.org/officeDocument/2006/relationships/oleObject" Target="../embeddings/oleObject8.bin"/><Relationship Id="rId7" Type="http://schemas.openxmlformats.org/officeDocument/2006/relationships/oleObject" Target="../embeddings/oleObject9.bin"/><Relationship Id="rId8" Type="http://schemas.openxmlformats.org/officeDocument/2006/relationships/image" Target="../media/image7.pd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4.1.4: Interpreting Data Sets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953436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A group of friends compares shoe sizes. Their shoe sizes are listed below. Use the data set to complete the problems that follow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endParaRPr lang="en-US" dirty="0">
              <a:latin typeface="Arial"/>
              <a:cs typeface="Arial"/>
            </a:endParaRPr>
          </a:p>
          <a:p>
            <a:pPr lvl="1"/>
            <a:r>
              <a:rPr lang="en-US" dirty="0">
                <a:latin typeface="Arial"/>
                <a:cs typeface="Arial"/>
              </a:rPr>
              <a:t>5   6   6   7   9   9   10   10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4.1.4: Interpreting Data Sets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What is the median of the data set</a:t>
            </a:r>
            <a:r>
              <a:rPr lang="en-US" dirty="0" smtClean="0"/>
              <a:t>?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What is the first quartile of the data set</a:t>
            </a:r>
            <a:r>
              <a:rPr lang="en-US" dirty="0" smtClean="0"/>
              <a:t>?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What is the third quartile of the data set</a:t>
            </a:r>
            <a:r>
              <a:rPr lang="en-US" dirty="0" smtClean="0"/>
              <a:t>?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Create a box plot of the data.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4.1.4: Interpreting Data Sets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8104188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What is the median of the data set?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median is the middle-most value: the average of the fourth and fifth data values. </a:t>
            </a:r>
          </a:p>
          <a:p>
            <a:pPr lvl="1" algn="l"/>
            <a:endParaRPr lang="en-US" sz="2400" dirty="0" smtClean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4.1.4: Interpreting Data Sets</a:t>
            </a: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0509172"/>
              </p:ext>
            </p:extLst>
          </p:nvPr>
        </p:nvGraphicFramePr>
        <p:xfrm>
          <a:off x="1776413" y="2000250"/>
          <a:ext cx="11176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4" imgW="1117600" imgH="800100" progId="Equation.DSMT4">
                  <p:embed/>
                </p:oleObj>
              </mc:Choice>
              <mc:Fallback>
                <p:oleObj name="Equation" r:id="rId4" imgW="11176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76413" y="2000250"/>
                        <a:ext cx="11176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/>
              <a:t>What is the </a:t>
            </a:r>
            <a:r>
              <a:rPr lang="en-US" dirty="0" smtClean="0"/>
              <a:t>first quartile of the data set?</a:t>
            </a:r>
            <a:endParaRPr lang="en-US" dirty="0"/>
          </a:p>
          <a:p>
            <a:pPr marL="800100" lvl="1" indent="-342900" algn="l">
              <a:buFont typeface="Arial"/>
              <a:buChar char="•"/>
            </a:pPr>
            <a:r>
              <a:rPr lang="en-US" sz="2400" dirty="0" smtClean="0">
                <a:solidFill>
                  <a:srgbClr val="660066"/>
                </a:solidFill>
              </a:rPr>
              <a:t>The </a:t>
            </a:r>
            <a:r>
              <a:rPr lang="en-US" sz="2400" dirty="0">
                <a:solidFill>
                  <a:srgbClr val="660066"/>
                </a:solidFill>
              </a:rPr>
              <a:t>first quartile is the middle-most value of the lower half of the data set: the average of the second and third data values.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C76204-E9DE-EB49-AF45-448339670D4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4.1.4: Interpreting Data Sets</a:t>
            </a:r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5880470"/>
              </p:ext>
            </p:extLst>
          </p:nvPr>
        </p:nvGraphicFramePr>
        <p:xfrm>
          <a:off x="1789113" y="2393950"/>
          <a:ext cx="11303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4" imgW="1130300" imgH="800100" progId="Equation.DSMT4">
                  <p:embed/>
                </p:oleObj>
              </mc:Choice>
              <mc:Fallback>
                <p:oleObj name="Equation" r:id="rId4" imgW="11303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89113" y="2393950"/>
                        <a:ext cx="11303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 startAt="3"/>
            </a:pPr>
            <a:r>
              <a:rPr lang="en-US" dirty="0"/>
              <a:t>What is the </a:t>
            </a:r>
            <a:r>
              <a:rPr lang="en-US" dirty="0" smtClean="0"/>
              <a:t>third quartile </a:t>
            </a:r>
            <a:r>
              <a:rPr lang="en-US" dirty="0"/>
              <a:t>of the data set?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third quartile is the middle-most value of the upper half of the data set: the average of the sixth and seventh data values.</a:t>
            </a:r>
          </a:p>
          <a:p>
            <a:pPr lvl="1" algn="l"/>
            <a:endParaRPr lang="en-US" sz="2400" dirty="0">
              <a:solidFill>
                <a:srgbClr val="660066"/>
              </a:solidFill>
            </a:endParaRPr>
          </a:p>
          <a:p>
            <a:pPr marL="457200" indent="-457200" algn="l">
              <a:buFont typeface="+mj-lt"/>
              <a:buAutoNum type="arabicPeriod" startAt="3"/>
            </a:pPr>
            <a:endParaRPr lang="en-US" dirty="0"/>
          </a:p>
          <a:p>
            <a:pPr marL="457200" indent="-457200" algn="l">
              <a:buFont typeface="+mj-lt"/>
              <a:buAutoNum type="arabicPeriod" startAt="3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4.1.4: Interpreting Data Sets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588500" y="1600200"/>
            <a:ext cx="36703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r>
              <a:rPr lang="en-US" baseline="30000" dirty="0"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2578762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Equation" r:id="rId4" imgW="190500" imgH="330200" progId="Equation.DSMT4">
                  <p:embed/>
                </p:oleObj>
              </mc:Choice>
              <mc:Fallback>
                <p:oleObj name="Equation" r:id="rId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8037024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9745274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3427510"/>
              </p:ext>
            </p:extLst>
          </p:nvPr>
        </p:nvGraphicFramePr>
        <p:xfrm>
          <a:off x="1774826" y="2368550"/>
          <a:ext cx="15113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Equation" r:id="rId8" imgW="1511300" imgH="800100" progId="Equation.DSMT4">
                  <p:embed/>
                </p:oleObj>
              </mc:Choice>
              <mc:Fallback>
                <p:oleObj name="Equation" r:id="rId8" imgW="15113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774826" y="2368550"/>
                        <a:ext cx="15113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9366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 startAt="4"/>
            </a:pPr>
            <a:r>
              <a:rPr lang="en-US" dirty="0" smtClean="0">
                <a:solidFill>
                  <a:srgbClr val="000000"/>
                </a:solidFill>
              </a:rPr>
              <a:t>Create a box plot of the data.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Use the minimum, maximum, first quartile, median, and third quartile to create a box plot.</a:t>
            </a:r>
          </a:p>
          <a:p>
            <a:pPr marL="457200" indent="-457200" algn="l">
              <a:buFont typeface="+mj-lt"/>
              <a:buAutoNum type="arabicPeriod" startAt="4"/>
            </a:pPr>
            <a:endParaRPr lang="en-US" dirty="0">
              <a:solidFill>
                <a:srgbClr val="000000"/>
              </a:solidFill>
            </a:endParaRPr>
          </a:p>
          <a:p>
            <a:pPr algn="l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4.1.4: Interpreting Data Sets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806240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Equation" r:id="rId4" imgW="190500" imgH="330200" progId="Equation.DSMT4">
                  <p:embed/>
                </p:oleObj>
              </mc:Choice>
              <mc:Fallback>
                <p:oleObj name="Equation" r:id="rId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6000364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657247"/>
              </p:ext>
            </p:extLst>
          </p:nvPr>
        </p:nvGraphicFramePr>
        <p:xfrm>
          <a:off x="7391400" y="41656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1400" y="41656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Image68970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999" y="2070100"/>
            <a:ext cx="4821613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028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1018</TotalTime>
  <Words>343</Words>
  <Application>Microsoft Macintosh PowerPoint</Application>
  <PresentationFormat>On-screen Show (4:3)</PresentationFormat>
  <Paragraphs>59</Paragraphs>
  <Slides>7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Coordinate Algebra WarmUp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87</cp:revision>
  <dcterms:created xsi:type="dcterms:W3CDTF">2012-02-22T19:14:19Z</dcterms:created>
  <dcterms:modified xsi:type="dcterms:W3CDTF">2012-06-05T18:53:08Z</dcterms:modified>
  <cp:category/>
</cp:coreProperties>
</file>