
<file path=[Content_Types].xml><?xml version="1.0" encoding="utf-8"?>
<Types xmlns="http://schemas.openxmlformats.org/package/2006/content-types">
  <Default Extension="xml" ContentType="application/xml"/>
  <Default Extension="pdf" ContentType="application/pd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notesSlides/notesSlide2.xml" ContentType="application/vnd.openxmlformats-officedocument.presentationml.notesSlide+xml"/>
  <Override PartName="/ppt/embeddings/oleObject11.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handoutMasterIdLst>
    <p:handoutMasterId r:id="rId37"/>
  </p:handoutMasterIdLst>
  <p:sldIdLst>
    <p:sldId id="256" r:id="rId2"/>
    <p:sldId id="355" r:id="rId3"/>
    <p:sldId id="258" r:id="rId4"/>
    <p:sldId id="259" r:id="rId5"/>
    <p:sldId id="290" r:id="rId6"/>
    <p:sldId id="377" r:id="rId7"/>
    <p:sldId id="378" r:id="rId8"/>
    <p:sldId id="379" r:id="rId9"/>
    <p:sldId id="380" r:id="rId10"/>
    <p:sldId id="381" r:id="rId11"/>
    <p:sldId id="382" r:id="rId12"/>
    <p:sldId id="383" r:id="rId13"/>
    <p:sldId id="384" r:id="rId14"/>
    <p:sldId id="385" r:id="rId15"/>
    <p:sldId id="387" r:id="rId16"/>
    <p:sldId id="388" r:id="rId17"/>
    <p:sldId id="389" r:id="rId18"/>
    <p:sldId id="386" r:id="rId19"/>
    <p:sldId id="390" r:id="rId20"/>
    <p:sldId id="294" r:id="rId21"/>
    <p:sldId id="366" r:id="rId22"/>
    <p:sldId id="295" r:id="rId23"/>
    <p:sldId id="370" r:id="rId24"/>
    <p:sldId id="296" r:id="rId25"/>
    <p:sldId id="367" r:id="rId26"/>
    <p:sldId id="356" r:id="rId27"/>
    <p:sldId id="371" r:id="rId28"/>
    <p:sldId id="372" r:id="rId29"/>
    <p:sldId id="373" r:id="rId30"/>
    <p:sldId id="374" r:id="rId31"/>
    <p:sldId id="375" r:id="rId32"/>
    <p:sldId id="376" r:id="rId33"/>
    <p:sldId id="357" r:id="rId34"/>
    <p:sldId id="391" r:id="rId35"/>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69" d="100"/>
          <a:sy n="69" d="100"/>
        </p:scale>
        <p:origin x="-736" y="-112"/>
      </p:cViewPr>
      <p:guideLst>
        <p:guide orient="horz" pos="2073"/>
        <p:guide pos="2882"/>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 Id="rId2"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6/4/12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/CAU4L1S4Spread</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19</a:t>
            </a:fld>
            <a:endParaRPr lang="en-US" dirty="0"/>
          </a:p>
        </p:txBody>
      </p:sp>
    </p:spTree>
    <p:extLst>
      <p:ext uri="{BB962C8B-B14F-4D97-AF65-F5344CB8AC3E}">
        <p14:creationId xmlns:p14="http://schemas.microsoft.com/office/powerpoint/2010/main" val="2049632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/CAU4L1S4PlotEst</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34</a:t>
            </a:fld>
            <a:endParaRPr lang="en-US" dirty="0"/>
          </a:p>
        </p:txBody>
      </p:sp>
    </p:spTree>
    <p:extLst>
      <p:ext uri="{BB962C8B-B14F-4D97-AF65-F5344CB8AC3E}">
        <p14:creationId xmlns:p14="http://schemas.microsoft.com/office/powerpoint/2010/main" val="204963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4.1.4: Interpreting Data Sets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4.1.4: Interpreting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4.1.4: Interpreting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902877936"/>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4.1.4: Interpreting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4.1.4: Interpreting Data Sets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4.1.4: Interpreting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4.1.4: Interpreting Data Sets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4.1.4: Interpreting Data Sets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4.1.4: Interpreting Data Sets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4.1.4: Interpreting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4.1.4: Interpreting Data Sets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4.1.4: Interpreting Data Sets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8" r:id="rId12"/>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4.emf"/><Relationship Id="rId5" Type="http://schemas.openxmlformats.org/officeDocument/2006/relationships/oleObject" Target="../embeddings/oleObject10.bin"/><Relationship Id="rId6" Type="http://schemas.openxmlformats.org/officeDocument/2006/relationships/image" Target="../media/image5.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d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walch.com/ei/CAU4L1S4Spread" TargetMode="External"/><Relationship Id="rId4" Type="http://schemas.openxmlformats.org/officeDocument/2006/relationships/image" Target="../media/image7.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d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1.bin"/><Relationship Id="rId4" Type="http://schemas.openxmlformats.org/officeDocument/2006/relationships/image" Target="../media/image9.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walch.com/ei/CAU4L1S4PlotEst" TargetMode="External"/><Relationship Id="rId4" Type="http://schemas.openxmlformats.org/officeDocument/2006/relationships/image" Target="../media/image7.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976032"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spc="-30" dirty="0"/>
              <a:t>Data sets can be compared and interpreted in the context of the problem. Data values that are much greater than or much less than the rest of the data are called </a:t>
            </a:r>
            <a:r>
              <a:rPr lang="en-US" b="1" spc="-30" dirty="0"/>
              <a:t>outliers</a:t>
            </a:r>
            <a:r>
              <a:rPr lang="en-US" spc="-30" dirty="0"/>
              <a:t>. Outliers can impact the mean and any calculations that depend on the mean, such as the mean absolute deviation. An outlier that is less than the rest of the data will decrease the mean, and an outlier that is greater than the rest of the data will increase the mean.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64920" cy="4998233"/>
          </a:xfrm>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2064" lvl="1" algn="l">
              <a:spcAft>
                <a:spcPts val="1200"/>
              </a:spcAft>
            </a:pPr>
            <a:r>
              <a:rPr lang="en-US" dirty="0">
                <a:solidFill>
                  <a:schemeClr val="tx1"/>
                </a:solidFill>
              </a:rPr>
              <a:t>Next find </a:t>
            </a:r>
            <a:r>
              <a:rPr lang="en-US" dirty="0" smtClean="0">
                <a:solidFill>
                  <a:schemeClr val="tx1"/>
                </a:solidFill>
              </a:rPr>
              <a:t>Q</a:t>
            </a:r>
            <a:r>
              <a:rPr lang="en-US" baseline="-25000" dirty="0" smtClean="0">
                <a:solidFill>
                  <a:schemeClr val="tx1"/>
                </a:solidFill>
              </a:rPr>
              <a:t>1</a:t>
            </a:r>
            <a:r>
              <a:rPr lang="en-US" dirty="0">
                <a:solidFill>
                  <a:schemeClr val="tx1"/>
                </a:solidFill>
              </a:rPr>
              <a:t>, the median of the lower half of the </a:t>
            </a:r>
            <a:r>
              <a:rPr lang="en-US" dirty="0" smtClean="0">
                <a:solidFill>
                  <a:schemeClr val="tx1"/>
                </a:solidFill>
              </a:rPr>
              <a:t/>
            </a:r>
            <a:br>
              <a:rPr lang="en-US" dirty="0" smtClean="0">
                <a:solidFill>
                  <a:schemeClr val="tx1"/>
                </a:solidFill>
              </a:rPr>
            </a:br>
            <a:r>
              <a:rPr lang="en-US" dirty="0" smtClean="0">
                <a:solidFill>
                  <a:schemeClr val="tx1"/>
                </a:solidFill>
              </a:rPr>
              <a:t>data </a:t>
            </a:r>
            <a:r>
              <a:rPr lang="en-US" dirty="0">
                <a:solidFill>
                  <a:schemeClr val="tx1"/>
                </a:solidFill>
              </a:rPr>
              <a:t>set.</a:t>
            </a:r>
          </a:p>
          <a:p>
            <a:pPr marL="512064" lvl="1" algn="l"/>
            <a:r>
              <a:rPr lang="en-US" dirty="0" smtClean="0">
                <a:solidFill>
                  <a:schemeClr val="tx1"/>
                </a:solidFill>
              </a:rPr>
              <a:t>Q</a:t>
            </a:r>
            <a:r>
              <a:rPr lang="en-US" baseline="-25000" dirty="0" smtClean="0">
                <a:solidFill>
                  <a:schemeClr val="tx1"/>
                </a:solidFill>
              </a:rPr>
              <a:t>1</a:t>
            </a:r>
            <a:r>
              <a:rPr lang="en-US" dirty="0" smtClean="0">
                <a:solidFill>
                  <a:schemeClr val="tx1"/>
                </a:solidFill>
              </a:rPr>
              <a:t> </a:t>
            </a:r>
            <a:r>
              <a:rPr lang="en-US" dirty="0">
                <a:solidFill>
                  <a:schemeClr val="tx1"/>
                </a:solidFill>
              </a:rPr>
              <a:t>is the average of the fifth and sixth data values.</a:t>
            </a:r>
          </a:p>
          <a:p>
            <a:pPr marL="512064"/>
            <a:endParaRPr lang="en-US" sz="2800" dirty="0" smtClean="0"/>
          </a:p>
          <a:p>
            <a:pPr marL="512064"/>
            <a:endParaRPr lang="en-US" sz="2800" dirty="0"/>
          </a:p>
          <a:p>
            <a:pPr marL="512064" lvl="1" algn="l">
              <a:spcAft>
                <a:spcPts val="1200"/>
              </a:spcAft>
            </a:pPr>
            <a:r>
              <a:rPr lang="en-US" dirty="0">
                <a:solidFill>
                  <a:srgbClr val="000000"/>
                </a:solidFill>
              </a:rPr>
              <a:t>Next find </a:t>
            </a:r>
            <a:r>
              <a:rPr lang="en-US" dirty="0" smtClean="0">
                <a:solidFill>
                  <a:srgbClr val="000000"/>
                </a:solidFill>
              </a:rPr>
              <a:t>Q</a:t>
            </a:r>
            <a:r>
              <a:rPr lang="en-US" baseline="-25000" dirty="0" smtClean="0">
                <a:solidFill>
                  <a:srgbClr val="000000"/>
                </a:solidFill>
              </a:rPr>
              <a:t>3</a:t>
            </a:r>
            <a:r>
              <a:rPr lang="en-US" dirty="0">
                <a:solidFill>
                  <a:srgbClr val="000000"/>
                </a:solidFill>
              </a:rPr>
              <a:t>, the median of the upper half of the data.</a:t>
            </a:r>
          </a:p>
          <a:p>
            <a:pPr marL="512064" lvl="1" algn="l"/>
            <a:r>
              <a:rPr lang="en-US" dirty="0" smtClean="0">
                <a:solidFill>
                  <a:srgbClr val="000000"/>
                </a:solidFill>
              </a:rPr>
              <a:t>Q</a:t>
            </a:r>
            <a:r>
              <a:rPr lang="en-US" baseline="-25000" dirty="0" smtClean="0">
                <a:solidFill>
                  <a:srgbClr val="000000"/>
                </a:solidFill>
              </a:rPr>
              <a:t>3</a:t>
            </a:r>
            <a:r>
              <a:rPr lang="en-US" dirty="0" smtClean="0">
                <a:solidFill>
                  <a:srgbClr val="000000"/>
                </a:solidFill>
              </a:rPr>
              <a:t> </a:t>
            </a:r>
            <a:r>
              <a:rPr lang="en-US" dirty="0">
                <a:solidFill>
                  <a:srgbClr val="000000"/>
                </a:solidFill>
              </a:rPr>
              <a:t>is the average of the 15th and 16th data values.</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632087697"/>
              </p:ext>
            </p:extLst>
          </p:nvPr>
        </p:nvGraphicFramePr>
        <p:xfrm>
          <a:off x="1496563" y="2658745"/>
          <a:ext cx="2298700" cy="800100"/>
        </p:xfrm>
        <a:graphic>
          <a:graphicData uri="http://schemas.openxmlformats.org/presentationml/2006/ole">
            <mc:AlternateContent xmlns:mc="http://schemas.openxmlformats.org/markup-compatibility/2006">
              <mc:Choice xmlns:v="urn:schemas-microsoft-com:vml" Requires="v">
                <p:oleObj spid="_x0000_s77842" name="Equation" r:id="rId3" imgW="2298700" imgH="800100" progId="Equation.DSMT4">
                  <p:embed/>
                </p:oleObj>
              </mc:Choice>
              <mc:Fallback>
                <p:oleObj name="Equation" r:id="rId3" imgW="2298700" imgH="800100" progId="Equation.DSMT4">
                  <p:embed/>
                  <p:pic>
                    <p:nvPicPr>
                      <p:cNvPr id="0" name=""/>
                      <p:cNvPicPr/>
                      <p:nvPr/>
                    </p:nvPicPr>
                    <p:blipFill>
                      <a:blip r:embed="rId4"/>
                      <a:stretch>
                        <a:fillRect/>
                      </a:stretch>
                    </p:blipFill>
                    <p:spPr>
                      <a:xfrm>
                        <a:off x="1496563" y="2658745"/>
                        <a:ext cx="2298700" cy="8001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391285602"/>
              </p:ext>
            </p:extLst>
          </p:nvPr>
        </p:nvGraphicFramePr>
        <p:xfrm>
          <a:off x="1496563" y="4745038"/>
          <a:ext cx="2044700" cy="800100"/>
        </p:xfrm>
        <a:graphic>
          <a:graphicData uri="http://schemas.openxmlformats.org/presentationml/2006/ole">
            <mc:AlternateContent xmlns:mc="http://schemas.openxmlformats.org/markup-compatibility/2006">
              <mc:Choice xmlns:v="urn:schemas-microsoft-com:vml" Requires="v">
                <p:oleObj spid="_x0000_s77843" name="Equation" r:id="rId5" imgW="2044700" imgH="800100" progId="Equation.DSMT4">
                  <p:embed/>
                </p:oleObj>
              </mc:Choice>
              <mc:Fallback>
                <p:oleObj name="Equation" r:id="rId5" imgW="2044700" imgH="800100" progId="Equation.DSMT4">
                  <p:embed/>
                  <p:pic>
                    <p:nvPicPr>
                      <p:cNvPr id="0" name=""/>
                      <p:cNvPicPr/>
                      <p:nvPr/>
                    </p:nvPicPr>
                    <p:blipFill>
                      <a:blip r:embed="rId6"/>
                      <a:stretch>
                        <a:fillRect/>
                      </a:stretch>
                    </p:blipFill>
                    <p:spPr>
                      <a:xfrm>
                        <a:off x="1496563" y="4745038"/>
                        <a:ext cx="2044700" cy="800100"/>
                      </a:xfrm>
                      <a:prstGeom prst="rect">
                        <a:avLst/>
                      </a:prstGeom>
                    </p:spPr>
                  </p:pic>
                </p:oleObj>
              </mc:Fallback>
            </mc:AlternateContent>
          </a:graphicData>
        </a:graphic>
      </p:graphicFrame>
    </p:spTree>
    <p:extLst>
      <p:ext uri="{BB962C8B-B14F-4D97-AF65-F5344CB8AC3E}">
        <p14:creationId xmlns:p14="http://schemas.microsoft.com/office/powerpoint/2010/main" val="9725633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446760" cy="4998233"/>
          </a:xfrm>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2064" lvl="1" algn="l"/>
            <a:r>
              <a:rPr lang="en-US" dirty="0">
                <a:solidFill>
                  <a:srgbClr val="000000"/>
                </a:solidFill>
              </a:rPr>
              <a:t>Now find the IQR, which is the difference between </a:t>
            </a:r>
            <a:r>
              <a:rPr lang="en-US" dirty="0" smtClean="0">
                <a:solidFill>
                  <a:srgbClr val="000000"/>
                </a:solidFill>
              </a:rPr>
              <a:t>Q</a:t>
            </a:r>
            <a:r>
              <a:rPr lang="en-US" baseline="-25000" dirty="0" smtClean="0">
                <a:solidFill>
                  <a:srgbClr val="000000"/>
                </a:solidFill>
              </a:rPr>
              <a:t>3</a:t>
            </a:r>
            <a:r>
              <a:rPr lang="en-US" dirty="0" smtClean="0">
                <a:solidFill>
                  <a:srgbClr val="000000"/>
                </a:solidFill>
              </a:rPr>
              <a:t> </a:t>
            </a:r>
            <a:r>
              <a:rPr lang="en-US" dirty="0">
                <a:solidFill>
                  <a:srgbClr val="000000"/>
                </a:solidFill>
              </a:rPr>
              <a:t>and </a:t>
            </a:r>
            <a:r>
              <a:rPr lang="en-US" dirty="0" smtClean="0">
                <a:solidFill>
                  <a:srgbClr val="000000"/>
                </a:solidFill>
              </a:rPr>
              <a:t>Q</a:t>
            </a:r>
            <a:r>
              <a:rPr lang="en-US" baseline="-25000" dirty="0" smtClean="0">
                <a:solidFill>
                  <a:srgbClr val="000000"/>
                </a:solidFill>
              </a:rPr>
              <a:t>1</a:t>
            </a:r>
            <a:r>
              <a:rPr lang="en-US" dirty="0" smtClean="0">
                <a:solidFill>
                  <a:srgbClr val="000000"/>
                </a:solidFill>
              </a:rPr>
              <a:t> </a:t>
            </a:r>
            <a:r>
              <a:rPr lang="en-US" dirty="0">
                <a:solidFill>
                  <a:srgbClr val="000000"/>
                </a:solidFill>
              </a:rPr>
              <a:t>(</a:t>
            </a:r>
            <a:r>
              <a:rPr lang="en-US" dirty="0" smtClean="0">
                <a:solidFill>
                  <a:srgbClr val="000000"/>
                </a:solidFill>
              </a:rPr>
              <a:t>Q</a:t>
            </a:r>
            <a:r>
              <a:rPr lang="en-US" baseline="-25000" dirty="0">
                <a:solidFill>
                  <a:srgbClr val="000000"/>
                </a:solidFill>
              </a:rPr>
              <a:t>3</a:t>
            </a:r>
            <a:r>
              <a:rPr lang="en-US" dirty="0" smtClean="0">
                <a:solidFill>
                  <a:srgbClr val="000000"/>
                </a:solidFill>
              </a:rPr>
              <a:t> </a:t>
            </a:r>
            <a:r>
              <a:rPr lang="en-US" dirty="0">
                <a:solidFill>
                  <a:srgbClr val="000000"/>
                </a:solidFill>
              </a:rPr>
              <a:t>– </a:t>
            </a:r>
            <a:r>
              <a:rPr lang="en-US" dirty="0" smtClean="0">
                <a:solidFill>
                  <a:srgbClr val="000000"/>
                </a:solidFill>
              </a:rPr>
              <a:t>Q</a:t>
            </a:r>
            <a:r>
              <a:rPr lang="en-US" baseline="-25000" dirty="0" smtClean="0">
                <a:solidFill>
                  <a:srgbClr val="000000"/>
                </a:solidFill>
              </a:rPr>
              <a:t>1</a:t>
            </a:r>
            <a:r>
              <a:rPr lang="en-US" dirty="0">
                <a:solidFill>
                  <a:srgbClr val="000000"/>
                </a:solidFill>
              </a:rPr>
              <a:t>).</a:t>
            </a:r>
          </a:p>
          <a:p>
            <a:pPr lvl="2" algn="l"/>
            <a:r>
              <a:rPr lang="en-US" dirty="0">
                <a:solidFill>
                  <a:srgbClr val="000000"/>
                </a:solidFill>
              </a:rPr>
              <a:t>17 – 15.6 = </a:t>
            </a:r>
            <a:r>
              <a:rPr lang="en-US" dirty="0" smtClean="0">
                <a:solidFill>
                  <a:srgbClr val="000000"/>
                </a:solidFill>
              </a:rPr>
              <a:t>1.4</a:t>
            </a:r>
          </a:p>
          <a:p>
            <a:pPr lvl="2" algn="l"/>
            <a:endParaRPr lang="en-US" dirty="0">
              <a:solidFill>
                <a:srgbClr val="000000"/>
              </a:solidFill>
            </a:endParaRPr>
          </a:p>
          <a:p>
            <a:pPr marL="512064" lvl="1" algn="l"/>
            <a:r>
              <a:rPr lang="en-US" dirty="0">
                <a:solidFill>
                  <a:srgbClr val="000000"/>
                </a:solidFill>
              </a:rPr>
              <a:t>IQR = 1.4</a:t>
            </a:r>
            <a:endParaRPr lang="en-US" sz="4400" dirty="0">
              <a:solidFill>
                <a:srgbClr val="000000"/>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29145243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Multiply 1.5 times IQR.</a:t>
            </a:r>
          </a:p>
          <a:p>
            <a:pPr marL="512064" lvl="1" algn="l"/>
            <a:r>
              <a:rPr lang="en-US" dirty="0">
                <a:solidFill>
                  <a:srgbClr val="000000"/>
                </a:solidFill>
              </a:rPr>
              <a:t>1.5(IQR) = 1.5(1.4) = 2.1</a:t>
            </a:r>
          </a:p>
          <a:p>
            <a:endParaRPr lang="en-US" sz="28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393278416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57784">
              <a:buFont typeface="+mj-lt"/>
              <a:buAutoNum type="arabicPeriod" startAt="4"/>
            </a:pPr>
            <a:r>
              <a:rPr lang="en-US" sz="2800" b="1" dirty="0">
                <a:solidFill>
                  <a:srgbClr val="660066"/>
                </a:solidFill>
              </a:rPr>
              <a:t>Determine if there are any outliers at the lower end of the data. </a:t>
            </a:r>
          </a:p>
          <a:p>
            <a:pPr marL="512064" lvl="1" algn="l"/>
            <a:r>
              <a:rPr lang="en-US" dirty="0">
                <a:solidFill>
                  <a:schemeClr val="tx1"/>
                </a:solidFill>
              </a:rPr>
              <a:t>Subtract 1.5(IQR) from </a:t>
            </a:r>
            <a:r>
              <a:rPr lang="en-US" dirty="0" smtClean="0">
                <a:solidFill>
                  <a:schemeClr val="tx1"/>
                </a:solidFill>
              </a:rPr>
              <a:t>Q</a:t>
            </a:r>
            <a:r>
              <a:rPr lang="en-US" baseline="-25000" dirty="0" smtClean="0">
                <a:solidFill>
                  <a:schemeClr val="tx1"/>
                </a:solidFill>
              </a:rPr>
              <a:t>1</a:t>
            </a:r>
            <a:r>
              <a:rPr lang="en-US" dirty="0" smtClean="0">
                <a:solidFill>
                  <a:schemeClr val="tx1"/>
                </a:solidFill>
              </a:rPr>
              <a:t>.</a:t>
            </a:r>
            <a:endParaRPr lang="en-US" dirty="0">
              <a:solidFill>
                <a:schemeClr val="tx1"/>
              </a:solidFill>
            </a:endParaRPr>
          </a:p>
          <a:p>
            <a:pPr lvl="2" algn="l"/>
            <a:r>
              <a:rPr lang="en-US" dirty="0" smtClean="0">
                <a:solidFill>
                  <a:schemeClr val="tx1"/>
                </a:solidFill>
              </a:rPr>
              <a:t>Q</a:t>
            </a:r>
            <a:r>
              <a:rPr lang="en-US" baseline="-25000" dirty="0" smtClean="0">
                <a:solidFill>
                  <a:schemeClr val="tx1"/>
                </a:solidFill>
              </a:rPr>
              <a:t>1</a:t>
            </a:r>
            <a:r>
              <a:rPr lang="en-US" dirty="0" smtClean="0">
                <a:solidFill>
                  <a:schemeClr val="tx1"/>
                </a:solidFill>
              </a:rPr>
              <a:t> </a:t>
            </a:r>
            <a:r>
              <a:rPr lang="en-US" dirty="0">
                <a:solidFill>
                  <a:schemeClr val="tx1"/>
                </a:solidFill>
              </a:rPr>
              <a:t>– 1.5(IQR) = 15.6 – 2.1 = </a:t>
            </a:r>
            <a:r>
              <a:rPr lang="en-US" dirty="0" smtClean="0">
                <a:solidFill>
                  <a:schemeClr val="tx1"/>
                </a:solidFill>
              </a:rPr>
              <a:t>13.5</a:t>
            </a:r>
          </a:p>
          <a:p>
            <a:pPr lvl="2" algn="l"/>
            <a:endParaRPr lang="en-US" dirty="0">
              <a:solidFill>
                <a:schemeClr val="tx1"/>
              </a:solidFill>
            </a:endParaRPr>
          </a:p>
          <a:p>
            <a:pPr marL="512064" lvl="1" algn="l"/>
            <a:r>
              <a:rPr lang="en-US" dirty="0">
                <a:solidFill>
                  <a:schemeClr val="tx1"/>
                </a:solidFill>
              </a:rPr>
              <a:t>Any data values less than 13.5 are outliers. Examine the data. There is one value in the data set that is less than 13.5. Therefore, there is one outlier: 10.2.</a:t>
            </a:r>
          </a:p>
          <a:p>
            <a:endParaRPr lang="en-US" sz="28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270414914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57784">
              <a:buFont typeface="+mj-lt"/>
              <a:buAutoNum type="arabicPeriod" startAt="5"/>
            </a:pPr>
            <a:r>
              <a:rPr lang="en-US" sz="2800" b="1" dirty="0">
                <a:solidFill>
                  <a:srgbClr val="660066"/>
                </a:solidFill>
              </a:rPr>
              <a:t>Determine if there are any outliers at the upper end of the data.</a:t>
            </a:r>
            <a:r>
              <a:rPr lang="en-US" dirty="0"/>
              <a:t> </a:t>
            </a:r>
          </a:p>
          <a:p>
            <a:pPr marL="512064" lvl="1" algn="l"/>
            <a:r>
              <a:rPr lang="en-US" dirty="0">
                <a:solidFill>
                  <a:schemeClr val="tx1"/>
                </a:solidFill>
              </a:rPr>
              <a:t>Add 1.5(IQR) to Q </a:t>
            </a:r>
            <a:r>
              <a:rPr lang="en-US" baseline="-25000" dirty="0">
                <a:solidFill>
                  <a:schemeClr val="tx1"/>
                </a:solidFill>
              </a:rPr>
              <a:t>3</a:t>
            </a:r>
            <a:r>
              <a:rPr lang="en-US" dirty="0" smtClean="0">
                <a:solidFill>
                  <a:schemeClr val="tx1"/>
                </a:solidFill>
              </a:rPr>
              <a:t>.</a:t>
            </a:r>
            <a:endParaRPr lang="en-US" dirty="0">
              <a:solidFill>
                <a:schemeClr val="tx1"/>
              </a:solidFill>
            </a:endParaRPr>
          </a:p>
          <a:p>
            <a:pPr lvl="2" algn="l"/>
            <a:r>
              <a:rPr lang="en-US" dirty="0">
                <a:solidFill>
                  <a:schemeClr val="tx1"/>
                </a:solidFill>
              </a:rPr>
              <a:t>Q </a:t>
            </a:r>
            <a:r>
              <a:rPr lang="en-US" baseline="-25000" dirty="0">
                <a:solidFill>
                  <a:schemeClr val="tx1"/>
                </a:solidFill>
              </a:rPr>
              <a:t>3</a:t>
            </a:r>
            <a:r>
              <a:rPr lang="en-US" dirty="0" smtClean="0">
                <a:solidFill>
                  <a:schemeClr val="tx1"/>
                </a:solidFill>
              </a:rPr>
              <a:t> </a:t>
            </a:r>
            <a:r>
              <a:rPr lang="en-US" dirty="0">
                <a:solidFill>
                  <a:schemeClr val="tx1"/>
                </a:solidFill>
              </a:rPr>
              <a:t>+ 1.5(IQR) = 17 + 2.1 = </a:t>
            </a:r>
            <a:r>
              <a:rPr lang="en-US" dirty="0" smtClean="0">
                <a:solidFill>
                  <a:schemeClr val="tx1"/>
                </a:solidFill>
              </a:rPr>
              <a:t>19.1</a:t>
            </a:r>
          </a:p>
          <a:p>
            <a:pPr lvl="2" algn="l"/>
            <a:endParaRPr lang="en-US" dirty="0">
              <a:solidFill>
                <a:schemeClr val="tx1"/>
              </a:solidFill>
            </a:endParaRPr>
          </a:p>
          <a:p>
            <a:pPr marL="512064" lvl="1" algn="l"/>
            <a:r>
              <a:rPr lang="en-US" dirty="0">
                <a:solidFill>
                  <a:schemeClr val="tx1"/>
                </a:solidFill>
              </a:rPr>
              <a:t>Any data values greater than 19.1 are outliers. Examine the data. There are no values in the data set that are greater than 19.1. Therefore, there are no more outliers.</a:t>
            </a:r>
          </a:p>
          <a:p>
            <a:endParaRPr lang="en-US" sz="28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33907415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57784">
              <a:buFont typeface="+mj-lt"/>
              <a:buAutoNum type="arabicPeriod" startAt="6"/>
            </a:pPr>
            <a:r>
              <a:rPr lang="en-US" sz="2800" b="1" dirty="0">
                <a:solidFill>
                  <a:srgbClr val="660066"/>
                </a:solidFill>
              </a:rPr>
              <a:t>List all the outliers.</a:t>
            </a:r>
          </a:p>
          <a:p>
            <a:pPr marL="512064" lvl="1" algn="l"/>
            <a:r>
              <a:rPr lang="en-US" dirty="0">
                <a:solidFill>
                  <a:schemeClr val="tx1"/>
                </a:solidFill>
              </a:rPr>
              <a:t>All of the outliers are those values that are less than </a:t>
            </a:r>
            <a:r>
              <a:rPr lang="en-US" dirty="0" smtClean="0">
                <a:solidFill>
                  <a:schemeClr val="tx1"/>
                </a:solidFill>
              </a:rPr>
              <a:t>Q</a:t>
            </a:r>
            <a:r>
              <a:rPr lang="en-US" baseline="-25000" dirty="0" smtClean="0">
                <a:solidFill>
                  <a:schemeClr val="tx1"/>
                </a:solidFill>
              </a:rPr>
              <a:t>1</a:t>
            </a:r>
            <a:r>
              <a:rPr lang="en-US" dirty="0" smtClean="0">
                <a:solidFill>
                  <a:schemeClr val="tx1"/>
                </a:solidFill>
              </a:rPr>
              <a:t> </a:t>
            </a:r>
            <a:r>
              <a:rPr lang="en-US" dirty="0">
                <a:solidFill>
                  <a:schemeClr val="tx1"/>
                </a:solidFill>
              </a:rPr>
              <a:t>– 1.5(IQR) and those values that are greater than </a:t>
            </a:r>
            <a:r>
              <a:rPr lang="en-US" dirty="0" smtClean="0">
                <a:solidFill>
                  <a:schemeClr val="tx1"/>
                </a:solidFill>
              </a:rPr>
              <a:t>Q</a:t>
            </a:r>
            <a:r>
              <a:rPr lang="en-US" baseline="-25000" dirty="0" smtClean="0">
                <a:solidFill>
                  <a:schemeClr val="tx1"/>
                </a:solidFill>
              </a:rPr>
              <a:t>3</a:t>
            </a:r>
            <a:r>
              <a:rPr lang="en-US" dirty="0" smtClean="0">
                <a:solidFill>
                  <a:schemeClr val="tx1"/>
                </a:solidFill>
              </a:rPr>
              <a:t> </a:t>
            </a:r>
            <a:r>
              <a:rPr lang="en-US" dirty="0">
                <a:solidFill>
                  <a:schemeClr val="tx1"/>
                </a:solidFill>
              </a:rPr>
              <a:t>+ 1.5(IQR)</a:t>
            </a:r>
            <a:r>
              <a:rPr lang="en-US" dirty="0" smtClean="0">
                <a:solidFill>
                  <a:schemeClr val="tx1"/>
                </a:solidFill>
              </a:rPr>
              <a:t>.</a:t>
            </a:r>
          </a:p>
          <a:p>
            <a:pPr lvl="1" algn="l"/>
            <a:endParaRPr lang="en-US" dirty="0">
              <a:solidFill>
                <a:schemeClr val="tx1"/>
              </a:solidFill>
            </a:endParaRPr>
          </a:p>
          <a:p>
            <a:pPr marL="512064"/>
            <a:r>
              <a:rPr lang="en-US" dirty="0"/>
              <a:t>The only outlier for this data set is 10.2.</a:t>
            </a:r>
            <a:endParaRPr lang="en-US" sz="4400" dirty="0"/>
          </a:p>
          <a:p>
            <a:endParaRPr lang="en-US" sz="28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386548091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57784">
              <a:buFont typeface="+mj-lt"/>
              <a:buAutoNum type="arabicPeriod" startAt="7"/>
            </a:pPr>
            <a:r>
              <a:rPr lang="en-US" sz="2800" b="1" dirty="0">
                <a:solidFill>
                  <a:srgbClr val="660066"/>
                </a:solidFill>
              </a:rPr>
              <a:t>Calculate a measure of center.</a:t>
            </a:r>
            <a:r>
              <a:rPr lang="en-US" dirty="0"/>
              <a:t> </a:t>
            </a:r>
            <a:endParaRPr lang="en-US" dirty="0" smtClean="0"/>
          </a:p>
          <a:p>
            <a:pPr marL="512064" lvl="1" algn="l">
              <a:spcAft>
                <a:spcPts val="1200"/>
              </a:spcAft>
            </a:pPr>
            <a:r>
              <a:rPr lang="en-US" dirty="0" smtClean="0">
                <a:solidFill>
                  <a:schemeClr val="tx1"/>
                </a:solidFill>
              </a:rPr>
              <a:t>This </a:t>
            </a:r>
            <a:r>
              <a:rPr lang="en-US" dirty="0">
                <a:solidFill>
                  <a:schemeClr val="tx1"/>
                </a:solidFill>
              </a:rPr>
              <a:t>will give us an approximate expected length of any given pencil, based on Mr. Lamb’s data.</a:t>
            </a:r>
          </a:p>
          <a:p>
            <a:pPr marL="512064" lvl="1" algn="l">
              <a:spcAft>
                <a:spcPts val="1200"/>
              </a:spcAft>
            </a:pPr>
            <a:r>
              <a:rPr lang="en-US" dirty="0">
                <a:solidFill>
                  <a:schemeClr val="tx1"/>
                </a:solidFill>
              </a:rPr>
              <a:t>Because there is an outlier, the mean would be influenced by this value. Instead of using the mean, use the median as a measure of center, because it is not influenced by outliers. </a:t>
            </a:r>
          </a:p>
          <a:p>
            <a:pPr marL="512064" lvl="1" algn="l">
              <a:spcAft>
                <a:spcPts val="1200"/>
              </a:spcAft>
            </a:pPr>
            <a:r>
              <a:rPr lang="en-US" dirty="0">
                <a:solidFill>
                  <a:schemeClr val="tx1"/>
                </a:solidFill>
              </a:rPr>
              <a:t>We already determined that the median is 16.1.</a:t>
            </a:r>
          </a:p>
          <a:p>
            <a:pPr marL="512064" lvl="1" algn="l"/>
            <a:r>
              <a:rPr lang="en-US" dirty="0">
                <a:solidFill>
                  <a:srgbClr val="000000"/>
                </a:solidFill>
              </a:rPr>
              <a:t>The approximate expected length of any given pencil is 16.1 cm.</a:t>
            </a:r>
            <a:endParaRPr lang="en-US" sz="4400" dirty="0">
              <a:solidFill>
                <a:srgbClr val="000000"/>
              </a:solidFill>
            </a:endParaRPr>
          </a:p>
          <a:p>
            <a:endParaRPr lang="en-US" sz="28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210496195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57784">
              <a:buFont typeface="+mj-lt"/>
              <a:buAutoNum type="arabicPeriod" startAt="8"/>
            </a:pPr>
            <a:r>
              <a:rPr lang="en-US" sz="2800" b="1" dirty="0">
                <a:solidFill>
                  <a:srgbClr val="660066"/>
                </a:solidFill>
              </a:rPr>
              <a:t>Describe the shape, center, and spread in the context of the problem.</a:t>
            </a:r>
          </a:p>
          <a:p>
            <a:pPr marL="512064" lvl="1" algn="l">
              <a:spcAft>
                <a:spcPts val="1200"/>
              </a:spcAft>
            </a:pPr>
            <a:r>
              <a:rPr lang="en-US" dirty="0">
                <a:solidFill>
                  <a:srgbClr val="000000"/>
                </a:solidFill>
              </a:rPr>
              <a:t>To describe the shape, plot the data using a box plot. </a:t>
            </a:r>
          </a:p>
          <a:p>
            <a:pPr marL="512064" lvl="1" algn="l"/>
            <a:r>
              <a:rPr lang="en-US" dirty="0">
                <a:solidFill>
                  <a:srgbClr val="000000"/>
                </a:solidFill>
              </a:rPr>
              <a:t>Create the box plot using the five values found earlier: minimum = 10.2; </a:t>
            </a:r>
            <a:r>
              <a:rPr lang="en-US" dirty="0" smtClean="0">
                <a:solidFill>
                  <a:srgbClr val="000000"/>
                </a:solidFill>
              </a:rPr>
              <a:t>Q</a:t>
            </a:r>
            <a:r>
              <a:rPr lang="en-US" baseline="-25000" dirty="0" smtClean="0">
                <a:solidFill>
                  <a:srgbClr val="000000"/>
                </a:solidFill>
              </a:rPr>
              <a:t>1</a:t>
            </a:r>
            <a:r>
              <a:rPr lang="en-US" dirty="0" smtClean="0">
                <a:solidFill>
                  <a:srgbClr val="000000"/>
                </a:solidFill>
              </a:rPr>
              <a:t> </a:t>
            </a:r>
            <a:r>
              <a:rPr lang="en-US" dirty="0">
                <a:solidFill>
                  <a:srgbClr val="000000"/>
                </a:solidFill>
              </a:rPr>
              <a:t>= 15.6; median = 16.1; </a:t>
            </a:r>
            <a:r>
              <a:rPr lang="en-US" dirty="0" smtClean="0">
                <a:solidFill>
                  <a:srgbClr val="000000"/>
                </a:solidFill>
              </a:rPr>
              <a:t/>
            </a:r>
            <a:br>
              <a:rPr lang="en-US" dirty="0" smtClean="0">
                <a:solidFill>
                  <a:srgbClr val="000000"/>
                </a:solidFill>
              </a:rPr>
            </a:br>
            <a:r>
              <a:rPr lang="en-US" dirty="0" smtClean="0">
                <a:solidFill>
                  <a:srgbClr val="000000"/>
                </a:solidFill>
              </a:rPr>
              <a:t>Q</a:t>
            </a:r>
            <a:r>
              <a:rPr lang="en-US" baseline="-25000" dirty="0" smtClean="0">
                <a:solidFill>
                  <a:srgbClr val="000000"/>
                </a:solidFill>
              </a:rPr>
              <a:t>3</a:t>
            </a:r>
            <a:r>
              <a:rPr lang="en-US" dirty="0" smtClean="0">
                <a:solidFill>
                  <a:srgbClr val="000000"/>
                </a:solidFill>
              </a:rPr>
              <a:t> </a:t>
            </a:r>
            <a:r>
              <a:rPr lang="en-US" dirty="0">
                <a:solidFill>
                  <a:srgbClr val="000000"/>
                </a:solidFill>
              </a:rPr>
              <a:t>= 17; maximum = 19.0.</a:t>
            </a:r>
            <a:endParaRPr lang="en-US" sz="4400" dirty="0">
              <a:solidFill>
                <a:srgbClr val="000000"/>
              </a:solidFill>
            </a:endParaRPr>
          </a:p>
          <a:p>
            <a:endParaRPr lang="en-US" sz="28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pic>
        <p:nvPicPr>
          <p:cNvPr id="5" name="Picture 4" descr="Image68977.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9610" y="4032250"/>
            <a:ext cx="4131129" cy="1606550"/>
          </a:xfrm>
          <a:prstGeom prst="rect">
            <a:avLst/>
          </a:prstGeom>
        </p:spPr>
      </p:pic>
    </p:spTree>
    <p:extLst>
      <p:ext uri="{BB962C8B-B14F-4D97-AF65-F5344CB8AC3E}">
        <p14:creationId xmlns:p14="http://schemas.microsoft.com/office/powerpoint/2010/main" val="38112391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0" lvl="1" algn="l"/>
            <a:r>
              <a:rPr lang="en-US" dirty="0">
                <a:solidFill>
                  <a:schemeClr val="tx1"/>
                </a:solidFill>
              </a:rPr>
              <a:t>The data is skewed left because the box plot has a long tail on the left side. This is due to the low value of the outlier, 10.2. The spread of the data is large. Notice the width of the box compared to the width of the minimum and maximum values. The center is better described by the median, which is not influenced by outliers. Therefore, the </a:t>
            </a:r>
            <a:r>
              <a:rPr lang="en-US" dirty="0" smtClean="0">
                <a:solidFill>
                  <a:schemeClr val="tx1"/>
                </a:solidFill>
              </a:rPr>
              <a:t>approximate </a:t>
            </a:r>
            <a:r>
              <a:rPr lang="en-US" dirty="0">
                <a:solidFill>
                  <a:schemeClr val="tx1"/>
                </a:solidFill>
              </a:rPr>
              <a:t>length of a pencil based on Mr. Lamb’s data is </a:t>
            </a:r>
            <a:r>
              <a:rPr lang="en-US" dirty="0" smtClean="0">
                <a:solidFill>
                  <a:schemeClr val="tx1"/>
                </a:solidFill>
              </a:rPr>
              <a:t>16.1 </a:t>
            </a:r>
            <a:r>
              <a:rPr lang="en-US" dirty="0">
                <a:solidFill>
                  <a:schemeClr val="tx1"/>
                </a:solidFill>
              </a:rPr>
              <a:t>cm, with a large variation in the data. </a:t>
            </a:r>
          </a:p>
          <a:p>
            <a:pPr lvl="1"/>
            <a:endParaRPr lang="en-US" sz="28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dirty="0" smtClean="0"/>
              <a:t>4.1.4: Interpreting Data Sets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28891855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19</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4.1.4: Interpreting Data </a:t>
            </a:r>
            <a:r>
              <a:rPr lang="en-US" dirty="0" smtClean="0"/>
              <a:t>Sets</a:t>
            </a:r>
            <a:endParaRPr lang="en-US" dirty="0"/>
          </a:p>
        </p:txBody>
      </p:sp>
    </p:spTree>
    <p:extLst>
      <p:ext uri="{BB962C8B-B14F-4D97-AF65-F5344CB8AC3E}">
        <p14:creationId xmlns:p14="http://schemas.microsoft.com/office/powerpoint/2010/main" val="326156175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smtClean="0"/>
          </a:p>
          <a:p>
            <a:r>
              <a:rPr lang="en-US" spc="-30" dirty="0"/>
              <a:t>The median is not influenced by outliers, because it is the middle-most value and not an average. Outliers can be interpreted in the context of the data; an outlier may be the result of poor data collection, or a value that is not typical in the given context. </a:t>
            </a:r>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25093189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Kayla is trying to estimate the cost of a house painter. </a:t>
            </a:r>
            <a:r>
              <a:rPr lang="en-US" dirty="0" smtClean="0"/>
              <a:t/>
            </a:r>
            <a:br>
              <a:rPr lang="en-US" dirty="0" smtClean="0"/>
            </a:br>
            <a:r>
              <a:rPr lang="en-US" dirty="0" smtClean="0"/>
              <a:t>She </a:t>
            </a:r>
            <a:r>
              <a:rPr lang="en-US" dirty="0"/>
              <a:t>receives the following estimates, in dollars</a:t>
            </a:r>
            <a:r>
              <a:rPr lang="en-US" dirty="0" smtClean="0"/>
              <a:t>.</a:t>
            </a:r>
          </a:p>
          <a:p>
            <a:endParaRPr lang="en-US" dirty="0"/>
          </a:p>
          <a:p>
            <a:r>
              <a:rPr lang="en-US" sz="2000" spc="-50" dirty="0" smtClean="0"/>
              <a:t>1288   1640   </a:t>
            </a:r>
            <a:r>
              <a:rPr lang="en-US" sz="2000" spc="-50" dirty="0"/>
              <a:t>1547   1842   1553   1604   2858   1150   1844   1045   </a:t>
            </a:r>
            <a:r>
              <a:rPr lang="en-US" sz="2000" spc="-50" dirty="0" smtClean="0"/>
              <a:t>1347</a:t>
            </a:r>
          </a:p>
          <a:p>
            <a:endParaRPr lang="en-US" sz="2000" spc="-50" dirty="0"/>
          </a:p>
          <a:p>
            <a:r>
              <a:rPr lang="en-US" dirty="0"/>
              <a:t>She takes the mean of the data and states that the estimated cost of a house painter is $1,610.73. Is her estimate accurate?</a:t>
            </a:r>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20</a:t>
            </a:fld>
            <a:endParaRPr lang="en-US" dirty="0"/>
          </a:p>
        </p:txBody>
      </p:sp>
      <p:sp>
        <p:nvSpPr>
          <p:cNvPr id="3" name="Footer Placeholder 2"/>
          <p:cNvSpPr>
            <a:spLocks noGrp="1"/>
          </p:cNvSpPr>
          <p:nvPr>
            <p:ph type="ftr" sz="quarter" idx="13"/>
          </p:nvPr>
        </p:nvSpPr>
        <p:spPr/>
        <p:txBody>
          <a:bodyPr/>
          <a:lstStyle/>
          <a:p>
            <a:pPr>
              <a:defRPr/>
            </a:pPr>
            <a:r>
              <a:rPr lang="en-US" smtClean="0"/>
              <a:t>4.1.4: Interpreting Data Sets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8087649"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457200" indent="-457200">
              <a:buFont typeface="+mj-lt"/>
              <a:buAutoNum type="arabicPeriod"/>
            </a:pPr>
            <a:r>
              <a:rPr lang="en-US" sz="2800" b="1" dirty="0">
                <a:solidFill>
                  <a:srgbClr val="660066"/>
                </a:solidFill>
              </a:rPr>
              <a:t>Order the data from least to greatest</a:t>
            </a:r>
            <a:r>
              <a:rPr lang="en-US" sz="2800" b="1" dirty="0" smtClean="0">
                <a:solidFill>
                  <a:srgbClr val="660066"/>
                </a:solidFill>
              </a:rPr>
              <a:t>.</a:t>
            </a:r>
          </a:p>
          <a:p>
            <a:endParaRPr lang="en-US" dirty="0"/>
          </a:p>
          <a:p>
            <a:pPr lvl="1" algn="l"/>
            <a:r>
              <a:rPr lang="en-US" sz="2000" spc="-100" dirty="0">
                <a:solidFill>
                  <a:schemeClr val="tx1"/>
                </a:solidFill>
              </a:rPr>
              <a:t>1045   1150   1288   1347   1547   1553   1604   1640   1842   1844   </a:t>
            </a:r>
            <a:r>
              <a:rPr lang="en-US" sz="2000" spc="-100" dirty="0" smtClean="0">
                <a:solidFill>
                  <a:schemeClr val="tx1"/>
                </a:solidFill>
              </a:rPr>
              <a:t>2858</a:t>
            </a:r>
          </a:p>
          <a:p>
            <a:pPr lvl="1" algn="l"/>
            <a:endParaRPr lang="en-US" sz="2000"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21</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33313845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98449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a:solidFill>
                  <a:srgbClr val="660066"/>
                </a:solidFill>
              </a:rPr>
              <a:t>Calculate the interquartile range (IQR).</a:t>
            </a:r>
          </a:p>
          <a:p>
            <a:pPr marL="512064"/>
            <a:r>
              <a:rPr lang="en-US" dirty="0"/>
              <a:t>To find the IQR, first find the median, first quartile </a:t>
            </a:r>
            <a:endParaRPr lang="en-US" dirty="0" smtClean="0"/>
          </a:p>
          <a:p>
            <a:pPr marL="512064">
              <a:spcBef>
                <a:spcPts val="0"/>
              </a:spcBef>
            </a:pPr>
            <a:r>
              <a:rPr lang="en-US" dirty="0" smtClean="0"/>
              <a:t>(Q</a:t>
            </a:r>
            <a:r>
              <a:rPr lang="en-US" baseline="-25000" dirty="0" smtClean="0"/>
              <a:t>1</a:t>
            </a:r>
            <a:r>
              <a:rPr lang="en-US" dirty="0"/>
              <a:t>), and third quartile (</a:t>
            </a:r>
            <a:r>
              <a:rPr lang="en-US" dirty="0" smtClean="0"/>
              <a:t>Q</a:t>
            </a:r>
            <a:r>
              <a:rPr lang="en-US" baseline="-25000" dirty="0" smtClean="0"/>
              <a:t>3</a:t>
            </a:r>
            <a:r>
              <a:rPr lang="en-US" dirty="0" smtClean="0"/>
              <a:t>)</a:t>
            </a:r>
            <a:r>
              <a:rPr lang="en-US" dirty="0"/>
              <a:t>. </a:t>
            </a:r>
            <a:endParaRPr lang="en-US" dirty="0" smtClean="0"/>
          </a:p>
          <a:p>
            <a:pPr marL="512064"/>
            <a:endParaRPr lang="en-US" sz="1600" dirty="0"/>
          </a:p>
          <a:p>
            <a:pPr marL="512064"/>
            <a:r>
              <a:rPr lang="en-US" dirty="0"/>
              <a:t>There are 11 data points in the set. First, find the median. </a:t>
            </a:r>
            <a:endParaRPr lang="en-US" dirty="0" smtClean="0"/>
          </a:p>
          <a:p>
            <a:pPr marL="512064"/>
            <a:r>
              <a:rPr lang="en-US" dirty="0" smtClean="0"/>
              <a:t>The </a:t>
            </a:r>
            <a:r>
              <a:rPr lang="en-US" dirty="0"/>
              <a:t>median is the sixth data point: 1,553</a:t>
            </a:r>
            <a:r>
              <a:rPr lang="en-US" dirty="0" smtClean="0"/>
              <a:t>.</a:t>
            </a:r>
          </a:p>
          <a:p>
            <a:pPr marL="512064"/>
            <a:endParaRPr lang="en-US" sz="1600" dirty="0"/>
          </a:p>
          <a:p>
            <a:pPr marL="512064"/>
            <a:r>
              <a:rPr lang="en-US" dirty="0"/>
              <a:t>Next find </a:t>
            </a:r>
            <a:r>
              <a:rPr lang="en-US" dirty="0" smtClean="0"/>
              <a:t>Q</a:t>
            </a:r>
            <a:r>
              <a:rPr lang="en-US" baseline="-25000" dirty="0" smtClean="0"/>
              <a:t>1</a:t>
            </a:r>
            <a:r>
              <a:rPr lang="en-US" dirty="0" smtClean="0"/>
              <a:t>, </a:t>
            </a:r>
            <a:r>
              <a:rPr lang="en-US" dirty="0"/>
              <a:t>the median of the lower half of the data set.</a:t>
            </a:r>
          </a:p>
          <a:p>
            <a:pPr marL="512064"/>
            <a:r>
              <a:rPr lang="en-US" dirty="0" smtClean="0"/>
              <a:t>Q</a:t>
            </a:r>
            <a:r>
              <a:rPr lang="en-US" baseline="-25000" dirty="0" smtClean="0"/>
              <a:t>1</a:t>
            </a:r>
            <a:r>
              <a:rPr lang="en-US" dirty="0" smtClean="0"/>
              <a:t> </a:t>
            </a:r>
            <a:r>
              <a:rPr lang="en-US" dirty="0"/>
              <a:t>is the third data value: 1,288</a:t>
            </a:r>
            <a:r>
              <a:rPr lang="en-US" dirty="0" smtClean="0"/>
              <a:t>.</a:t>
            </a: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22</a:t>
            </a:fld>
            <a:endParaRPr lang="en-US" dirty="0"/>
          </a:p>
        </p:txBody>
      </p:sp>
      <p:sp>
        <p:nvSpPr>
          <p:cNvPr id="2" name="Footer Placeholder 1"/>
          <p:cNvSpPr>
            <a:spLocks noGrp="1"/>
          </p:cNvSpPr>
          <p:nvPr>
            <p:ph type="ftr" sz="quarter" idx="13"/>
          </p:nvPr>
        </p:nvSpPr>
        <p:spPr/>
        <p:txBody>
          <a:bodyPr/>
          <a:lstStyle/>
          <a:p>
            <a:pPr>
              <a:defRPr/>
            </a:pPr>
            <a:r>
              <a:rPr lang="en-US" smtClean="0"/>
              <a:t>4.1.4: Interpreting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8034224" cy="4998233"/>
          </a:xfrm>
        </p:spPr>
        <p:txBody>
          <a:bodyPr/>
          <a:lstStyle/>
          <a:p>
            <a:r>
              <a:rPr lang="en-US" sz="2800" b="1" dirty="0"/>
              <a:t>Guided Practice: </a:t>
            </a:r>
            <a:r>
              <a:rPr lang="en-US" sz="2800" b="1" dirty="0">
                <a:solidFill>
                  <a:srgbClr val="000090"/>
                </a:solidFill>
              </a:rPr>
              <a:t>Example 2, </a:t>
            </a:r>
            <a:r>
              <a:rPr lang="en-US" sz="2800" b="1" i="1" dirty="0" smtClean="0">
                <a:solidFill>
                  <a:srgbClr val="000090"/>
                </a:solidFill>
              </a:rPr>
              <a:t>continued</a:t>
            </a:r>
            <a:endParaRPr lang="en-US" sz="2800" dirty="0" smtClean="0"/>
          </a:p>
          <a:p>
            <a:pPr marL="512064"/>
            <a:r>
              <a:rPr lang="en-US" dirty="0" smtClean="0"/>
              <a:t>Next </a:t>
            </a:r>
            <a:r>
              <a:rPr lang="en-US" dirty="0"/>
              <a:t>find </a:t>
            </a:r>
            <a:r>
              <a:rPr lang="en-US" dirty="0" smtClean="0"/>
              <a:t>Q </a:t>
            </a:r>
            <a:r>
              <a:rPr lang="en-US" baseline="-25000" dirty="0" smtClean="0"/>
              <a:t>3</a:t>
            </a:r>
            <a:r>
              <a:rPr lang="en-US" dirty="0"/>
              <a:t>, the median of the upper half of the data.</a:t>
            </a:r>
          </a:p>
          <a:p>
            <a:pPr marL="512064"/>
            <a:r>
              <a:rPr lang="en-US" dirty="0"/>
              <a:t>Q </a:t>
            </a:r>
            <a:r>
              <a:rPr lang="en-US" baseline="-25000" dirty="0"/>
              <a:t>3</a:t>
            </a:r>
            <a:r>
              <a:rPr lang="en-US" dirty="0"/>
              <a:t> is the ninth data value: 1,842</a:t>
            </a:r>
            <a:r>
              <a:rPr lang="en-US" dirty="0" smtClean="0"/>
              <a:t>.</a:t>
            </a:r>
          </a:p>
          <a:p>
            <a:pPr marL="512064"/>
            <a:endParaRPr lang="en-US" dirty="0"/>
          </a:p>
          <a:p>
            <a:pPr marL="512064"/>
            <a:r>
              <a:rPr lang="en-US" dirty="0"/>
              <a:t>Now find the IQR, which is the difference between </a:t>
            </a:r>
            <a:endParaRPr lang="en-US" dirty="0" smtClean="0"/>
          </a:p>
          <a:p>
            <a:pPr marL="512064">
              <a:spcBef>
                <a:spcPts val="0"/>
              </a:spcBef>
            </a:pPr>
            <a:r>
              <a:rPr lang="en-US" dirty="0" smtClean="0"/>
              <a:t>Q</a:t>
            </a:r>
            <a:r>
              <a:rPr lang="en-US" baseline="-25000" dirty="0" smtClean="0"/>
              <a:t>3</a:t>
            </a:r>
            <a:r>
              <a:rPr lang="en-US" dirty="0" smtClean="0"/>
              <a:t> </a:t>
            </a:r>
            <a:r>
              <a:rPr lang="en-US" dirty="0"/>
              <a:t>and </a:t>
            </a:r>
            <a:r>
              <a:rPr lang="en-US" dirty="0" smtClean="0"/>
              <a:t>Q</a:t>
            </a:r>
            <a:r>
              <a:rPr lang="en-US" baseline="-25000" dirty="0" smtClean="0"/>
              <a:t>1</a:t>
            </a:r>
            <a:r>
              <a:rPr lang="en-US" dirty="0" smtClean="0"/>
              <a:t> </a:t>
            </a:r>
            <a:r>
              <a:rPr lang="en-US" dirty="0"/>
              <a:t>(</a:t>
            </a:r>
            <a:r>
              <a:rPr lang="en-US" dirty="0" smtClean="0"/>
              <a:t>Q</a:t>
            </a:r>
            <a:r>
              <a:rPr lang="en-US" baseline="-25000" dirty="0" smtClean="0"/>
              <a:t>3</a:t>
            </a:r>
            <a:r>
              <a:rPr lang="en-US" dirty="0" smtClean="0"/>
              <a:t> </a:t>
            </a:r>
            <a:r>
              <a:rPr lang="en-US" dirty="0"/>
              <a:t>– </a:t>
            </a:r>
            <a:r>
              <a:rPr lang="en-US" dirty="0" smtClean="0"/>
              <a:t>Q</a:t>
            </a:r>
            <a:r>
              <a:rPr lang="en-US" baseline="-25000" dirty="0" smtClean="0"/>
              <a:t>1</a:t>
            </a:r>
            <a:r>
              <a:rPr lang="en-US" dirty="0"/>
              <a:t>).</a:t>
            </a:r>
          </a:p>
          <a:p>
            <a:pPr marL="914400" lvl="1" algn="l"/>
            <a:r>
              <a:rPr lang="en-US" dirty="0">
                <a:solidFill>
                  <a:schemeClr val="tx1"/>
                </a:solidFill>
              </a:rPr>
              <a:t>1842 – 1288 = 554</a:t>
            </a:r>
          </a:p>
          <a:p>
            <a:pPr marL="514350" indent="-514350">
              <a:buFont typeface="+mj-lt"/>
              <a:buAutoNum type="arabicPeriod" startAt="2"/>
            </a:pPr>
            <a:endParaRPr lang="en-US" sz="2800" b="1" dirty="0">
              <a:solidFill>
                <a:srgbClr val="660066"/>
              </a:solidFill>
            </a:endParaRPr>
          </a:p>
          <a:p>
            <a:pPr eaLnBrk="1" hangingPunct="1">
              <a:defRPr/>
            </a:pPr>
            <a:endParaRPr lang="en-US"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23</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231528318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startAt="3"/>
            </a:pPr>
            <a:r>
              <a:rPr lang="en-US" sz="2800" b="1" dirty="0" smtClean="0">
                <a:solidFill>
                  <a:srgbClr val="660066"/>
                </a:solidFill>
              </a:rPr>
              <a:t>Multiply 1.5 times IQR.</a:t>
            </a:r>
          </a:p>
          <a:p>
            <a:pPr marL="512064" lvl="1" algn="l"/>
            <a:r>
              <a:rPr lang="en-US" dirty="0" smtClean="0">
                <a:solidFill>
                  <a:srgbClr val="000000"/>
                </a:solidFill>
              </a:rPr>
              <a:t>1.5</a:t>
            </a:r>
            <a:r>
              <a:rPr lang="en-US" dirty="0">
                <a:solidFill>
                  <a:srgbClr val="000000"/>
                </a:solidFill>
              </a:rPr>
              <a:t>(IQR) = 1.5(554) = 831</a:t>
            </a: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24</a:t>
            </a:fld>
            <a:endParaRPr lang="en-US" dirty="0"/>
          </a:p>
        </p:txBody>
      </p:sp>
      <p:sp>
        <p:nvSpPr>
          <p:cNvPr id="3" name="Footer Placeholder 2"/>
          <p:cNvSpPr>
            <a:spLocks noGrp="1"/>
          </p:cNvSpPr>
          <p:nvPr>
            <p:ph type="ftr" sz="quarter" idx="13"/>
          </p:nvPr>
        </p:nvSpPr>
        <p:spPr/>
        <p:txBody>
          <a:bodyPr/>
          <a:lstStyle/>
          <a:p>
            <a:pPr>
              <a:defRPr/>
            </a:pPr>
            <a:r>
              <a:rPr lang="en-US" smtClean="0"/>
              <a:t>4.1.4: Interpreting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smtClean="0">
                <a:solidFill>
                  <a:srgbClr val="000090"/>
                </a:solidFill>
              </a:rPr>
              <a:t>continued</a:t>
            </a:r>
          </a:p>
          <a:p>
            <a:pPr marL="514350" indent="-557784">
              <a:buFont typeface="+mj-lt"/>
              <a:buAutoNum type="arabicPeriod" startAt="4"/>
            </a:pPr>
            <a:r>
              <a:rPr lang="en-US" sz="2800" b="1" dirty="0">
                <a:solidFill>
                  <a:srgbClr val="660066"/>
                </a:solidFill>
              </a:rPr>
              <a:t>Determine if there are any outliers at the lower end of the data.</a:t>
            </a:r>
            <a:r>
              <a:rPr lang="en-US" dirty="0">
                <a:solidFill>
                  <a:srgbClr val="000000"/>
                </a:solidFill>
              </a:rPr>
              <a:t> </a:t>
            </a:r>
          </a:p>
          <a:p>
            <a:pPr marL="512064" lvl="1" algn="l"/>
            <a:r>
              <a:rPr lang="en-US" dirty="0">
                <a:solidFill>
                  <a:srgbClr val="000000"/>
                </a:solidFill>
              </a:rPr>
              <a:t>Subtract 1.5(IQR) from </a:t>
            </a:r>
            <a:r>
              <a:rPr lang="en-US" dirty="0" smtClean="0">
                <a:solidFill>
                  <a:srgbClr val="000000"/>
                </a:solidFill>
              </a:rPr>
              <a:t>Q</a:t>
            </a:r>
            <a:r>
              <a:rPr lang="en-US" baseline="-25000" dirty="0" smtClean="0">
                <a:solidFill>
                  <a:srgbClr val="000000"/>
                </a:solidFill>
              </a:rPr>
              <a:t>1</a:t>
            </a:r>
            <a:r>
              <a:rPr lang="en-US" dirty="0">
                <a:solidFill>
                  <a:srgbClr val="000000"/>
                </a:solidFill>
              </a:rPr>
              <a:t>.</a:t>
            </a:r>
          </a:p>
          <a:p>
            <a:pPr lvl="2" algn="l"/>
            <a:r>
              <a:rPr lang="en-US" dirty="0" smtClean="0">
                <a:solidFill>
                  <a:srgbClr val="000000"/>
                </a:solidFill>
              </a:rPr>
              <a:t>Q</a:t>
            </a:r>
            <a:r>
              <a:rPr lang="en-US" baseline="-25000" dirty="0" smtClean="0">
                <a:solidFill>
                  <a:srgbClr val="000000"/>
                </a:solidFill>
              </a:rPr>
              <a:t>1</a:t>
            </a:r>
            <a:r>
              <a:rPr lang="en-US" dirty="0" smtClean="0">
                <a:solidFill>
                  <a:srgbClr val="000000"/>
                </a:solidFill>
              </a:rPr>
              <a:t> </a:t>
            </a:r>
            <a:r>
              <a:rPr lang="en-US" dirty="0">
                <a:solidFill>
                  <a:srgbClr val="000000"/>
                </a:solidFill>
              </a:rPr>
              <a:t>– 1.5(IQR) = 1288 – 831 = 457</a:t>
            </a:r>
          </a:p>
          <a:p>
            <a:pPr lvl="1" algn="l"/>
            <a:endParaRPr lang="en-US" dirty="0" smtClean="0">
              <a:solidFill>
                <a:srgbClr val="000000"/>
              </a:solidFill>
            </a:endParaRPr>
          </a:p>
          <a:p>
            <a:pPr marL="512064" lvl="1" algn="l"/>
            <a:r>
              <a:rPr lang="en-US" dirty="0" smtClean="0">
                <a:solidFill>
                  <a:srgbClr val="000000"/>
                </a:solidFill>
              </a:rPr>
              <a:t>Any </a:t>
            </a:r>
            <a:r>
              <a:rPr lang="en-US" dirty="0">
                <a:solidFill>
                  <a:srgbClr val="000000"/>
                </a:solidFill>
              </a:rPr>
              <a:t>data values less than 457 are outliers. Examine the data. There are no values in the data set that are less than 457.</a:t>
            </a:r>
          </a:p>
          <a:p>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25</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7559707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smtClean="0">
                <a:solidFill>
                  <a:srgbClr val="000090"/>
                </a:solidFill>
              </a:rPr>
              <a:t>Example 2, </a:t>
            </a:r>
            <a:r>
              <a:rPr lang="en-US" sz="2800" b="1" i="1" dirty="0">
                <a:solidFill>
                  <a:srgbClr val="000090"/>
                </a:solidFill>
              </a:rPr>
              <a:t>continued</a:t>
            </a:r>
          </a:p>
          <a:p>
            <a:pPr marL="514350" indent="-557784">
              <a:buFont typeface="+mj-lt"/>
              <a:buAutoNum type="arabicPeriod" startAt="5"/>
            </a:pPr>
            <a:r>
              <a:rPr lang="en-US" sz="2800" b="1" dirty="0" smtClean="0">
                <a:solidFill>
                  <a:srgbClr val="660066"/>
                </a:solidFill>
              </a:rPr>
              <a:t>Determine </a:t>
            </a:r>
            <a:r>
              <a:rPr lang="en-US" sz="2800" b="1" dirty="0">
                <a:solidFill>
                  <a:srgbClr val="660066"/>
                </a:solidFill>
              </a:rPr>
              <a:t>if there are any outliers at the upper end of the data.</a:t>
            </a:r>
          </a:p>
          <a:p>
            <a:pPr marL="512064" lvl="1" algn="l"/>
            <a:r>
              <a:rPr lang="en-US" dirty="0">
                <a:solidFill>
                  <a:schemeClr val="tx1"/>
                </a:solidFill>
              </a:rPr>
              <a:t>Add 1.5(IQR) to </a:t>
            </a:r>
            <a:r>
              <a:rPr lang="en-US" dirty="0" smtClean="0">
                <a:solidFill>
                  <a:schemeClr val="tx1"/>
                </a:solidFill>
              </a:rPr>
              <a:t>Q</a:t>
            </a:r>
            <a:r>
              <a:rPr lang="en-US" baseline="-25000" dirty="0" smtClean="0">
                <a:solidFill>
                  <a:schemeClr val="tx1"/>
                </a:solidFill>
              </a:rPr>
              <a:t>3</a:t>
            </a:r>
            <a:r>
              <a:rPr lang="en-US" dirty="0">
                <a:solidFill>
                  <a:schemeClr val="tx1"/>
                </a:solidFill>
              </a:rPr>
              <a:t>.</a:t>
            </a:r>
          </a:p>
          <a:p>
            <a:pPr lvl="2" algn="l"/>
            <a:r>
              <a:rPr lang="en-US" dirty="0" smtClean="0">
                <a:solidFill>
                  <a:schemeClr val="tx1"/>
                </a:solidFill>
              </a:rPr>
              <a:t>Q</a:t>
            </a:r>
            <a:r>
              <a:rPr lang="en-US" baseline="-25000" dirty="0" smtClean="0">
                <a:solidFill>
                  <a:schemeClr val="tx1"/>
                </a:solidFill>
              </a:rPr>
              <a:t>3</a:t>
            </a:r>
            <a:r>
              <a:rPr lang="en-US" dirty="0" smtClean="0">
                <a:solidFill>
                  <a:schemeClr val="tx1"/>
                </a:solidFill>
              </a:rPr>
              <a:t> </a:t>
            </a:r>
            <a:r>
              <a:rPr lang="en-US" dirty="0">
                <a:solidFill>
                  <a:schemeClr val="tx1"/>
                </a:solidFill>
              </a:rPr>
              <a:t>+ 1.5(IQR) = 1842 + 831 = </a:t>
            </a:r>
            <a:r>
              <a:rPr lang="en-US" dirty="0" smtClean="0">
                <a:solidFill>
                  <a:schemeClr val="tx1"/>
                </a:solidFill>
              </a:rPr>
              <a:t>2673</a:t>
            </a:r>
          </a:p>
          <a:p>
            <a:pPr lvl="2" algn="l"/>
            <a:endParaRPr lang="en-US" dirty="0">
              <a:solidFill>
                <a:schemeClr val="tx1"/>
              </a:solidFill>
            </a:endParaRPr>
          </a:p>
          <a:p>
            <a:pPr marL="512064" lvl="1" algn="l"/>
            <a:r>
              <a:rPr lang="en-US" dirty="0">
                <a:solidFill>
                  <a:schemeClr val="tx1"/>
                </a:solidFill>
              </a:rPr>
              <a:t>Any data values greater than 2,673 are outliers. Examine the data. There is one value in the data set that is greater than 2,673. Therefore, there is one outlier: 2,858.</a:t>
            </a:r>
          </a:p>
          <a:p>
            <a:pPr lvl="1" algn="l"/>
            <a:endParaRPr lang="en-US"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26</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364046187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p>
          <a:p>
            <a:pPr marL="514350" indent="-557784">
              <a:buFont typeface="+mj-lt"/>
              <a:buAutoNum type="arabicPeriod" startAt="6"/>
            </a:pPr>
            <a:r>
              <a:rPr lang="en-US" sz="2800" b="1" dirty="0">
                <a:solidFill>
                  <a:srgbClr val="660066"/>
                </a:solidFill>
              </a:rPr>
              <a:t>List all the outliers.</a:t>
            </a:r>
          </a:p>
          <a:p>
            <a:pPr marL="512064" lvl="1" algn="l"/>
            <a:r>
              <a:rPr lang="en-US" dirty="0">
                <a:solidFill>
                  <a:schemeClr val="tx1"/>
                </a:solidFill>
              </a:rPr>
              <a:t>All of the outliers are those values that are less than </a:t>
            </a:r>
            <a:r>
              <a:rPr lang="en-US" dirty="0" smtClean="0">
                <a:solidFill>
                  <a:schemeClr val="tx1"/>
                </a:solidFill>
              </a:rPr>
              <a:t>Q</a:t>
            </a:r>
            <a:r>
              <a:rPr lang="en-US" baseline="-25000" dirty="0" smtClean="0">
                <a:solidFill>
                  <a:schemeClr val="tx1"/>
                </a:solidFill>
              </a:rPr>
              <a:t>1</a:t>
            </a:r>
            <a:r>
              <a:rPr lang="en-US" dirty="0" smtClean="0">
                <a:solidFill>
                  <a:schemeClr val="tx1"/>
                </a:solidFill>
              </a:rPr>
              <a:t> </a:t>
            </a:r>
            <a:r>
              <a:rPr lang="en-US" dirty="0">
                <a:solidFill>
                  <a:schemeClr val="tx1"/>
                </a:solidFill>
              </a:rPr>
              <a:t>– 1.5(IQR) and those values that are greater than </a:t>
            </a:r>
            <a:r>
              <a:rPr lang="en-US" dirty="0" smtClean="0">
                <a:solidFill>
                  <a:schemeClr val="tx1"/>
                </a:solidFill>
              </a:rPr>
              <a:t>Q</a:t>
            </a:r>
            <a:r>
              <a:rPr lang="en-US" baseline="-25000" dirty="0" smtClean="0">
                <a:solidFill>
                  <a:schemeClr val="tx1"/>
                </a:solidFill>
              </a:rPr>
              <a:t>3</a:t>
            </a:r>
            <a:r>
              <a:rPr lang="en-US" dirty="0" smtClean="0">
                <a:solidFill>
                  <a:schemeClr val="tx1"/>
                </a:solidFill>
              </a:rPr>
              <a:t> </a:t>
            </a:r>
            <a:r>
              <a:rPr lang="en-US" dirty="0">
                <a:solidFill>
                  <a:schemeClr val="tx1"/>
                </a:solidFill>
              </a:rPr>
              <a:t>+ 1.5(IQR)</a:t>
            </a:r>
            <a:r>
              <a:rPr lang="en-US" dirty="0" smtClean="0">
                <a:solidFill>
                  <a:schemeClr val="tx1"/>
                </a:solidFill>
              </a:rPr>
              <a:t>.</a:t>
            </a:r>
          </a:p>
          <a:p>
            <a:pPr lvl="1" algn="l"/>
            <a:endParaRPr lang="en-US" dirty="0">
              <a:solidFill>
                <a:schemeClr val="tx1"/>
              </a:solidFill>
            </a:endParaRPr>
          </a:p>
          <a:p>
            <a:pPr marL="512064" lvl="1" algn="l"/>
            <a:r>
              <a:rPr lang="en-US" dirty="0">
                <a:solidFill>
                  <a:srgbClr val="000000"/>
                </a:solidFill>
              </a:rPr>
              <a:t>The only outlier for this data set is 2,858.</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27</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7701160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497560" cy="4998233"/>
          </a:xfrm>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p>
          <a:p>
            <a:pPr marL="514350" indent="-557784">
              <a:buFont typeface="+mj-lt"/>
              <a:buAutoNum type="arabicPeriod" startAt="7"/>
            </a:pPr>
            <a:r>
              <a:rPr lang="en-US" sz="2800" b="1" dirty="0">
                <a:solidFill>
                  <a:srgbClr val="660066"/>
                </a:solidFill>
              </a:rPr>
              <a:t>Create a box plot of the data set.</a:t>
            </a:r>
          </a:p>
          <a:p>
            <a:pPr marL="512064" lvl="1" algn="l"/>
            <a:r>
              <a:rPr lang="en-US" dirty="0">
                <a:solidFill>
                  <a:srgbClr val="000000"/>
                </a:solidFill>
              </a:rPr>
              <a:t>Use the values we found for minimum, maximum, </a:t>
            </a:r>
            <a:r>
              <a:rPr lang="en-US" dirty="0" smtClean="0">
                <a:solidFill>
                  <a:srgbClr val="000000"/>
                </a:solidFill>
              </a:rPr>
              <a:t>Q</a:t>
            </a:r>
            <a:r>
              <a:rPr lang="en-US" baseline="-25000" dirty="0" smtClean="0">
                <a:solidFill>
                  <a:srgbClr val="000000"/>
                </a:solidFill>
              </a:rPr>
              <a:t>1</a:t>
            </a:r>
            <a:r>
              <a:rPr lang="en-US" dirty="0">
                <a:solidFill>
                  <a:srgbClr val="000000"/>
                </a:solidFill>
              </a:rPr>
              <a:t>, median, and </a:t>
            </a:r>
            <a:r>
              <a:rPr lang="en-US" dirty="0" smtClean="0">
                <a:solidFill>
                  <a:srgbClr val="000000"/>
                </a:solidFill>
              </a:rPr>
              <a:t>Q</a:t>
            </a:r>
            <a:r>
              <a:rPr lang="en-US" baseline="-25000" dirty="0" smtClean="0">
                <a:solidFill>
                  <a:srgbClr val="000000"/>
                </a:solidFill>
              </a:rPr>
              <a:t>3</a:t>
            </a:r>
            <a:r>
              <a:rPr lang="en-US" dirty="0" smtClean="0">
                <a:solidFill>
                  <a:srgbClr val="000000"/>
                </a:solidFill>
              </a:rPr>
              <a:t> </a:t>
            </a:r>
            <a:r>
              <a:rPr lang="en-US" dirty="0">
                <a:solidFill>
                  <a:srgbClr val="000000"/>
                </a:solidFill>
              </a:rPr>
              <a:t>to create a box plot. </a:t>
            </a:r>
            <a:endParaRPr lang="en-US" dirty="0" smtClean="0">
              <a:solidFill>
                <a:srgbClr val="000000"/>
              </a:solidFill>
            </a:endParaRPr>
          </a:p>
          <a:p>
            <a:pPr marL="512064" lvl="1" algn="l"/>
            <a:endParaRPr lang="en-US" dirty="0">
              <a:solidFill>
                <a:srgbClr val="000000"/>
              </a:solidFill>
            </a:endParaRPr>
          </a:p>
          <a:p>
            <a:pPr marL="512064" lvl="1" algn="l"/>
            <a:r>
              <a:rPr lang="en-US" dirty="0">
                <a:solidFill>
                  <a:srgbClr val="000000"/>
                </a:solidFill>
              </a:rPr>
              <a:t>The minimum is the lowest value, 1,045; the maximum is the greatest value, 2,858; </a:t>
            </a:r>
            <a:r>
              <a:rPr lang="en-US" dirty="0" smtClean="0">
                <a:solidFill>
                  <a:srgbClr val="000000"/>
                </a:solidFill>
              </a:rPr>
              <a:t>Q</a:t>
            </a:r>
            <a:r>
              <a:rPr lang="en-US" baseline="-25000" dirty="0" smtClean="0">
                <a:solidFill>
                  <a:srgbClr val="000000"/>
                </a:solidFill>
              </a:rPr>
              <a:t>1</a:t>
            </a:r>
            <a:r>
              <a:rPr lang="en-US" dirty="0" smtClean="0">
                <a:solidFill>
                  <a:srgbClr val="000000"/>
                </a:solidFill>
              </a:rPr>
              <a:t> </a:t>
            </a:r>
            <a:r>
              <a:rPr lang="en-US" dirty="0">
                <a:solidFill>
                  <a:srgbClr val="000000"/>
                </a:solidFill>
              </a:rPr>
              <a:t>is 1,288; the median is 1,553; and </a:t>
            </a:r>
            <a:r>
              <a:rPr lang="en-US" dirty="0" smtClean="0">
                <a:solidFill>
                  <a:srgbClr val="000000"/>
                </a:solidFill>
              </a:rPr>
              <a:t>Q</a:t>
            </a:r>
            <a:r>
              <a:rPr lang="en-US" baseline="-25000" dirty="0" smtClean="0">
                <a:solidFill>
                  <a:srgbClr val="000000"/>
                </a:solidFill>
              </a:rPr>
              <a:t>3</a:t>
            </a:r>
            <a:r>
              <a:rPr lang="en-US" dirty="0" smtClean="0">
                <a:solidFill>
                  <a:srgbClr val="000000"/>
                </a:solidFill>
              </a:rPr>
              <a:t> </a:t>
            </a:r>
            <a:r>
              <a:rPr lang="en-US" dirty="0">
                <a:solidFill>
                  <a:srgbClr val="000000"/>
                </a:solidFill>
              </a:rPr>
              <a:t>is 1,842.</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28</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pic>
        <p:nvPicPr>
          <p:cNvPr id="5" name="Picture 4" descr="Image68985.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6700" y="4253548"/>
            <a:ext cx="3530600" cy="1333500"/>
          </a:xfrm>
          <a:prstGeom prst="rect">
            <a:avLst/>
          </a:prstGeom>
        </p:spPr>
      </p:pic>
    </p:spTree>
    <p:extLst>
      <p:ext uri="{BB962C8B-B14F-4D97-AF65-F5344CB8AC3E}">
        <p14:creationId xmlns:p14="http://schemas.microsoft.com/office/powerpoint/2010/main" val="274595535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p>
          <a:p>
            <a:pPr marL="514350" indent="-557784">
              <a:buFont typeface="+mj-lt"/>
              <a:buAutoNum type="arabicPeriod" startAt="8"/>
            </a:pPr>
            <a:r>
              <a:rPr lang="en-US" sz="2800" b="1" dirty="0">
                <a:solidFill>
                  <a:srgbClr val="660066"/>
                </a:solidFill>
              </a:rPr>
              <a:t>Describe how the outlier has influenced the center of the data.</a:t>
            </a:r>
          </a:p>
          <a:p>
            <a:pPr marL="512064" lvl="1" algn="l"/>
            <a:r>
              <a:rPr lang="en-US" dirty="0">
                <a:solidFill>
                  <a:schemeClr val="tx1"/>
                </a:solidFill>
              </a:rPr>
              <a:t>Compare the calculated mean to the median</a:t>
            </a:r>
            <a:r>
              <a:rPr lang="en-US" dirty="0" smtClean="0">
                <a:solidFill>
                  <a:schemeClr val="tx1"/>
                </a:solidFill>
              </a:rPr>
              <a:t>.</a:t>
            </a:r>
          </a:p>
          <a:p>
            <a:pPr marL="512064" lvl="1" algn="l"/>
            <a:endParaRPr lang="en-US" dirty="0">
              <a:solidFill>
                <a:schemeClr val="tx1"/>
              </a:solidFill>
            </a:endParaRPr>
          </a:p>
          <a:p>
            <a:pPr marL="512064" lvl="1" algn="l"/>
            <a:r>
              <a:rPr lang="en-US" dirty="0">
                <a:solidFill>
                  <a:srgbClr val="000000"/>
                </a:solidFill>
              </a:rPr>
              <a:t>The outlier is larger than the rest of the data set, and increased the mean. This can also be seen when comparing the mean and median; Kayla’s mean is greater than the median.</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29</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292822901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76032"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buFont typeface="Arial"/>
              <a:buChar char="•"/>
            </a:pPr>
            <a:r>
              <a:rPr lang="en-US" dirty="0"/>
              <a:t>An outlier is a data value that is much greater than or less than the rest of a data set</a:t>
            </a:r>
            <a:r>
              <a:rPr lang="en-US" dirty="0" smtClean="0"/>
              <a:t>.</a:t>
            </a:r>
          </a:p>
          <a:p>
            <a:pPr marL="342900" indent="-342900">
              <a:buFont typeface="Arial"/>
              <a:buChar char="•"/>
            </a:pPr>
            <a:endParaRPr lang="en-US" dirty="0"/>
          </a:p>
          <a:p>
            <a:pPr marL="342900" indent="-342900">
              <a:buFont typeface="Arial"/>
              <a:buChar char="•"/>
            </a:pPr>
            <a:r>
              <a:rPr lang="en-US" dirty="0" smtClean="0"/>
              <a:t>Outliers </a:t>
            </a:r>
            <a:r>
              <a:rPr lang="en-US" dirty="0"/>
              <a:t>influence calculations related to center and spread, and can cause misleading conclusions.</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0"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1"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2"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3"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4"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5"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6"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954845" cy="4998233"/>
          </a:xfrm>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p>
          <a:p>
            <a:pPr marL="514350" indent="-557784">
              <a:buFont typeface="+mj-lt"/>
              <a:buAutoNum type="arabicPeriod" startAt="9"/>
            </a:pPr>
            <a:r>
              <a:rPr lang="en-US" sz="2800" b="1" dirty="0">
                <a:solidFill>
                  <a:srgbClr val="660066"/>
                </a:solidFill>
              </a:rPr>
              <a:t>Describe how the outlier has influenced the shape of the data.</a:t>
            </a:r>
          </a:p>
          <a:p>
            <a:pPr marL="512064" lvl="1" algn="l">
              <a:spcAft>
                <a:spcPts val="1200"/>
              </a:spcAft>
            </a:pPr>
            <a:r>
              <a:rPr lang="en-US" dirty="0">
                <a:solidFill>
                  <a:schemeClr val="tx1"/>
                </a:solidFill>
              </a:rPr>
              <a:t>Identify if the data is skewed to the left or right</a:t>
            </a:r>
            <a:r>
              <a:rPr lang="en-US" dirty="0" smtClean="0">
                <a:solidFill>
                  <a:schemeClr val="tx1"/>
                </a:solidFill>
              </a:rPr>
              <a:t>.</a:t>
            </a:r>
            <a:endParaRPr lang="en-US" dirty="0">
              <a:solidFill>
                <a:schemeClr val="tx1"/>
              </a:solidFill>
            </a:endParaRPr>
          </a:p>
          <a:p>
            <a:pPr marL="512064" lvl="1" algn="l">
              <a:spcAft>
                <a:spcPts val="1200"/>
              </a:spcAft>
            </a:pPr>
            <a:r>
              <a:rPr lang="en-US" dirty="0">
                <a:solidFill>
                  <a:schemeClr val="tx1"/>
                </a:solidFill>
              </a:rPr>
              <a:t>Data represented in the box plot that is skewed to the left has a longer tail on the left side of the box plot. </a:t>
            </a:r>
          </a:p>
          <a:p>
            <a:pPr marL="512064" lvl="1" algn="l">
              <a:spcAft>
                <a:spcPts val="1200"/>
              </a:spcAft>
            </a:pPr>
            <a:r>
              <a:rPr lang="en-US" dirty="0">
                <a:solidFill>
                  <a:schemeClr val="tx1"/>
                </a:solidFill>
              </a:rPr>
              <a:t>Similarly, data that is skewed to the right has a longer tail on the right side of the box plot. </a:t>
            </a:r>
          </a:p>
          <a:p>
            <a:pPr marL="512064" lvl="1" algn="l"/>
            <a:r>
              <a:rPr lang="en-US" dirty="0">
                <a:solidFill>
                  <a:schemeClr val="tx1"/>
                </a:solidFill>
              </a:rPr>
              <a:t>The data is skewed to the right because of the influence of the </a:t>
            </a:r>
            <a:r>
              <a:rPr lang="en-US" dirty="0" smtClean="0">
                <a:solidFill>
                  <a:schemeClr val="tx1"/>
                </a:solidFill>
              </a:rPr>
              <a:t>large </a:t>
            </a:r>
            <a:r>
              <a:rPr lang="en-US" dirty="0">
                <a:solidFill>
                  <a:schemeClr val="tx1"/>
                </a:solidFill>
              </a:rPr>
              <a:t>outlier.</a:t>
            </a:r>
            <a:endParaRPr lang="en-US" sz="4400"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30</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305193732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p>
          <a:p>
            <a:pPr marL="640080" indent="-685800">
              <a:buFont typeface="+mj-lt"/>
              <a:buAutoNum type="arabicPeriod" startAt="10"/>
            </a:pPr>
            <a:r>
              <a:rPr lang="en-US" sz="2800" b="1" dirty="0">
                <a:solidFill>
                  <a:srgbClr val="660066"/>
                </a:solidFill>
              </a:rPr>
              <a:t>Describe how the outlier has influenced the spread of the data.</a:t>
            </a:r>
            <a:r>
              <a:rPr lang="en-US" dirty="0">
                <a:solidFill>
                  <a:srgbClr val="000000"/>
                </a:solidFill>
              </a:rPr>
              <a:t> </a:t>
            </a:r>
          </a:p>
          <a:p>
            <a:pPr marL="640080" lvl="1" algn="l"/>
            <a:r>
              <a:rPr lang="en-US" dirty="0">
                <a:solidFill>
                  <a:srgbClr val="000000"/>
                </a:solidFill>
              </a:rPr>
              <a:t>The overall range of the data has been increased by the outlier. Without the outlier, the maximum would be 1,844, making the range (the difference between the maximum and minimum) 799:</a:t>
            </a:r>
          </a:p>
          <a:p>
            <a:pPr marL="1005840" lvl="2" algn="l"/>
            <a:r>
              <a:rPr lang="en-US" dirty="0">
                <a:solidFill>
                  <a:srgbClr val="000000"/>
                </a:solidFill>
              </a:rPr>
              <a:t>1844 – 1045 = </a:t>
            </a:r>
            <a:r>
              <a:rPr lang="en-US" dirty="0" smtClean="0">
                <a:solidFill>
                  <a:srgbClr val="000000"/>
                </a:solidFill>
              </a:rPr>
              <a:t>799</a:t>
            </a:r>
          </a:p>
          <a:p>
            <a:pPr lvl="2" algn="l"/>
            <a:endParaRPr lang="en-US" dirty="0">
              <a:solidFill>
                <a:srgbClr val="000000"/>
              </a:solidFill>
            </a:endParaRPr>
          </a:p>
          <a:p>
            <a:pPr marL="640080" lvl="1" algn="l"/>
            <a:r>
              <a:rPr lang="en-US" dirty="0">
                <a:solidFill>
                  <a:srgbClr val="000000"/>
                </a:solidFill>
              </a:rPr>
              <a:t>With the outlier, the range is 1,813:</a:t>
            </a:r>
          </a:p>
          <a:p>
            <a:pPr marL="1005840" lvl="2" algn="l"/>
            <a:r>
              <a:rPr lang="en-US" dirty="0">
                <a:solidFill>
                  <a:srgbClr val="000000"/>
                </a:solidFill>
              </a:rPr>
              <a:t>2858 – 1045 = 1813</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31</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19373733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smtClean="0">
                <a:solidFill>
                  <a:srgbClr val="000090"/>
                </a:solidFill>
              </a:rPr>
              <a:t>continued</a:t>
            </a:r>
          </a:p>
          <a:p>
            <a:pPr marL="640080" indent="-685800">
              <a:buFont typeface="+mj-lt"/>
              <a:buAutoNum type="arabicPeriod" startAt="11"/>
            </a:pPr>
            <a:r>
              <a:rPr lang="en-US" sz="2800" b="1" dirty="0">
                <a:solidFill>
                  <a:srgbClr val="660066"/>
                </a:solidFill>
              </a:rPr>
              <a:t>Determine a reasonable estimate for the cost of a house painter.</a:t>
            </a:r>
          </a:p>
          <a:p>
            <a:pPr marL="640080" lvl="1" algn="l"/>
            <a:r>
              <a:rPr lang="en-US" dirty="0">
                <a:solidFill>
                  <a:schemeClr val="tx1"/>
                </a:solidFill>
              </a:rPr>
              <a:t>Either the median or the mean without the outlier could be used as an </a:t>
            </a:r>
            <a:r>
              <a:rPr lang="en-US" dirty="0" smtClean="0">
                <a:solidFill>
                  <a:schemeClr val="tx1"/>
                </a:solidFill>
              </a:rPr>
              <a:t>estimate</a:t>
            </a:r>
            <a:r>
              <a:rPr lang="en-US" dirty="0">
                <a:solidFill>
                  <a:schemeClr val="tx1"/>
                </a:solidFill>
              </a:rPr>
              <a:t>. The mean without the outlier is the mean of the </a:t>
            </a:r>
            <a:r>
              <a:rPr lang="en-US" dirty="0" smtClean="0">
                <a:solidFill>
                  <a:schemeClr val="tx1"/>
                </a:solidFill>
              </a:rPr>
              <a:t>remaining 10 </a:t>
            </a:r>
            <a:r>
              <a:rPr lang="en-US" dirty="0">
                <a:solidFill>
                  <a:schemeClr val="tx1"/>
                </a:solidFill>
              </a:rPr>
              <a:t>data points:</a:t>
            </a:r>
          </a:p>
          <a:p>
            <a:pPr lvl="2" algn="l"/>
            <a:endParaRPr lang="en-US" dirty="0">
              <a:solidFill>
                <a:schemeClr val="tx1"/>
              </a:solidFill>
            </a:endParaRPr>
          </a:p>
          <a:p>
            <a:pPr lvl="1" algn="l"/>
            <a:r>
              <a:rPr lang="en-US" dirty="0">
                <a:solidFill>
                  <a:schemeClr val="tx1"/>
                </a:solidFill>
              </a:rPr>
              <a:t>		    </a:t>
            </a:r>
          </a:p>
          <a:p>
            <a:endParaRPr lang="en-US" sz="2800" b="1" i="1"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32</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4086320186"/>
              </p:ext>
            </p:extLst>
          </p:nvPr>
        </p:nvGraphicFramePr>
        <p:xfrm>
          <a:off x="547287" y="3852342"/>
          <a:ext cx="8049427" cy="661166"/>
        </p:xfrm>
        <a:graphic>
          <a:graphicData uri="http://schemas.openxmlformats.org/presentationml/2006/ole">
            <mc:AlternateContent xmlns:mc="http://schemas.openxmlformats.org/markup-compatibility/2006">
              <mc:Choice xmlns:v="urn:schemas-microsoft-com:vml" Requires="v">
                <p:oleObj spid="_x0000_s1038" name="Equation" r:id="rId3" imgW="9740900" imgH="800100" progId="Equation.DSMT4">
                  <p:embed/>
                </p:oleObj>
              </mc:Choice>
              <mc:Fallback>
                <p:oleObj name="Equation" r:id="rId3" imgW="9740900" imgH="800100" progId="Equation.DSMT4">
                  <p:embed/>
                  <p:pic>
                    <p:nvPicPr>
                      <p:cNvPr id="0" name=""/>
                      <p:cNvPicPr/>
                      <p:nvPr/>
                    </p:nvPicPr>
                    <p:blipFill>
                      <a:blip r:embed="rId4"/>
                      <a:stretch>
                        <a:fillRect/>
                      </a:stretch>
                    </p:blipFill>
                    <p:spPr>
                      <a:xfrm>
                        <a:off x="547287" y="3852342"/>
                        <a:ext cx="8049427" cy="661166"/>
                      </a:xfrm>
                      <a:prstGeom prst="rect">
                        <a:avLst/>
                      </a:prstGeom>
                    </p:spPr>
                  </p:pic>
                </p:oleObj>
              </mc:Fallback>
            </mc:AlternateContent>
          </a:graphicData>
        </a:graphic>
      </p:graphicFrame>
    </p:spTree>
    <p:extLst>
      <p:ext uri="{BB962C8B-B14F-4D97-AF65-F5344CB8AC3E}">
        <p14:creationId xmlns:p14="http://schemas.microsoft.com/office/powerpoint/2010/main" val="226467287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smtClean="0">
                <a:solidFill>
                  <a:srgbClr val="000090"/>
                </a:solidFill>
              </a:rPr>
              <a:t>continued</a:t>
            </a:r>
          </a:p>
          <a:p>
            <a:pPr marL="0" lvl="1" algn="l"/>
            <a:r>
              <a:rPr lang="en-US" dirty="0">
                <a:solidFill>
                  <a:schemeClr val="tx1"/>
                </a:solidFill>
              </a:rPr>
              <a:t>Kayla’s estimate is not correct. One of the values is an outlier, which increased her estimate. A more accurate estimate is the mean </a:t>
            </a:r>
            <a:r>
              <a:rPr lang="en-US" dirty="0" smtClean="0">
                <a:solidFill>
                  <a:schemeClr val="tx1"/>
                </a:solidFill>
              </a:rPr>
              <a:t>without </a:t>
            </a:r>
            <a:r>
              <a:rPr lang="en-US" dirty="0">
                <a:solidFill>
                  <a:schemeClr val="tx1"/>
                </a:solidFill>
              </a:rPr>
              <a:t>the outlier ($1,486) or the median ($1,553).</a:t>
            </a:r>
            <a:endParaRPr lang="en-US" b="1" i="1"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33</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
        <p:nvSpPr>
          <p:cNvPr id="6" name="TextBox 5"/>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39840573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a:solidFill>
                  <a:srgbClr val="000090"/>
                </a:solidFill>
                <a:ea typeface="MS PGothic" charset="0"/>
                <a:cs typeface="MS PGothic" charset="0"/>
              </a:rPr>
              <a:t>2</a:t>
            </a:r>
            <a:r>
              <a:rPr lang="en-US" sz="2800" b="1" dirty="0" smtClean="0">
                <a:solidFill>
                  <a:srgbClr val="000090"/>
                </a:solidFill>
                <a:ea typeface="MS PGothic" charset="0"/>
                <a:cs typeface="MS PGothic" charset="0"/>
              </a:rPr>
              <a:t>,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34</a:t>
            </a:fld>
            <a:endParaRPr lang="en-US" dirty="0"/>
          </a:p>
        </p:txBody>
      </p:sp>
      <p:sp>
        <p:nvSpPr>
          <p:cNvPr id="3" name="Text Placeholder 2"/>
          <p:cNvSpPr>
            <a:spLocks noGrp="1"/>
          </p:cNvSpPr>
          <p:nvPr>
            <p:ph type="body" sz="quarter" idx="10"/>
          </p:nvPr>
        </p:nvSpPr>
        <p:spPr>
          <a:xfrm>
            <a:off x="1003524" y="6221014"/>
            <a:ext cx="5530850" cy="264966"/>
          </a:xfrm>
        </p:spPr>
        <p:txBody>
          <a:bodyPr/>
          <a:lstStyle/>
          <a:p>
            <a:pPr>
              <a:defRPr/>
            </a:pPr>
            <a:r>
              <a:rPr lang="en-US" dirty="0"/>
              <a:t>4.1.4: Interpreting Data </a:t>
            </a:r>
            <a:r>
              <a:rPr lang="en-US" dirty="0" smtClean="0"/>
              <a:t>Sets</a:t>
            </a:r>
            <a:endParaRPr lang="en-US" dirty="0"/>
          </a:p>
        </p:txBody>
      </p:sp>
    </p:spTree>
    <p:extLst>
      <p:ext uri="{BB962C8B-B14F-4D97-AF65-F5344CB8AC3E}">
        <p14:creationId xmlns:p14="http://schemas.microsoft.com/office/powerpoint/2010/main" val="186127200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a:spcAft>
                <a:spcPts val="1200"/>
              </a:spcAft>
            </a:pPr>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004226530"/>
              </p:ext>
            </p:extLst>
          </p:nvPr>
        </p:nvGraphicFramePr>
        <p:xfrm>
          <a:off x="1072805" y="1272899"/>
          <a:ext cx="6942200" cy="4035978"/>
        </p:xfrm>
        <a:graphic>
          <a:graphicData uri="http://schemas.openxmlformats.org/drawingml/2006/table">
            <a:tbl>
              <a:tblPr firstRow="1" bandRow="1">
                <a:tableStyleId>{5940675A-B579-460E-94D1-54222C63F5DA}</a:tableStyleId>
              </a:tblPr>
              <a:tblGrid>
                <a:gridCol w="6942200"/>
              </a:tblGrid>
              <a:tr h="41997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1" i="0" u="none" strike="noStrike" kern="1200" baseline="0" dirty="0" smtClean="0">
                          <a:solidFill>
                            <a:schemeClr val="tx1"/>
                          </a:solidFill>
                          <a:latin typeface="Arial"/>
                          <a:ea typeface="+mn-ea"/>
                          <a:cs typeface="Arial"/>
                        </a:rPr>
                        <a:t>Calculating Outliers</a:t>
                      </a:r>
                    </a:p>
                  </a:txBody>
                  <a:tcPr>
                    <a:solidFill>
                      <a:schemeClr val="bg1">
                        <a:lumMod val="85000"/>
                      </a:schemeClr>
                    </a:solidFill>
                  </a:tcPr>
                </a:tc>
              </a:tr>
              <a:tr h="3578778">
                <a:tc>
                  <a:txBody>
                    <a:bodyPr/>
                    <a:lstStyle/>
                    <a:p>
                      <a:pPr marL="342900" indent="-3429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Determine the first quartile (Q</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and third quartile (Q</a:t>
                      </a:r>
                      <a:r>
                        <a:rPr lang="en-US" sz="2000" b="0" i="0" u="none" strike="noStrike" kern="1200" baseline="-25000" dirty="0" smtClean="0">
                          <a:solidFill>
                            <a:schemeClr val="tx1"/>
                          </a:solidFill>
                          <a:latin typeface="Arial"/>
                          <a:ea typeface="+mn-ea"/>
                          <a:cs typeface="Arial"/>
                        </a:rPr>
                        <a:t> 3</a:t>
                      </a:r>
                      <a:r>
                        <a:rPr lang="en-US" sz="2000" b="0" i="0" u="none" strike="noStrike" kern="1200" baseline="0" dirty="0" smtClean="0">
                          <a:solidFill>
                            <a:schemeClr val="tx1"/>
                          </a:solidFill>
                          <a:latin typeface="Arial"/>
                          <a:ea typeface="+mn-ea"/>
                          <a:cs typeface="Arial"/>
                        </a:rPr>
                        <a:t>). </a:t>
                      </a:r>
                    </a:p>
                    <a:p>
                      <a:pPr marL="342900" indent="-3429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Calculate IQR, the interquartile range, which is Q</a:t>
                      </a:r>
                      <a:r>
                        <a:rPr lang="en-US" sz="2000" b="0" i="0" u="none" strike="noStrike" kern="1200" baseline="-25000" dirty="0" smtClean="0">
                          <a:solidFill>
                            <a:schemeClr val="tx1"/>
                          </a:solidFill>
                          <a:latin typeface="Arial"/>
                          <a:ea typeface="+mn-ea"/>
                          <a:cs typeface="Arial"/>
                        </a:rPr>
                        <a:t> 3</a:t>
                      </a:r>
                      <a:r>
                        <a:rPr lang="en-US" sz="2000" b="0" i="0" u="none" strike="noStrike" kern="1200" baseline="0" dirty="0" smtClean="0">
                          <a:solidFill>
                            <a:schemeClr val="tx1"/>
                          </a:solidFill>
                          <a:latin typeface="Arial"/>
                          <a:ea typeface="+mn-ea"/>
                          <a:cs typeface="Arial"/>
                        </a:rPr>
                        <a:t> – Q</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a:t>
                      </a:r>
                    </a:p>
                    <a:p>
                      <a:pPr marL="342900" indent="-3429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Multiply 1.5 by the IQR.</a:t>
                      </a:r>
                    </a:p>
                    <a:p>
                      <a:pPr marL="342900" indent="-3429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Take Q</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and subtract 1.5(IQR). Any data values less than Q</a:t>
                      </a:r>
                      <a:r>
                        <a:rPr lang="en-US" sz="2000" b="0" i="0" u="none" strike="noStrike" kern="1200" baseline="-25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 1.5(IQR) are outliers.</a:t>
                      </a:r>
                    </a:p>
                    <a:p>
                      <a:pPr marL="342900" indent="-342900" rtl="0">
                        <a:spcAft>
                          <a:spcPts val="600"/>
                        </a:spcAft>
                        <a:buFont typeface="+mj-lt"/>
                        <a:buAutoNum type="arabicPeriod"/>
                      </a:pPr>
                      <a:r>
                        <a:rPr lang="en-US" sz="2000" b="0" i="0" u="none" strike="noStrike" kern="1200" baseline="0" dirty="0" smtClean="0">
                          <a:solidFill>
                            <a:schemeClr val="tx1"/>
                          </a:solidFill>
                          <a:latin typeface="Arial"/>
                          <a:ea typeface="+mn-ea"/>
                          <a:cs typeface="Arial"/>
                        </a:rPr>
                        <a:t>Take Q</a:t>
                      </a:r>
                      <a:r>
                        <a:rPr lang="en-US" sz="2000" b="0" i="0" u="none" strike="noStrike" kern="1200" baseline="-25000" dirty="0" smtClean="0">
                          <a:solidFill>
                            <a:schemeClr val="tx1"/>
                          </a:solidFill>
                          <a:latin typeface="Arial"/>
                          <a:ea typeface="+mn-ea"/>
                          <a:cs typeface="Arial"/>
                        </a:rPr>
                        <a:t> 3</a:t>
                      </a:r>
                      <a:r>
                        <a:rPr lang="en-US" sz="2000" b="0" i="0" u="none" strike="noStrike" kern="1200" baseline="0" dirty="0" smtClean="0">
                          <a:solidFill>
                            <a:schemeClr val="tx1"/>
                          </a:solidFill>
                          <a:latin typeface="Arial"/>
                          <a:ea typeface="+mn-ea"/>
                          <a:cs typeface="Arial"/>
                        </a:rPr>
                        <a:t> and add 1.5(IQR). Any data values greater than Q</a:t>
                      </a:r>
                      <a:r>
                        <a:rPr lang="en-US" sz="2000" b="0" i="0" u="none" strike="noStrike" kern="1200" baseline="-25000" dirty="0" smtClean="0">
                          <a:solidFill>
                            <a:schemeClr val="tx1"/>
                          </a:solidFill>
                          <a:latin typeface="Arial"/>
                          <a:ea typeface="+mn-ea"/>
                          <a:cs typeface="Arial"/>
                        </a:rPr>
                        <a:t> 3</a:t>
                      </a:r>
                      <a:r>
                        <a:rPr lang="en-US" sz="2000" b="0" i="0" u="none" strike="noStrike" kern="1200" baseline="0" dirty="0" smtClean="0">
                          <a:solidFill>
                            <a:schemeClr val="tx1"/>
                          </a:solidFill>
                          <a:latin typeface="Arial"/>
                          <a:ea typeface="+mn-ea"/>
                          <a:cs typeface="Arial"/>
                        </a:rPr>
                        <a:t> + 1.5(IQR) are outliers.</a:t>
                      </a:r>
                    </a:p>
                    <a:p>
                      <a:pPr marL="0" indent="0" rtl="0">
                        <a:buFont typeface="+mj-lt"/>
                        <a:buNone/>
                      </a:pPr>
                      <a:r>
                        <a:rPr lang="en-US" sz="2000" b="0" i="0" u="none" strike="noStrike" kern="1200" baseline="0" dirty="0" smtClean="0">
                          <a:solidFill>
                            <a:schemeClr val="tx1"/>
                          </a:solidFill>
                          <a:latin typeface="Arial"/>
                          <a:ea typeface="+mn-ea"/>
                          <a:cs typeface="Arial"/>
                        </a:rPr>
                        <a:t>If outliers are present in the data set, use the median for the measure of center since the outlier will influence the mean and pull it toward the outlier.</a:t>
                      </a:r>
                    </a:p>
                  </a:txBody>
                  <a:tcP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incorrectly identifying an outlier without considering the context of the data </a:t>
            </a:r>
            <a:r>
              <a:rPr lang="en-US" dirty="0" smtClean="0"/>
              <a:t>first</a:t>
            </a:r>
          </a:p>
          <a:p>
            <a:pPr marL="342900" indent="-342900">
              <a:buFont typeface="Arial"/>
              <a:buChar char="•"/>
            </a:pPr>
            <a:endParaRPr lang="en-US" dirty="0"/>
          </a:p>
          <a:p>
            <a:pPr marL="342900" indent="-342900">
              <a:buFont typeface="Arial"/>
              <a:buChar char="•"/>
            </a:pPr>
            <a:r>
              <a:rPr lang="en-US" dirty="0" smtClean="0"/>
              <a:t>drawing </a:t>
            </a:r>
            <a:r>
              <a:rPr lang="en-US" dirty="0"/>
              <a:t>a conclusion about the center or spread of a data set when calculations have been influenced by an outlier</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5</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4.1.4: Interpreting Data Sets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eaLnBrk="1" hangingPunct="1"/>
            <a:r>
              <a:rPr lang="en-US" sz="2800" b="1" dirty="0"/>
              <a:t>Guided Practice</a:t>
            </a:r>
          </a:p>
          <a:p>
            <a:pPr eaLnBrk="1" hangingPunct="1"/>
            <a:r>
              <a:rPr lang="en-US" sz="2800" b="1" dirty="0">
                <a:solidFill>
                  <a:srgbClr val="000090"/>
                </a:solidFill>
              </a:rPr>
              <a:t>Example </a:t>
            </a:r>
            <a:r>
              <a:rPr lang="en-US" sz="2800" b="1" dirty="0" smtClean="0">
                <a:solidFill>
                  <a:srgbClr val="000090"/>
                </a:solidFill>
              </a:rPr>
              <a:t>1</a:t>
            </a:r>
            <a:endParaRPr lang="en-US" sz="2800" b="1" dirty="0">
              <a:solidFill>
                <a:srgbClr val="558ED5"/>
              </a:solidFill>
            </a:endParaRPr>
          </a:p>
          <a:p>
            <a:r>
              <a:rPr lang="en-US" dirty="0"/>
              <a:t>Each student in Mr. Lamb’s class measured a pencil. The data set below shows the pencil lengths in centimeters (cm). What is the expected length of any given pencil? Describe the shape, center, and spread of the data.</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spTree>
    <p:extLst>
      <p:ext uri="{BB962C8B-B14F-4D97-AF65-F5344CB8AC3E}">
        <p14:creationId xmlns:p14="http://schemas.microsoft.com/office/powerpoint/2010/main" val="2040560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572417988"/>
              </p:ext>
            </p:extLst>
          </p:nvPr>
        </p:nvGraphicFramePr>
        <p:xfrm>
          <a:off x="1676400" y="1315720"/>
          <a:ext cx="5760720" cy="4348480"/>
        </p:xfrm>
        <a:graphic>
          <a:graphicData uri="http://schemas.openxmlformats.org/drawingml/2006/table">
            <a:tbl>
              <a:tblPr firstRow="1" bandRow="1">
                <a:tableStyleId>{5940675A-B579-460E-94D1-54222C63F5DA}</a:tableStyleId>
              </a:tblPr>
              <a:tblGrid>
                <a:gridCol w="1087120"/>
                <a:gridCol w="1788160"/>
                <a:gridCol w="1076960"/>
                <a:gridCol w="1808480"/>
              </a:tblGrid>
              <a:tr h="370840">
                <a:tc>
                  <a:txBody>
                    <a:bodyPr/>
                    <a:lstStyle/>
                    <a:p>
                      <a:pPr algn="ctr"/>
                      <a:r>
                        <a:rPr lang="en-US" b="1" dirty="0" smtClean="0">
                          <a:latin typeface="Arial"/>
                          <a:cs typeface="Arial"/>
                        </a:rPr>
                        <a:t>Student</a:t>
                      </a:r>
                      <a:endParaRPr lang="en-US" b="1" dirty="0">
                        <a:latin typeface="Arial"/>
                        <a:cs typeface="Arial"/>
                      </a:endParaRPr>
                    </a:p>
                  </a:txBody>
                  <a:tcPr anchor="ctr">
                    <a:solidFill>
                      <a:schemeClr val="bg1">
                        <a:lumMod val="85000"/>
                      </a:schemeClr>
                    </a:solidFill>
                  </a:tcPr>
                </a:tc>
                <a:tc>
                  <a:txBody>
                    <a:bodyPr/>
                    <a:lstStyle/>
                    <a:p>
                      <a:pPr algn="ctr"/>
                      <a:r>
                        <a:rPr lang="en-US" b="1" dirty="0" smtClean="0">
                          <a:latin typeface="Arial"/>
                          <a:cs typeface="Arial"/>
                        </a:rPr>
                        <a:t>Pencil length in cm</a:t>
                      </a:r>
                      <a:endParaRPr lang="en-US" b="1" dirty="0">
                        <a:latin typeface="Arial"/>
                        <a:cs typeface="Arial"/>
                      </a:endParaRPr>
                    </a:p>
                  </a:txBody>
                  <a:tcPr anchor="ctr">
                    <a:solidFill>
                      <a:schemeClr val="bg1">
                        <a:lumMod val="85000"/>
                      </a:schemeClr>
                    </a:solidFill>
                  </a:tcPr>
                </a:tc>
                <a:tc>
                  <a:txBody>
                    <a:bodyPr/>
                    <a:lstStyle/>
                    <a:p>
                      <a:pPr algn="ctr"/>
                      <a:r>
                        <a:rPr lang="en-US" b="1" dirty="0" smtClean="0">
                          <a:latin typeface="Arial"/>
                          <a:cs typeface="Arial"/>
                        </a:rPr>
                        <a:t>Student</a:t>
                      </a:r>
                      <a:endParaRPr lang="en-US" dirty="0">
                        <a:latin typeface="Arial"/>
                        <a:cs typeface="Arial"/>
                      </a:endParaRPr>
                    </a:p>
                  </a:txBody>
                  <a:tcPr anchor="c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dirty="0" smtClean="0">
                          <a:latin typeface="Arial"/>
                          <a:cs typeface="Arial"/>
                        </a:rPr>
                        <a:t>Pencil length in cm</a:t>
                      </a:r>
                    </a:p>
                  </a:txBody>
                  <a:tcPr anchor="ctr">
                    <a:solidFill>
                      <a:schemeClr val="bg1">
                        <a:lumMod val="85000"/>
                      </a:schemeClr>
                    </a:solidFill>
                  </a:tcPr>
                </a:tc>
              </a:tr>
              <a:tr h="370840">
                <a:tc>
                  <a:txBody>
                    <a:bodyPr/>
                    <a:lstStyle/>
                    <a:p>
                      <a:pPr algn="ctr"/>
                      <a:r>
                        <a:rPr lang="en-US" dirty="0" smtClean="0">
                          <a:latin typeface="Arial"/>
                          <a:cs typeface="Arial"/>
                        </a:rPr>
                        <a:t>1</a:t>
                      </a:r>
                      <a:endParaRPr lang="en-US" dirty="0">
                        <a:latin typeface="Arial"/>
                        <a:cs typeface="Arial"/>
                      </a:endParaRPr>
                    </a:p>
                  </a:txBody>
                  <a:tcPr>
                    <a:solidFill>
                      <a:schemeClr val="bg1"/>
                    </a:solidFill>
                  </a:tcPr>
                </a:tc>
                <a:tc>
                  <a:txBody>
                    <a:bodyPr/>
                    <a:lstStyle/>
                    <a:p>
                      <a:pPr algn="ctr"/>
                      <a:r>
                        <a:rPr lang="en-US" dirty="0" smtClean="0">
                          <a:latin typeface="Arial"/>
                          <a:cs typeface="Arial"/>
                        </a:rPr>
                        <a:t>17.8</a:t>
                      </a:r>
                      <a:endParaRPr lang="en-US" dirty="0">
                        <a:latin typeface="Arial"/>
                        <a:cs typeface="Arial"/>
                      </a:endParaRPr>
                    </a:p>
                  </a:txBody>
                  <a:tcPr>
                    <a:solidFill>
                      <a:schemeClr val="bg1"/>
                    </a:solidFill>
                  </a:tcPr>
                </a:tc>
                <a:tc>
                  <a:txBody>
                    <a:bodyPr/>
                    <a:lstStyle/>
                    <a:p>
                      <a:pPr algn="ctr"/>
                      <a:r>
                        <a:rPr lang="en-US" dirty="0" smtClean="0">
                          <a:latin typeface="Arial"/>
                          <a:cs typeface="Arial"/>
                        </a:rPr>
                        <a:t>11</a:t>
                      </a:r>
                      <a:endParaRPr lang="en-US" dirty="0">
                        <a:latin typeface="Arial"/>
                        <a:cs typeface="Arial"/>
                      </a:endParaRPr>
                    </a:p>
                  </a:txBody>
                  <a:tcPr>
                    <a:solidFill>
                      <a:schemeClr val="bg1"/>
                    </a:solidFill>
                  </a:tcPr>
                </a:tc>
                <a:tc>
                  <a:txBody>
                    <a:bodyPr/>
                    <a:lstStyle/>
                    <a:p>
                      <a:pPr algn="ctr"/>
                      <a:r>
                        <a:rPr lang="en-US" dirty="0" smtClean="0">
                          <a:latin typeface="Arial"/>
                          <a:cs typeface="Arial"/>
                        </a:rPr>
                        <a:t>14.0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2</a:t>
                      </a:r>
                      <a:endParaRPr lang="en-US" dirty="0">
                        <a:latin typeface="Arial"/>
                        <a:cs typeface="Arial"/>
                      </a:endParaRPr>
                    </a:p>
                  </a:txBody>
                  <a:tcPr>
                    <a:solidFill>
                      <a:schemeClr val="bg1"/>
                    </a:solidFill>
                  </a:tcPr>
                </a:tc>
                <a:tc>
                  <a:txBody>
                    <a:bodyPr/>
                    <a:lstStyle/>
                    <a:p>
                      <a:pPr algn="ctr"/>
                      <a:r>
                        <a:rPr lang="en-US" dirty="0" smtClean="0">
                          <a:latin typeface="Arial"/>
                          <a:cs typeface="Arial"/>
                        </a:rPr>
                        <a:t>19.0</a:t>
                      </a:r>
                      <a:endParaRPr lang="en-US" dirty="0">
                        <a:latin typeface="Arial"/>
                        <a:cs typeface="Arial"/>
                      </a:endParaRPr>
                    </a:p>
                  </a:txBody>
                  <a:tcPr>
                    <a:solidFill>
                      <a:schemeClr val="bg1"/>
                    </a:solidFill>
                  </a:tcPr>
                </a:tc>
                <a:tc>
                  <a:txBody>
                    <a:bodyPr/>
                    <a:lstStyle/>
                    <a:p>
                      <a:pPr algn="ctr"/>
                      <a:r>
                        <a:rPr lang="en-US" dirty="0" smtClean="0">
                          <a:latin typeface="Arial"/>
                          <a:cs typeface="Arial"/>
                        </a:rPr>
                        <a:t>12</a:t>
                      </a:r>
                      <a:endParaRPr lang="en-US" dirty="0">
                        <a:latin typeface="Arial"/>
                        <a:cs typeface="Arial"/>
                      </a:endParaRPr>
                    </a:p>
                  </a:txBody>
                  <a:tcPr>
                    <a:solidFill>
                      <a:schemeClr val="bg1"/>
                    </a:solidFill>
                  </a:tcPr>
                </a:tc>
                <a:tc>
                  <a:txBody>
                    <a:bodyPr/>
                    <a:lstStyle/>
                    <a:p>
                      <a:pPr algn="ctr"/>
                      <a:r>
                        <a:rPr lang="en-US" dirty="0" smtClean="0">
                          <a:latin typeface="Arial"/>
                          <a:cs typeface="Arial"/>
                        </a:rPr>
                        <a:t>14.3</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3</a:t>
                      </a:r>
                      <a:endParaRPr lang="en-US" dirty="0">
                        <a:latin typeface="Arial"/>
                        <a:cs typeface="Arial"/>
                      </a:endParaRPr>
                    </a:p>
                  </a:txBody>
                  <a:tcPr>
                    <a:solidFill>
                      <a:schemeClr val="bg1"/>
                    </a:solidFill>
                  </a:tcPr>
                </a:tc>
                <a:tc>
                  <a:txBody>
                    <a:bodyPr/>
                    <a:lstStyle/>
                    <a:p>
                      <a:pPr algn="ctr"/>
                      <a:r>
                        <a:rPr lang="en-US" dirty="0" smtClean="0">
                          <a:latin typeface="Arial"/>
                          <a:cs typeface="Arial"/>
                        </a:rPr>
                        <a:t>16.7</a:t>
                      </a:r>
                      <a:endParaRPr lang="en-US" dirty="0">
                        <a:latin typeface="Arial"/>
                        <a:cs typeface="Arial"/>
                      </a:endParaRPr>
                    </a:p>
                  </a:txBody>
                  <a:tcPr>
                    <a:solidFill>
                      <a:schemeClr val="bg1"/>
                    </a:solidFill>
                  </a:tcPr>
                </a:tc>
                <a:tc>
                  <a:txBody>
                    <a:bodyPr/>
                    <a:lstStyle/>
                    <a:p>
                      <a:pPr algn="ctr"/>
                      <a:r>
                        <a:rPr lang="en-US" dirty="0" smtClean="0">
                          <a:latin typeface="Arial"/>
                          <a:cs typeface="Arial"/>
                        </a:rPr>
                        <a:t>13</a:t>
                      </a:r>
                      <a:endParaRPr lang="en-US" dirty="0">
                        <a:latin typeface="Arial"/>
                        <a:cs typeface="Arial"/>
                      </a:endParaRPr>
                    </a:p>
                  </a:txBody>
                  <a:tcPr>
                    <a:solidFill>
                      <a:schemeClr val="bg1"/>
                    </a:solidFill>
                  </a:tcPr>
                </a:tc>
                <a:tc>
                  <a:txBody>
                    <a:bodyPr/>
                    <a:lstStyle/>
                    <a:p>
                      <a:pPr algn="ctr"/>
                      <a:r>
                        <a:rPr lang="en-US" dirty="0" smtClean="0">
                          <a:latin typeface="Arial"/>
                          <a:cs typeface="Arial"/>
                        </a:rPr>
                        <a:t>15.1</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4</a:t>
                      </a:r>
                      <a:endParaRPr lang="en-US" dirty="0">
                        <a:latin typeface="Arial"/>
                        <a:cs typeface="Arial"/>
                      </a:endParaRPr>
                    </a:p>
                  </a:txBody>
                  <a:tcPr>
                    <a:solidFill>
                      <a:schemeClr val="bg1"/>
                    </a:solidFill>
                  </a:tcPr>
                </a:tc>
                <a:tc>
                  <a:txBody>
                    <a:bodyPr/>
                    <a:lstStyle/>
                    <a:p>
                      <a:pPr algn="ctr"/>
                      <a:r>
                        <a:rPr lang="en-US" dirty="0" smtClean="0">
                          <a:latin typeface="Arial"/>
                          <a:cs typeface="Arial"/>
                        </a:rPr>
                        <a:t>16.5</a:t>
                      </a:r>
                      <a:endParaRPr lang="en-US" dirty="0">
                        <a:latin typeface="Arial"/>
                        <a:cs typeface="Arial"/>
                      </a:endParaRPr>
                    </a:p>
                  </a:txBody>
                  <a:tcPr>
                    <a:solidFill>
                      <a:schemeClr val="bg1"/>
                    </a:solidFill>
                  </a:tcPr>
                </a:tc>
                <a:tc>
                  <a:txBody>
                    <a:bodyPr/>
                    <a:lstStyle/>
                    <a:p>
                      <a:pPr algn="ctr"/>
                      <a:r>
                        <a:rPr lang="en-US" dirty="0" smtClean="0">
                          <a:latin typeface="Arial"/>
                          <a:cs typeface="Arial"/>
                        </a:rPr>
                        <a:t>14</a:t>
                      </a:r>
                      <a:endParaRPr lang="en-US" dirty="0">
                        <a:latin typeface="Arial"/>
                        <a:cs typeface="Arial"/>
                      </a:endParaRPr>
                    </a:p>
                  </a:txBody>
                  <a:tcPr>
                    <a:solidFill>
                      <a:schemeClr val="bg1"/>
                    </a:solidFill>
                  </a:tcPr>
                </a:tc>
                <a:tc>
                  <a:txBody>
                    <a:bodyPr/>
                    <a:lstStyle/>
                    <a:p>
                      <a:pPr algn="ctr"/>
                      <a:r>
                        <a:rPr lang="en-US" dirty="0" smtClean="0">
                          <a:latin typeface="Arial"/>
                          <a:cs typeface="Arial"/>
                        </a:rPr>
                        <a:t>17.3</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5</a:t>
                      </a:r>
                      <a:endParaRPr lang="en-US" dirty="0">
                        <a:latin typeface="Arial"/>
                        <a:cs typeface="Arial"/>
                      </a:endParaRPr>
                    </a:p>
                  </a:txBody>
                  <a:tcPr>
                    <a:solidFill>
                      <a:schemeClr val="bg1"/>
                    </a:solidFill>
                  </a:tcPr>
                </a:tc>
                <a:tc>
                  <a:txBody>
                    <a:bodyPr/>
                    <a:lstStyle/>
                    <a:p>
                      <a:pPr algn="ctr"/>
                      <a:r>
                        <a:rPr lang="en-US" dirty="0" smtClean="0">
                          <a:latin typeface="Arial"/>
                          <a:cs typeface="Arial"/>
                        </a:rPr>
                        <a:t>16.1</a:t>
                      </a:r>
                      <a:endParaRPr lang="en-US" dirty="0">
                        <a:latin typeface="Arial"/>
                        <a:cs typeface="Arial"/>
                      </a:endParaRPr>
                    </a:p>
                  </a:txBody>
                  <a:tcPr>
                    <a:solidFill>
                      <a:schemeClr val="bg1"/>
                    </a:solidFill>
                  </a:tcPr>
                </a:tc>
                <a:tc>
                  <a:txBody>
                    <a:bodyPr/>
                    <a:lstStyle/>
                    <a:p>
                      <a:pPr algn="ctr"/>
                      <a:r>
                        <a:rPr lang="en-US" dirty="0" smtClean="0">
                          <a:latin typeface="Arial"/>
                          <a:cs typeface="Arial"/>
                        </a:rPr>
                        <a:t>15</a:t>
                      </a:r>
                      <a:endParaRPr lang="en-US" dirty="0">
                        <a:latin typeface="Arial"/>
                        <a:cs typeface="Arial"/>
                      </a:endParaRPr>
                    </a:p>
                  </a:txBody>
                  <a:tcPr>
                    <a:solidFill>
                      <a:schemeClr val="bg1"/>
                    </a:solidFill>
                  </a:tcPr>
                </a:tc>
                <a:tc>
                  <a:txBody>
                    <a:bodyPr/>
                    <a:lstStyle/>
                    <a:p>
                      <a:pPr algn="ctr"/>
                      <a:r>
                        <a:rPr lang="en-US" dirty="0" smtClean="0">
                          <a:latin typeface="Arial"/>
                          <a:cs typeface="Arial"/>
                        </a:rPr>
                        <a:t>15.6</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6</a:t>
                      </a:r>
                      <a:endParaRPr lang="en-US" dirty="0">
                        <a:latin typeface="Arial"/>
                        <a:cs typeface="Arial"/>
                      </a:endParaRPr>
                    </a:p>
                  </a:txBody>
                  <a:tcPr>
                    <a:solidFill>
                      <a:schemeClr val="bg1"/>
                    </a:solidFill>
                  </a:tcPr>
                </a:tc>
                <a:tc>
                  <a:txBody>
                    <a:bodyPr/>
                    <a:lstStyle/>
                    <a:p>
                      <a:pPr algn="ctr"/>
                      <a:r>
                        <a:rPr lang="en-US" dirty="0" smtClean="0">
                          <a:latin typeface="Arial"/>
                          <a:cs typeface="Arial"/>
                        </a:rPr>
                        <a:t>15.6</a:t>
                      </a:r>
                      <a:endParaRPr lang="en-US" dirty="0">
                        <a:latin typeface="Arial"/>
                        <a:cs typeface="Arial"/>
                      </a:endParaRPr>
                    </a:p>
                  </a:txBody>
                  <a:tcPr>
                    <a:solidFill>
                      <a:schemeClr val="bg1"/>
                    </a:solidFill>
                  </a:tcPr>
                </a:tc>
                <a:tc>
                  <a:txBody>
                    <a:bodyPr/>
                    <a:lstStyle/>
                    <a:p>
                      <a:pPr algn="ctr"/>
                      <a:r>
                        <a:rPr lang="en-US" dirty="0" smtClean="0">
                          <a:latin typeface="Arial"/>
                          <a:cs typeface="Arial"/>
                        </a:rPr>
                        <a:t>16</a:t>
                      </a:r>
                      <a:endParaRPr lang="en-US" dirty="0">
                        <a:latin typeface="Arial"/>
                        <a:cs typeface="Arial"/>
                      </a:endParaRPr>
                    </a:p>
                  </a:txBody>
                  <a:tcPr>
                    <a:solidFill>
                      <a:schemeClr val="bg1"/>
                    </a:solidFill>
                  </a:tcPr>
                </a:tc>
                <a:tc>
                  <a:txBody>
                    <a:bodyPr/>
                    <a:lstStyle/>
                    <a:p>
                      <a:pPr algn="ctr"/>
                      <a:r>
                        <a:rPr lang="en-US" dirty="0" smtClean="0">
                          <a:latin typeface="Arial"/>
                          <a:cs typeface="Arial"/>
                        </a:rPr>
                        <a:t>16.1</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7</a:t>
                      </a:r>
                      <a:endParaRPr lang="en-US" dirty="0">
                        <a:latin typeface="Arial"/>
                        <a:cs typeface="Arial"/>
                      </a:endParaRPr>
                    </a:p>
                  </a:txBody>
                  <a:tcPr>
                    <a:solidFill>
                      <a:schemeClr val="bg1"/>
                    </a:solidFill>
                  </a:tcPr>
                </a:tc>
                <a:tc>
                  <a:txBody>
                    <a:bodyPr/>
                    <a:lstStyle/>
                    <a:p>
                      <a:pPr algn="ctr"/>
                      <a:r>
                        <a:rPr lang="en-US" dirty="0" smtClean="0">
                          <a:latin typeface="Arial"/>
                          <a:cs typeface="Arial"/>
                        </a:rPr>
                        <a:t>10.2</a:t>
                      </a:r>
                      <a:endParaRPr lang="en-US" dirty="0">
                        <a:latin typeface="Arial"/>
                        <a:cs typeface="Arial"/>
                      </a:endParaRPr>
                    </a:p>
                  </a:txBody>
                  <a:tcPr>
                    <a:solidFill>
                      <a:schemeClr val="bg1"/>
                    </a:solidFill>
                  </a:tcPr>
                </a:tc>
                <a:tc>
                  <a:txBody>
                    <a:bodyPr/>
                    <a:lstStyle/>
                    <a:p>
                      <a:pPr algn="ctr"/>
                      <a:r>
                        <a:rPr lang="en-US" dirty="0" smtClean="0">
                          <a:latin typeface="Arial"/>
                          <a:cs typeface="Arial"/>
                        </a:rPr>
                        <a:t>17</a:t>
                      </a:r>
                      <a:endParaRPr lang="en-US" dirty="0">
                        <a:latin typeface="Arial"/>
                        <a:cs typeface="Arial"/>
                      </a:endParaRPr>
                    </a:p>
                  </a:txBody>
                  <a:tcPr>
                    <a:solidFill>
                      <a:schemeClr val="bg1"/>
                    </a:solidFill>
                  </a:tcPr>
                </a:tc>
                <a:tc>
                  <a:txBody>
                    <a:bodyPr/>
                    <a:lstStyle/>
                    <a:p>
                      <a:pPr algn="ctr"/>
                      <a:r>
                        <a:rPr lang="en-US" dirty="0" smtClean="0">
                          <a:latin typeface="Arial"/>
                          <a:cs typeface="Arial"/>
                        </a:rPr>
                        <a:t>16.2</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8</a:t>
                      </a:r>
                      <a:endParaRPr lang="en-US" dirty="0">
                        <a:latin typeface="Arial"/>
                        <a:cs typeface="Arial"/>
                      </a:endParaRPr>
                    </a:p>
                  </a:txBody>
                  <a:tcPr>
                    <a:solidFill>
                      <a:schemeClr val="bg1"/>
                    </a:solidFill>
                  </a:tcPr>
                </a:tc>
                <a:tc>
                  <a:txBody>
                    <a:bodyPr/>
                    <a:lstStyle/>
                    <a:p>
                      <a:pPr algn="ctr"/>
                      <a:r>
                        <a:rPr lang="en-US" dirty="0" smtClean="0">
                          <a:latin typeface="Arial"/>
                          <a:cs typeface="Arial"/>
                        </a:rPr>
                        <a:t>15.7</a:t>
                      </a:r>
                      <a:endParaRPr lang="en-US" dirty="0">
                        <a:latin typeface="Arial"/>
                        <a:cs typeface="Arial"/>
                      </a:endParaRPr>
                    </a:p>
                  </a:txBody>
                  <a:tcPr>
                    <a:solidFill>
                      <a:schemeClr val="bg1"/>
                    </a:solidFill>
                  </a:tcPr>
                </a:tc>
                <a:tc>
                  <a:txBody>
                    <a:bodyPr/>
                    <a:lstStyle/>
                    <a:p>
                      <a:pPr algn="ctr"/>
                      <a:r>
                        <a:rPr lang="en-US" dirty="0" smtClean="0">
                          <a:latin typeface="Arial"/>
                          <a:cs typeface="Arial"/>
                        </a:rPr>
                        <a:t>18</a:t>
                      </a:r>
                      <a:endParaRPr lang="en-US" dirty="0">
                        <a:latin typeface="Arial"/>
                        <a:cs typeface="Arial"/>
                      </a:endParaRPr>
                    </a:p>
                  </a:txBody>
                  <a:tcPr>
                    <a:solidFill>
                      <a:schemeClr val="bg1"/>
                    </a:solidFill>
                  </a:tcPr>
                </a:tc>
                <a:tc>
                  <a:txBody>
                    <a:bodyPr/>
                    <a:lstStyle/>
                    <a:p>
                      <a:pPr algn="ctr"/>
                      <a:r>
                        <a:rPr lang="en-US" dirty="0" smtClean="0">
                          <a:latin typeface="Arial"/>
                          <a:cs typeface="Arial"/>
                        </a:rPr>
                        <a:t>16.2</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9</a:t>
                      </a:r>
                      <a:endParaRPr lang="en-US" dirty="0">
                        <a:latin typeface="Arial"/>
                        <a:cs typeface="Arial"/>
                      </a:endParaRPr>
                    </a:p>
                  </a:txBody>
                  <a:tcPr>
                    <a:solidFill>
                      <a:schemeClr val="bg1"/>
                    </a:solidFill>
                  </a:tcPr>
                </a:tc>
                <a:tc>
                  <a:txBody>
                    <a:bodyPr/>
                    <a:lstStyle/>
                    <a:p>
                      <a:pPr algn="ctr"/>
                      <a:r>
                        <a:rPr lang="en-US" dirty="0" smtClean="0">
                          <a:latin typeface="Arial"/>
                          <a:cs typeface="Arial"/>
                        </a:rPr>
                        <a:t>17.9</a:t>
                      </a:r>
                      <a:endParaRPr lang="en-US" dirty="0">
                        <a:latin typeface="Arial"/>
                        <a:cs typeface="Arial"/>
                      </a:endParaRPr>
                    </a:p>
                  </a:txBody>
                  <a:tcPr>
                    <a:solidFill>
                      <a:schemeClr val="bg1"/>
                    </a:solidFill>
                  </a:tcPr>
                </a:tc>
                <a:tc>
                  <a:txBody>
                    <a:bodyPr/>
                    <a:lstStyle/>
                    <a:p>
                      <a:pPr algn="ctr"/>
                      <a:r>
                        <a:rPr lang="en-US" dirty="0" smtClean="0">
                          <a:latin typeface="Arial"/>
                          <a:cs typeface="Arial"/>
                        </a:rPr>
                        <a:t>19</a:t>
                      </a:r>
                      <a:endParaRPr lang="en-US" dirty="0">
                        <a:latin typeface="Arial"/>
                        <a:cs typeface="Arial"/>
                      </a:endParaRPr>
                    </a:p>
                  </a:txBody>
                  <a:tcPr>
                    <a:solidFill>
                      <a:schemeClr val="bg1"/>
                    </a:solidFill>
                  </a:tcPr>
                </a:tc>
                <a:tc>
                  <a:txBody>
                    <a:bodyPr/>
                    <a:lstStyle/>
                    <a:p>
                      <a:pPr algn="ctr"/>
                      <a:r>
                        <a:rPr lang="en-US" dirty="0" smtClean="0">
                          <a:latin typeface="Arial"/>
                          <a:cs typeface="Arial"/>
                        </a:rPr>
                        <a:t>18.6</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10</a:t>
                      </a:r>
                      <a:endParaRPr lang="en-US" dirty="0">
                        <a:latin typeface="Arial"/>
                        <a:cs typeface="Arial"/>
                      </a:endParaRPr>
                    </a:p>
                  </a:txBody>
                  <a:tcPr>
                    <a:solidFill>
                      <a:schemeClr val="bg1"/>
                    </a:solidFill>
                  </a:tcPr>
                </a:tc>
                <a:tc>
                  <a:txBody>
                    <a:bodyPr/>
                    <a:lstStyle/>
                    <a:p>
                      <a:pPr algn="ctr"/>
                      <a:r>
                        <a:rPr lang="en-US" dirty="0" smtClean="0">
                          <a:latin typeface="Arial"/>
                          <a:cs typeface="Arial"/>
                        </a:rPr>
                        <a:t>15.7</a:t>
                      </a:r>
                      <a:endParaRPr lang="en-US" dirty="0">
                        <a:latin typeface="Arial"/>
                        <a:cs typeface="Arial"/>
                      </a:endParaRPr>
                    </a:p>
                  </a:txBody>
                  <a:tcPr>
                    <a:solidFill>
                      <a:schemeClr val="bg1"/>
                    </a:solidFill>
                  </a:tcPr>
                </a:tc>
                <a:tc>
                  <a:txBody>
                    <a:bodyPr/>
                    <a:lstStyle/>
                    <a:p>
                      <a:pPr algn="ctr"/>
                      <a:r>
                        <a:rPr lang="en-US" dirty="0" smtClean="0">
                          <a:latin typeface="Arial"/>
                          <a:cs typeface="Arial"/>
                        </a:rPr>
                        <a:t>20</a:t>
                      </a:r>
                      <a:endParaRPr lang="en-US" dirty="0">
                        <a:latin typeface="Arial"/>
                        <a:cs typeface="Arial"/>
                      </a:endParaRPr>
                    </a:p>
                  </a:txBody>
                  <a:tcPr>
                    <a:solidFill>
                      <a:schemeClr val="bg1"/>
                    </a:solidFill>
                  </a:tcPr>
                </a:tc>
                <a:tc>
                  <a:txBody>
                    <a:bodyPr/>
                    <a:lstStyle/>
                    <a:p>
                      <a:pPr algn="ctr"/>
                      <a:r>
                        <a:rPr lang="en-US" dirty="0" smtClean="0">
                          <a:latin typeface="Arial"/>
                          <a:cs typeface="Arial"/>
                        </a:rPr>
                        <a:t>16.0</a:t>
                      </a:r>
                      <a:endParaRPr lang="en-US"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258492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14350">
              <a:buFont typeface="+mj-lt"/>
              <a:buAutoNum type="arabicPeriod"/>
            </a:pPr>
            <a:r>
              <a:rPr lang="en-US" sz="2800" b="1" dirty="0" smtClean="0">
                <a:solidFill>
                  <a:srgbClr val="660066"/>
                </a:solidFill>
              </a:rPr>
              <a:t>Order the data from least to greatest.</a:t>
            </a:r>
            <a:endParaRPr lang="en-US" sz="2800" b="1" dirty="0">
              <a:solidFill>
                <a:srgbClr val="660066"/>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190031148"/>
              </p:ext>
            </p:extLst>
          </p:nvPr>
        </p:nvGraphicFramePr>
        <p:xfrm>
          <a:off x="2082800" y="1773135"/>
          <a:ext cx="4953000" cy="3738773"/>
        </p:xfrm>
        <a:graphic>
          <a:graphicData uri="http://schemas.openxmlformats.org/drawingml/2006/table">
            <a:tbl>
              <a:tblPr firstRow="1" bandRow="1">
                <a:tableStyleId>{5940675A-B579-460E-94D1-54222C63F5DA}</a:tableStyleId>
              </a:tblPr>
              <a:tblGrid>
                <a:gridCol w="934693"/>
                <a:gridCol w="1537439"/>
                <a:gridCol w="925958"/>
                <a:gridCol w="1554910"/>
              </a:tblGrid>
              <a:tr h="550333">
                <a:tc>
                  <a:txBody>
                    <a:bodyPr/>
                    <a:lstStyle/>
                    <a:p>
                      <a:pPr algn="ctr"/>
                      <a:r>
                        <a:rPr lang="en-US" sz="1500" b="1" dirty="0" smtClean="0">
                          <a:latin typeface="Arial"/>
                          <a:cs typeface="Arial"/>
                        </a:rPr>
                        <a:t>Student</a:t>
                      </a:r>
                      <a:endParaRPr lang="en-US" sz="1500" b="1" dirty="0">
                        <a:latin typeface="Arial"/>
                        <a:cs typeface="Arial"/>
                      </a:endParaRPr>
                    </a:p>
                  </a:txBody>
                  <a:tcPr marL="78619" marR="78619" marT="39310" marB="39310" anchor="ctr">
                    <a:solidFill>
                      <a:schemeClr val="bg1">
                        <a:lumMod val="85000"/>
                      </a:schemeClr>
                    </a:solidFill>
                  </a:tcPr>
                </a:tc>
                <a:tc>
                  <a:txBody>
                    <a:bodyPr/>
                    <a:lstStyle/>
                    <a:p>
                      <a:pPr algn="ctr"/>
                      <a:r>
                        <a:rPr lang="en-US" sz="1500" b="1" dirty="0" smtClean="0">
                          <a:latin typeface="Arial"/>
                          <a:cs typeface="Arial"/>
                        </a:rPr>
                        <a:t>Pencil length in cm</a:t>
                      </a:r>
                      <a:endParaRPr lang="en-US" sz="1500" b="1" dirty="0">
                        <a:latin typeface="Arial"/>
                        <a:cs typeface="Arial"/>
                      </a:endParaRPr>
                    </a:p>
                  </a:txBody>
                  <a:tcPr marL="78619" marR="78619" marT="39310" marB="39310" anchor="ctr">
                    <a:solidFill>
                      <a:schemeClr val="bg1">
                        <a:lumMod val="85000"/>
                      </a:schemeClr>
                    </a:solidFill>
                  </a:tcPr>
                </a:tc>
                <a:tc>
                  <a:txBody>
                    <a:bodyPr/>
                    <a:lstStyle/>
                    <a:p>
                      <a:pPr algn="ctr"/>
                      <a:r>
                        <a:rPr lang="en-US" sz="1500" b="1" dirty="0" smtClean="0">
                          <a:latin typeface="Arial"/>
                          <a:cs typeface="Arial"/>
                        </a:rPr>
                        <a:t>Student</a:t>
                      </a:r>
                      <a:endParaRPr lang="en-US" sz="1500" dirty="0">
                        <a:latin typeface="Arial"/>
                        <a:cs typeface="Arial"/>
                      </a:endParaRPr>
                    </a:p>
                  </a:txBody>
                  <a:tcPr marL="78619" marR="78619" marT="39310" marB="39310" anchor="ctr">
                    <a:solidFill>
                      <a:schemeClr val="bg1">
                        <a:lumMod val="8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b="1" dirty="0" smtClean="0">
                          <a:latin typeface="Arial"/>
                          <a:cs typeface="Arial"/>
                        </a:rPr>
                        <a:t>Pencil length in cm</a:t>
                      </a:r>
                    </a:p>
                  </a:txBody>
                  <a:tcPr marL="78619" marR="78619" marT="39310" marB="39310" anchor="ctr">
                    <a:solidFill>
                      <a:schemeClr val="bg1">
                        <a:lumMod val="85000"/>
                      </a:schemeClr>
                    </a:solidFill>
                  </a:tcPr>
                </a:tc>
              </a:tr>
              <a:tr h="318844">
                <a:tc>
                  <a:txBody>
                    <a:bodyPr/>
                    <a:lstStyle/>
                    <a:p>
                      <a:pPr algn="ctr"/>
                      <a:r>
                        <a:rPr lang="en-US" sz="1500" dirty="0" smtClean="0">
                          <a:latin typeface="Arial"/>
                          <a:cs typeface="Arial"/>
                        </a:rPr>
                        <a:t>7</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10.2</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16</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16.1</a:t>
                      </a:r>
                      <a:endParaRPr lang="en-US" sz="1500" dirty="0">
                        <a:latin typeface="Arial"/>
                        <a:cs typeface="Arial"/>
                      </a:endParaRPr>
                    </a:p>
                  </a:txBody>
                  <a:tcPr marL="78619" marR="78619" marT="39310" marB="39310">
                    <a:solidFill>
                      <a:schemeClr val="bg1"/>
                    </a:solidFill>
                  </a:tcPr>
                </a:tc>
              </a:tr>
              <a:tr h="318844">
                <a:tc>
                  <a:txBody>
                    <a:bodyPr/>
                    <a:lstStyle/>
                    <a:p>
                      <a:pPr algn="ctr"/>
                      <a:r>
                        <a:rPr lang="en-US" sz="1500" dirty="0" smtClean="0">
                          <a:latin typeface="Arial"/>
                          <a:cs typeface="Arial"/>
                        </a:rPr>
                        <a:t>11</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14.0</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17</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16.2</a:t>
                      </a:r>
                      <a:endParaRPr lang="en-US" sz="1500" dirty="0">
                        <a:latin typeface="Arial"/>
                        <a:cs typeface="Arial"/>
                      </a:endParaRPr>
                    </a:p>
                  </a:txBody>
                  <a:tcPr marL="78619" marR="78619" marT="39310" marB="39310">
                    <a:solidFill>
                      <a:schemeClr val="bg1"/>
                    </a:solidFill>
                  </a:tcPr>
                </a:tc>
              </a:tr>
              <a:tr h="318844">
                <a:tc>
                  <a:txBody>
                    <a:bodyPr/>
                    <a:lstStyle/>
                    <a:p>
                      <a:pPr algn="ctr"/>
                      <a:r>
                        <a:rPr lang="en-US" sz="1500" dirty="0" smtClean="0">
                          <a:latin typeface="Arial"/>
                          <a:cs typeface="Arial"/>
                        </a:rPr>
                        <a:t>12</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14.3</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18</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16.2</a:t>
                      </a:r>
                      <a:endParaRPr lang="en-US" sz="1500" dirty="0">
                        <a:latin typeface="Arial"/>
                        <a:cs typeface="Arial"/>
                      </a:endParaRPr>
                    </a:p>
                  </a:txBody>
                  <a:tcPr marL="78619" marR="78619" marT="39310" marB="39310">
                    <a:solidFill>
                      <a:schemeClr val="bg1"/>
                    </a:solidFill>
                  </a:tcPr>
                </a:tc>
              </a:tr>
              <a:tr h="318844">
                <a:tc>
                  <a:txBody>
                    <a:bodyPr/>
                    <a:lstStyle/>
                    <a:p>
                      <a:pPr algn="ctr"/>
                      <a:r>
                        <a:rPr lang="en-US" sz="1500" dirty="0" smtClean="0">
                          <a:latin typeface="Arial"/>
                          <a:cs typeface="Arial"/>
                        </a:rPr>
                        <a:t>13</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15.1</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4</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16.5</a:t>
                      </a:r>
                      <a:endParaRPr lang="en-US" sz="1500" dirty="0">
                        <a:latin typeface="Arial"/>
                        <a:cs typeface="Arial"/>
                      </a:endParaRPr>
                    </a:p>
                  </a:txBody>
                  <a:tcPr marL="78619" marR="78619" marT="39310" marB="39310">
                    <a:solidFill>
                      <a:schemeClr val="bg1"/>
                    </a:solidFill>
                  </a:tcPr>
                </a:tc>
              </a:tr>
              <a:tr h="318844">
                <a:tc>
                  <a:txBody>
                    <a:bodyPr/>
                    <a:lstStyle/>
                    <a:p>
                      <a:pPr algn="ctr"/>
                      <a:r>
                        <a:rPr lang="en-US" sz="1500" dirty="0" smtClean="0">
                          <a:latin typeface="Arial"/>
                          <a:cs typeface="Arial"/>
                        </a:rPr>
                        <a:t>6</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15.6</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3</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16.7</a:t>
                      </a:r>
                      <a:endParaRPr lang="en-US" sz="1500" dirty="0">
                        <a:latin typeface="Arial"/>
                        <a:cs typeface="Arial"/>
                      </a:endParaRPr>
                    </a:p>
                  </a:txBody>
                  <a:tcPr marL="78619" marR="78619" marT="39310" marB="39310">
                    <a:solidFill>
                      <a:schemeClr val="bg1"/>
                    </a:solidFill>
                  </a:tcPr>
                </a:tc>
              </a:tr>
              <a:tr h="318844">
                <a:tc>
                  <a:txBody>
                    <a:bodyPr/>
                    <a:lstStyle/>
                    <a:p>
                      <a:pPr algn="ctr"/>
                      <a:r>
                        <a:rPr lang="en-US" sz="1500" dirty="0" smtClean="0">
                          <a:latin typeface="Arial"/>
                          <a:cs typeface="Arial"/>
                        </a:rPr>
                        <a:t>15</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15.6</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14</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17.3</a:t>
                      </a:r>
                      <a:endParaRPr lang="en-US" sz="1500" dirty="0">
                        <a:latin typeface="Arial"/>
                        <a:cs typeface="Arial"/>
                      </a:endParaRPr>
                    </a:p>
                  </a:txBody>
                  <a:tcPr marL="78619" marR="78619" marT="39310" marB="39310">
                    <a:solidFill>
                      <a:schemeClr val="bg1"/>
                    </a:solidFill>
                  </a:tcPr>
                </a:tc>
              </a:tr>
              <a:tr h="318844">
                <a:tc>
                  <a:txBody>
                    <a:bodyPr/>
                    <a:lstStyle/>
                    <a:p>
                      <a:pPr algn="ctr"/>
                      <a:r>
                        <a:rPr lang="en-US" sz="1500" dirty="0" smtClean="0">
                          <a:latin typeface="Arial"/>
                          <a:cs typeface="Arial"/>
                        </a:rPr>
                        <a:t>8</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15.7</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17.8</a:t>
                      </a:r>
                      <a:endParaRPr lang="en-US" sz="1500" dirty="0">
                        <a:latin typeface="Arial"/>
                        <a:cs typeface="Arial"/>
                      </a:endParaRPr>
                    </a:p>
                  </a:txBody>
                  <a:tcPr marL="78619" marR="78619" marT="39310" marB="39310">
                    <a:solidFill>
                      <a:schemeClr val="bg1"/>
                    </a:solidFill>
                  </a:tcPr>
                </a:tc>
              </a:tr>
              <a:tr h="318844">
                <a:tc>
                  <a:txBody>
                    <a:bodyPr/>
                    <a:lstStyle/>
                    <a:p>
                      <a:pPr algn="ctr"/>
                      <a:r>
                        <a:rPr lang="en-US" sz="1500" dirty="0" smtClean="0">
                          <a:latin typeface="Arial"/>
                          <a:cs typeface="Arial"/>
                        </a:rPr>
                        <a:t>10</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15.7</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9</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17.9</a:t>
                      </a:r>
                      <a:endParaRPr lang="en-US" sz="1500" dirty="0">
                        <a:latin typeface="Arial"/>
                        <a:cs typeface="Arial"/>
                      </a:endParaRPr>
                    </a:p>
                  </a:txBody>
                  <a:tcPr marL="78619" marR="78619" marT="39310" marB="39310">
                    <a:solidFill>
                      <a:schemeClr val="bg1"/>
                    </a:solidFill>
                  </a:tcPr>
                </a:tc>
              </a:tr>
              <a:tr h="318844">
                <a:tc>
                  <a:txBody>
                    <a:bodyPr/>
                    <a:lstStyle/>
                    <a:p>
                      <a:pPr algn="ctr"/>
                      <a:r>
                        <a:rPr lang="en-US" sz="1500" dirty="0" smtClean="0">
                          <a:latin typeface="Arial"/>
                          <a:cs typeface="Arial"/>
                        </a:rPr>
                        <a:t>20</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16.0</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19</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18.6</a:t>
                      </a:r>
                      <a:endParaRPr lang="en-US" sz="1500" dirty="0">
                        <a:latin typeface="Arial"/>
                        <a:cs typeface="Arial"/>
                      </a:endParaRPr>
                    </a:p>
                  </a:txBody>
                  <a:tcPr marL="78619" marR="78619" marT="39310" marB="39310">
                    <a:solidFill>
                      <a:schemeClr val="bg1"/>
                    </a:solidFill>
                  </a:tcPr>
                </a:tc>
              </a:tr>
              <a:tr h="318844">
                <a:tc>
                  <a:txBody>
                    <a:bodyPr/>
                    <a:lstStyle/>
                    <a:p>
                      <a:pPr algn="ctr"/>
                      <a:r>
                        <a:rPr lang="en-US" sz="1500" dirty="0" smtClean="0">
                          <a:latin typeface="Arial"/>
                          <a:cs typeface="Arial"/>
                        </a:rPr>
                        <a:t>5</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16.1</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2</a:t>
                      </a:r>
                      <a:endParaRPr lang="en-US" sz="1500" dirty="0">
                        <a:latin typeface="Arial"/>
                        <a:cs typeface="Arial"/>
                      </a:endParaRPr>
                    </a:p>
                  </a:txBody>
                  <a:tcPr marL="78619" marR="78619" marT="39310" marB="39310">
                    <a:solidFill>
                      <a:schemeClr val="bg1"/>
                    </a:solidFill>
                  </a:tcPr>
                </a:tc>
                <a:tc>
                  <a:txBody>
                    <a:bodyPr/>
                    <a:lstStyle/>
                    <a:p>
                      <a:pPr algn="ctr"/>
                      <a:r>
                        <a:rPr lang="en-US" sz="1500" dirty="0" smtClean="0">
                          <a:latin typeface="Arial"/>
                          <a:cs typeface="Arial"/>
                        </a:rPr>
                        <a:t>19.0</a:t>
                      </a:r>
                      <a:endParaRPr lang="en-US" sz="1500" dirty="0">
                        <a:latin typeface="Arial"/>
                        <a:cs typeface="Arial"/>
                      </a:endParaRPr>
                    </a:p>
                  </a:txBody>
                  <a:tcPr marL="78619" marR="78619" marT="39310" marB="39310">
                    <a:solidFill>
                      <a:schemeClr val="bg1"/>
                    </a:solidFill>
                  </a:tcPr>
                </a:tc>
              </a:tr>
            </a:tbl>
          </a:graphicData>
        </a:graphic>
      </p:graphicFrame>
    </p:spTree>
    <p:extLst>
      <p:ext uri="{BB962C8B-B14F-4D97-AF65-F5344CB8AC3E}">
        <p14:creationId xmlns:p14="http://schemas.microsoft.com/office/powerpoint/2010/main" val="397354846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14350">
              <a:buFont typeface="+mj-lt"/>
              <a:buAutoNum type="arabicPeriod" startAt="2"/>
            </a:pPr>
            <a:r>
              <a:rPr lang="en-US" sz="2800" b="1" dirty="0">
                <a:solidFill>
                  <a:srgbClr val="660066"/>
                </a:solidFill>
              </a:rPr>
              <a:t>Calculate the interquartile range (IQR</a:t>
            </a:r>
            <a:r>
              <a:rPr lang="en-US" dirty="0"/>
              <a:t>).</a:t>
            </a:r>
          </a:p>
          <a:p>
            <a:pPr marL="512064" lvl="1" algn="l">
              <a:spcAft>
                <a:spcPts val="1200"/>
              </a:spcAft>
            </a:pPr>
            <a:r>
              <a:rPr lang="en-US" dirty="0">
                <a:solidFill>
                  <a:schemeClr val="tx1"/>
                </a:solidFill>
              </a:rPr>
              <a:t>To find the IQR, first find the median, first quartile </a:t>
            </a:r>
            <a:r>
              <a:rPr lang="en-US" dirty="0" smtClean="0">
                <a:solidFill>
                  <a:schemeClr val="tx1"/>
                </a:solidFill>
              </a:rPr>
              <a:t/>
            </a:r>
            <a:br>
              <a:rPr lang="en-US" dirty="0" smtClean="0">
                <a:solidFill>
                  <a:schemeClr val="tx1"/>
                </a:solidFill>
              </a:rPr>
            </a:br>
            <a:r>
              <a:rPr lang="en-US" dirty="0" smtClean="0">
                <a:solidFill>
                  <a:schemeClr val="tx1"/>
                </a:solidFill>
              </a:rPr>
              <a:t>(Q</a:t>
            </a:r>
            <a:r>
              <a:rPr lang="en-US" baseline="-25000" dirty="0" smtClean="0">
                <a:solidFill>
                  <a:schemeClr val="tx1"/>
                </a:solidFill>
              </a:rPr>
              <a:t>1</a:t>
            </a:r>
            <a:r>
              <a:rPr lang="en-US" dirty="0">
                <a:solidFill>
                  <a:schemeClr val="tx1"/>
                </a:solidFill>
              </a:rPr>
              <a:t>), and third quartile (</a:t>
            </a:r>
            <a:r>
              <a:rPr lang="en-US" dirty="0" smtClean="0">
                <a:solidFill>
                  <a:schemeClr val="tx1"/>
                </a:solidFill>
              </a:rPr>
              <a:t>Q</a:t>
            </a:r>
            <a:r>
              <a:rPr lang="en-US" baseline="-25000" dirty="0" smtClean="0">
                <a:solidFill>
                  <a:schemeClr val="tx1"/>
                </a:solidFill>
              </a:rPr>
              <a:t>3</a:t>
            </a:r>
            <a:r>
              <a:rPr lang="en-US" dirty="0" smtClean="0">
                <a:solidFill>
                  <a:schemeClr val="tx1"/>
                </a:solidFill>
              </a:rPr>
              <a:t>)</a:t>
            </a:r>
            <a:r>
              <a:rPr lang="en-US" dirty="0">
                <a:solidFill>
                  <a:schemeClr val="tx1"/>
                </a:solidFill>
              </a:rPr>
              <a:t>. </a:t>
            </a:r>
          </a:p>
          <a:p>
            <a:pPr marL="512064" lvl="1" algn="l">
              <a:spcAft>
                <a:spcPts val="1200"/>
              </a:spcAft>
            </a:pPr>
            <a:r>
              <a:rPr lang="en-US" dirty="0">
                <a:solidFill>
                  <a:schemeClr val="tx1"/>
                </a:solidFill>
              </a:rPr>
              <a:t>There are 20 data points in the set. First, find the median. </a:t>
            </a:r>
          </a:p>
          <a:p>
            <a:pPr marL="512064" lvl="1" algn="l"/>
            <a:r>
              <a:rPr lang="en-US" dirty="0">
                <a:solidFill>
                  <a:srgbClr val="000000"/>
                </a:solidFill>
              </a:rPr>
              <a:t>The median is the average of the 10th and 11th data points.</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4.1.4: Interpreting Data Sets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038784520"/>
              </p:ext>
            </p:extLst>
          </p:nvPr>
        </p:nvGraphicFramePr>
        <p:xfrm>
          <a:off x="1510030" y="4466590"/>
          <a:ext cx="2159000" cy="800100"/>
        </p:xfrm>
        <a:graphic>
          <a:graphicData uri="http://schemas.openxmlformats.org/presentationml/2006/ole">
            <mc:AlternateContent xmlns:mc="http://schemas.openxmlformats.org/markup-compatibility/2006">
              <mc:Choice xmlns:v="urn:schemas-microsoft-com:vml" Requires="v">
                <p:oleObj spid="_x0000_s76811" name="Equation" r:id="rId3" imgW="2159000" imgH="800100" progId="Equation.DSMT4">
                  <p:embed/>
                </p:oleObj>
              </mc:Choice>
              <mc:Fallback>
                <p:oleObj name="Equation" r:id="rId3" imgW="2159000" imgH="800100" progId="Equation.DSMT4">
                  <p:embed/>
                  <p:pic>
                    <p:nvPicPr>
                      <p:cNvPr id="0" name=""/>
                      <p:cNvPicPr/>
                      <p:nvPr/>
                    </p:nvPicPr>
                    <p:blipFill>
                      <a:blip r:embed="rId4"/>
                      <a:stretch>
                        <a:fillRect/>
                      </a:stretch>
                    </p:blipFill>
                    <p:spPr>
                      <a:xfrm>
                        <a:off x="1510030" y="4466590"/>
                        <a:ext cx="2159000" cy="800100"/>
                      </a:xfrm>
                      <a:prstGeom prst="rect">
                        <a:avLst/>
                      </a:prstGeom>
                    </p:spPr>
                  </p:pic>
                </p:oleObj>
              </mc:Fallback>
            </mc:AlternateContent>
          </a:graphicData>
        </a:graphic>
      </p:graphicFrame>
    </p:spTree>
    <p:extLst>
      <p:ext uri="{BB962C8B-B14F-4D97-AF65-F5344CB8AC3E}">
        <p14:creationId xmlns:p14="http://schemas.microsoft.com/office/powerpoint/2010/main" val="243878547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9638</TotalTime>
  <Words>1930</Words>
  <Application>Microsoft Macintosh PowerPoint</Application>
  <PresentationFormat>On-screen Show (4:3)</PresentationFormat>
  <Paragraphs>323</Paragraphs>
  <Slides>34</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163</cp:revision>
  <dcterms:created xsi:type="dcterms:W3CDTF">2012-02-22T19:14:19Z</dcterms:created>
  <dcterms:modified xsi:type="dcterms:W3CDTF">2012-06-04T19:29:48Z</dcterms:modified>
  <cp:category/>
</cp:coreProperties>
</file>