
<file path=[Content_Types].xml><?xml version="1.0" encoding="utf-8"?>
<Types xmlns="http://schemas.openxmlformats.org/package/2006/content-types">
  <Default Extension="xml" ContentType="application/xml"/>
  <Default Extension="pdf" ContentType="application/pd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355" r:id="rId3"/>
    <p:sldId id="258" r:id="rId4"/>
    <p:sldId id="259" r:id="rId5"/>
    <p:sldId id="377" r:id="rId6"/>
    <p:sldId id="378" r:id="rId7"/>
    <p:sldId id="379" r:id="rId8"/>
    <p:sldId id="290" r:id="rId9"/>
    <p:sldId id="294" r:id="rId10"/>
    <p:sldId id="366" r:id="rId11"/>
    <p:sldId id="295" r:id="rId12"/>
    <p:sldId id="296" r:id="rId13"/>
    <p:sldId id="382" r:id="rId14"/>
    <p:sldId id="336" r:id="rId15"/>
    <p:sldId id="337" r:id="rId16"/>
    <p:sldId id="338" r:id="rId17"/>
    <p:sldId id="359" r:id="rId18"/>
    <p:sldId id="380" r:id="rId19"/>
    <p:sldId id="381" r:id="rId20"/>
    <p:sldId id="383" r:id="rId2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82" d="100"/>
          <a:sy n="82" d="100"/>
        </p:scale>
        <p:origin x="-224" y="-104"/>
      </p:cViewPr>
      <p:guideLst>
        <p:guide orient="horz" pos="2073"/>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/CAU4L1S3DotPlot</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13</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/CAU4L1S3BoxPlot</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4.1.3: Comparing Data Sets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2317941106"/>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4.1.3: Comparing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4.1.3: Comparing Data Sets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alch.com/ei/CAU4L1S3DotPlot" TargetMode="External"/><Relationship Id="rId4"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df"/><Relationship Id="rId3" Type="http://schemas.openxmlformats.org/officeDocument/2006/relationships/image" Target="../media/image10.pd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4L1S3BoxPlot" TargetMode="External"/><Relationship Id="rId4"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 Id="rId3" Type="http://schemas.openxmlformats.org/officeDocument/2006/relationships/image" Target="../media/image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emf"/><Relationship Id="rId3"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97603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Data sets can be compared by examining the differences and similarities between measures of center and spread. The mean and median of a data set are measures of center. These measures describe the expected value of a data set. The mean absolute deviation is a measure of spread that describes the range of data values, with respect to the mean. The mean absolute deviation is the average of the absolute values of the differences between each data value and the mean. The interquartile range is a measure of spread that describes the range of the middle 50% of a data set. The interquartile range is the difference between the third and first quartiles.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43001"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a:pPr>
            <a:r>
              <a:rPr lang="en-US" sz="2800" b="1" dirty="0">
                <a:solidFill>
                  <a:srgbClr val="660066"/>
                </a:solidFill>
              </a:rPr>
              <a:t>Compare the range of recorded values.</a:t>
            </a:r>
          </a:p>
          <a:p>
            <a:pPr lvl="1" algn="l"/>
            <a:r>
              <a:rPr lang="en-US" dirty="0">
                <a:solidFill>
                  <a:schemeClr val="tx1"/>
                </a:solidFill>
              </a:rPr>
              <a:t>The overall range of heights of girls in the two classes is similar. The heights in the two classes range from 59 inches to 72 inches, and </a:t>
            </a:r>
            <a:r>
              <a:rPr lang="en-US" dirty="0" smtClean="0">
                <a:solidFill>
                  <a:schemeClr val="tx1"/>
                </a:solidFill>
              </a:rPr>
              <a:t>60 </a:t>
            </a:r>
            <a:r>
              <a:rPr lang="en-US" dirty="0">
                <a:solidFill>
                  <a:schemeClr val="tx1"/>
                </a:solidFill>
              </a:rPr>
              <a:t>inches </a:t>
            </a:r>
            <a:r>
              <a:rPr lang="en-US" dirty="0" smtClean="0">
                <a:solidFill>
                  <a:schemeClr val="tx1"/>
                </a:solidFill>
              </a:rPr>
              <a:t>to </a:t>
            </a:r>
            <a:r>
              <a:rPr lang="en-US" dirty="0">
                <a:solidFill>
                  <a:schemeClr val="tx1"/>
                </a:solidFill>
              </a:rPr>
              <a:t>72 inches.</a:t>
            </a:r>
          </a:p>
          <a:p>
            <a:pPr lvl="1" algn="l"/>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6257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startAt="2"/>
            </a:pPr>
            <a:r>
              <a:rPr lang="en-US" sz="2800" b="1" dirty="0" smtClean="0">
                <a:solidFill>
                  <a:srgbClr val="660066"/>
                </a:solidFill>
              </a:rPr>
              <a:t>Compare </a:t>
            </a:r>
            <a:r>
              <a:rPr lang="en-US" sz="2800" b="1" dirty="0">
                <a:solidFill>
                  <a:srgbClr val="660066"/>
                </a:solidFill>
              </a:rPr>
              <a:t>the middle values of the data sets.</a:t>
            </a:r>
          </a:p>
          <a:p>
            <a:pPr lvl="1" algn="l"/>
            <a:r>
              <a:rPr lang="en-US" dirty="0">
                <a:solidFill>
                  <a:schemeClr val="tx1"/>
                </a:solidFill>
              </a:rPr>
              <a:t>The girls in Mr. </a:t>
            </a:r>
            <a:r>
              <a:rPr lang="en-US" dirty="0" err="1">
                <a:solidFill>
                  <a:schemeClr val="tx1"/>
                </a:solidFill>
              </a:rPr>
              <a:t>Sanson’s</a:t>
            </a:r>
            <a:r>
              <a:rPr lang="en-US" dirty="0">
                <a:solidFill>
                  <a:schemeClr val="tx1"/>
                </a:solidFill>
              </a:rPr>
              <a:t> class appear to be taller than the girls in </a:t>
            </a:r>
            <a:r>
              <a:rPr lang="en-US" dirty="0" smtClean="0">
                <a:solidFill>
                  <a:schemeClr val="tx1"/>
                </a:solidFill>
              </a:rPr>
              <a:t>Mrs</a:t>
            </a:r>
            <a:r>
              <a:rPr lang="en-US" dirty="0">
                <a:solidFill>
                  <a:schemeClr val="tx1"/>
                </a:solidFill>
              </a:rPr>
              <a:t>. </a:t>
            </a:r>
            <a:r>
              <a:rPr lang="en-US" dirty="0" err="1">
                <a:solidFill>
                  <a:schemeClr val="tx1"/>
                </a:solidFill>
              </a:rPr>
              <a:t>Kwei’s</a:t>
            </a:r>
            <a:r>
              <a:rPr lang="en-US" dirty="0">
                <a:solidFill>
                  <a:schemeClr val="tx1"/>
                </a:solidFill>
              </a:rPr>
              <a:t> class. By looking at where the dots are clustered, we </a:t>
            </a:r>
            <a:r>
              <a:rPr lang="en-US" dirty="0" smtClean="0">
                <a:solidFill>
                  <a:schemeClr val="tx1"/>
                </a:solidFill>
              </a:rPr>
              <a:t>can </a:t>
            </a:r>
            <a:r>
              <a:rPr lang="en-US" dirty="0">
                <a:solidFill>
                  <a:schemeClr val="tx1"/>
                </a:solidFill>
              </a:rPr>
              <a:t>estimate that the middle height in Mr. </a:t>
            </a:r>
            <a:r>
              <a:rPr lang="en-US" dirty="0" err="1">
                <a:solidFill>
                  <a:schemeClr val="tx1"/>
                </a:solidFill>
              </a:rPr>
              <a:t>Sanson’s</a:t>
            </a:r>
            <a:r>
              <a:rPr lang="en-US" dirty="0">
                <a:solidFill>
                  <a:schemeClr val="tx1"/>
                </a:solidFill>
              </a:rPr>
              <a:t> class is around </a:t>
            </a:r>
            <a:r>
              <a:rPr lang="en-US" dirty="0" smtClean="0">
                <a:solidFill>
                  <a:schemeClr val="tx1"/>
                </a:solidFill>
              </a:rPr>
              <a:t/>
            </a:r>
            <a:br>
              <a:rPr lang="en-US" dirty="0" smtClean="0">
                <a:solidFill>
                  <a:schemeClr val="tx1"/>
                </a:solidFill>
              </a:rPr>
            </a:br>
            <a:r>
              <a:rPr lang="en-US" dirty="0" smtClean="0">
                <a:solidFill>
                  <a:schemeClr val="tx1"/>
                </a:solidFill>
              </a:rPr>
              <a:t>67 </a:t>
            </a:r>
            <a:r>
              <a:rPr lang="en-US" dirty="0">
                <a:solidFill>
                  <a:schemeClr val="tx1"/>
                </a:solidFill>
              </a:rPr>
              <a:t>inches. The middle height in Mrs. </a:t>
            </a:r>
            <a:r>
              <a:rPr lang="en-US" dirty="0" err="1">
                <a:solidFill>
                  <a:schemeClr val="tx1"/>
                </a:solidFill>
              </a:rPr>
              <a:t>Kwei’s</a:t>
            </a:r>
            <a:r>
              <a:rPr lang="en-US" dirty="0">
                <a:solidFill>
                  <a:schemeClr val="tx1"/>
                </a:solidFill>
              </a:rPr>
              <a:t> class is 65 inches.</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11</a:t>
            </a:fld>
            <a:endParaRPr lang="en-US" dirty="0"/>
          </a:p>
        </p:txBody>
      </p:sp>
      <p:sp>
        <p:nvSpPr>
          <p:cNvPr id="2" name="Footer Placeholder 1"/>
          <p:cNvSpPr>
            <a:spLocks noGrp="1"/>
          </p:cNvSpPr>
          <p:nvPr>
            <p:ph type="ftr" sz="quarter" idx="13"/>
          </p:nvPr>
        </p:nvSpPr>
        <p:spPr/>
        <p:txBody>
          <a:bodyPr/>
          <a:lstStyle/>
          <a:p>
            <a:pPr>
              <a:defRPr/>
            </a:pPr>
            <a:r>
              <a:rPr lang="en-US" dirty="0" smtClean="0"/>
              <a:t>4.1.3: Comparing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startAt="3"/>
            </a:pPr>
            <a:r>
              <a:rPr lang="en-US" sz="2800" b="1" dirty="0">
                <a:solidFill>
                  <a:srgbClr val="660066"/>
                </a:solidFill>
              </a:rPr>
              <a:t>Compare the variation in the data sets.</a:t>
            </a:r>
          </a:p>
          <a:p>
            <a:pPr lvl="1" algn="l"/>
            <a:r>
              <a:rPr lang="en-US" dirty="0">
                <a:solidFill>
                  <a:schemeClr val="tx1"/>
                </a:solidFill>
              </a:rPr>
              <a:t>The variation in the two sets of heights appears to be similar, except Mr. </a:t>
            </a:r>
            <a:r>
              <a:rPr lang="en-US" dirty="0" err="1">
                <a:solidFill>
                  <a:schemeClr val="tx1"/>
                </a:solidFill>
              </a:rPr>
              <a:t>Sanson’s</a:t>
            </a:r>
            <a:r>
              <a:rPr lang="en-US" dirty="0">
                <a:solidFill>
                  <a:schemeClr val="tx1"/>
                </a:solidFill>
              </a:rPr>
              <a:t> data is skewed to the left and Mrs. </a:t>
            </a:r>
            <a:r>
              <a:rPr lang="en-US" dirty="0" err="1">
                <a:solidFill>
                  <a:schemeClr val="tx1"/>
                </a:solidFill>
              </a:rPr>
              <a:t>Kwei’s</a:t>
            </a:r>
            <a:r>
              <a:rPr lang="en-US" dirty="0">
                <a:solidFill>
                  <a:schemeClr val="tx1"/>
                </a:solidFill>
              </a:rPr>
              <a:t> data is skewed to the right. The majority of the heights are within approximately </a:t>
            </a:r>
            <a:br>
              <a:rPr lang="en-US" dirty="0">
                <a:solidFill>
                  <a:schemeClr val="tx1"/>
                </a:solidFill>
              </a:rPr>
            </a:br>
            <a:r>
              <a:rPr lang="en-US" dirty="0">
                <a:solidFill>
                  <a:schemeClr val="tx1"/>
                </a:solidFill>
              </a:rPr>
              <a:t>6 inches in both classes. The majority of the girls in Mr. </a:t>
            </a:r>
            <a:r>
              <a:rPr lang="en-US" dirty="0" err="1">
                <a:solidFill>
                  <a:schemeClr val="tx1"/>
                </a:solidFill>
              </a:rPr>
              <a:t>Sanson’s</a:t>
            </a:r>
            <a:r>
              <a:rPr lang="en-US" dirty="0">
                <a:solidFill>
                  <a:schemeClr val="tx1"/>
                </a:solidFill>
              </a:rPr>
              <a:t> </a:t>
            </a:r>
            <a:r>
              <a:rPr lang="en-US" dirty="0" smtClean="0">
                <a:solidFill>
                  <a:schemeClr val="tx1"/>
                </a:solidFill>
              </a:rPr>
              <a:t>class </a:t>
            </a:r>
            <a:r>
              <a:rPr lang="en-US" dirty="0">
                <a:solidFill>
                  <a:schemeClr val="tx1"/>
                </a:solidFill>
              </a:rPr>
              <a:t>are between 64 and 70 inches, and the majority of the girls </a:t>
            </a:r>
            <a:r>
              <a:rPr lang="en-US" dirty="0" smtClean="0">
                <a:solidFill>
                  <a:schemeClr val="tx1"/>
                </a:solidFill>
              </a:rPr>
              <a:t>in </a:t>
            </a:r>
            <a:r>
              <a:rPr lang="en-US" dirty="0">
                <a:solidFill>
                  <a:schemeClr val="tx1"/>
                </a:solidFill>
              </a:rPr>
              <a:t>Mrs. </a:t>
            </a:r>
            <a:r>
              <a:rPr lang="en-US" dirty="0" err="1">
                <a:solidFill>
                  <a:schemeClr val="tx1"/>
                </a:solidFill>
              </a:rPr>
              <a:t>Kwei’s</a:t>
            </a:r>
            <a:r>
              <a:rPr lang="en-US" dirty="0">
                <a:solidFill>
                  <a:schemeClr val="tx1"/>
                </a:solidFill>
              </a:rPr>
              <a:t> class are between 61 and 67 inches.	</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12</a:t>
            </a:fld>
            <a:endParaRPr lang="en-US" dirty="0"/>
          </a:p>
        </p:txBody>
      </p:sp>
      <p:sp>
        <p:nvSpPr>
          <p:cNvPr id="3" name="Footer Placeholder 2"/>
          <p:cNvSpPr>
            <a:spLocks noGrp="1"/>
          </p:cNvSpPr>
          <p:nvPr>
            <p:ph type="ftr" sz="quarter" idx="13"/>
          </p:nvPr>
        </p:nvSpPr>
        <p:spPr/>
        <p:txBody>
          <a:bodyPr/>
          <a:lstStyle/>
          <a:p>
            <a:pPr>
              <a:defRPr/>
            </a:pPr>
            <a:r>
              <a:rPr lang="en-US" dirty="0" smtClean="0"/>
              <a:t>4.1.3: Comparing Data Sets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13</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4.1.3: Comparing Data </a:t>
            </a:r>
            <a:r>
              <a:rPr lang="en-US" dirty="0" smtClean="0"/>
              <a:t>Sets</a:t>
            </a:r>
            <a:endParaRPr lang="en-US" dirty="0"/>
          </a:p>
        </p:txBody>
      </p:sp>
    </p:spTree>
    <p:extLst>
      <p:ext uri="{BB962C8B-B14F-4D97-AF65-F5344CB8AC3E}">
        <p14:creationId xmlns:p14="http://schemas.microsoft.com/office/powerpoint/2010/main" val="20906339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Sam wants to buy a lottery ticket. There are two different tickets that he can buy, and each costs $10. He found a website with information about how much money others have won with their lottery tickets. The information is presented in two box plots, shown </a:t>
            </a:r>
            <a:r>
              <a:rPr lang="en-US" dirty="0" smtClean="0"/>
              <a:t>on the next slide. </a:t>
            </a:r>
            <a:r>
              <a:rPr lang="en-US" dirty="0"/>
              <a:t>Use the two box plots to compare the amounts others have won with Ticket 1 and with Ticket 2.</a:t>
            </a:r>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14</a:t>
            </a:fld>
            <a:endParaRPr lang="en-US" dirty="0"/>
          </a:p>
        </p:txBody>
      </p:sp>
      <p:sp>
        <p:nvSpPr>
          <p:cNvPr id="3" name="Footer Placeholder 2"/>
          <p:cNvSpPr>
            <a:spLocks noGrp="1"/>
          </p:cNvSpPr>
          <p:nvPr>
            <p:ph type="ftr" sz="quarter" idx="13"/>
          </p:nvPr>
        </p:nvSpPr>
        <p:spPr/>
        <p:txBody>
          <a:bodyPr/>
          <a:lstStyle/>
          <a:p>
            <a:pPr>
              <a:defRPr/>
            </a:pPr>
            <a:r>
              <a:rPr lang="en-US" smtClean="0"/>
              <a:t>4.1.3: Comparing Data Sets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p>
          <a:p>
            <a:pPr eaLnBrk="1" hangingPunct="1">
              <a:defRPr/>
            </a:pPr>
            <a:endParaRPr lang="en-US" sz="1100" baseline="30000"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15</a:t>
            </a:fld>
            <a:endParaRPr lang="en-US" dirty="0"/>
          </a:p>
        </p:txBody>
      </p:sp>
      <p:sp>
        <p:nvSpPr>
          <p:cNvPr id="2" name="Footer Placeholder 1"/>
          <p:cNvSpPr>
            <a:spLocks noGrp="1"/>
          </p:cNvSpPr>
          <p:nvPr>
            <p:ph type="ftr" sz="quarter" idx="13"/>
          </p:nvPr>
        </p:nvSpPr>
        <p:spPr/>
        <p:txBody>
          <a:bodyPr/>
          <a:lstStyle/>
          <a:p>
            <a:pPr>
              <a:defRPr/>
            </a:pPr>
            <a:r>
              <a:rPr lang="en-US" smtClean="0"/>
              <a:t>4.1.3: Comparing Data Sets</a:t>
            </a:r>
            <a:endParaRPr lang="en-US" dirty="0"/>
          </a:p>
        </p:txBody>
      </p:sp>
      <p:sp>
        <p:nvSpPr>
          <p:cNvPr id="7" name="TextBox 6"/>
          <p:cNvSpPr txBox="1"/>
          <p:nvPr/>
        </p:nvSpPr>
        <p:spPr>
          <a:xfrm>
            <a:off x="883203" y="1636614"/>
            <a:ext cx="3498533" cy="338554"/>
          </a:xfrm>
          <a:prstGeom prst="rect">
            <a:avLst/>
          </a:prstGeom>
          <a:noFill/>
        </p:spPr>
        <p:txBody>
          <a:bodyPr wrap="square" rtlCol="0">
            <a:spAutoFit/>
          </a:bodyPr>
          <a:lstStyle/>
          <a:p>
            <a:pPr algn="ctr"/>
            <a:r>
              <a:rPr lang="en-US" b="1" baseline="30000" dirty="0" smtClean="0">
                <a:latin typeface="Arial"/>
                <a:cs typeface="Arial"/>
              </a:rPr>
              <a:t>Ticket 1</a:t>
            </a:r>
            <a:endParaRPr lang="en-US" b="1" baseline="30000" dirty="0">
              <a:latin typeface="Arial"/>
              <a:cs typeface="Arial"/>
            </a:endParaRPr>
          </a:p>
        </p:txBody>
      </p:sp>
      <p:sp>
        <p:nvSpPr>
          <p:cNvPr id="8" name="TextBox 7"/>
          <p:cNvSpPr txBox="1"/>
          <p:nvPr/>
        </p:nvSpPr>
        <p:spPr>
          <a:xfrm>
            <a:off x="4919663" y="1636614"/>
            <a:ext cx="3378200" cy="338554"/>
          </a:xfrm>
          <a:prstGeom prst="rect">
            <a:avLst/>
          </a:prstGeom>
          <a:noFill/>
        </p:spPr>
        <p:txBody>
          <a:bodyPr wrap="square" rtlCol="0">
            <a:spAutoFit/>
          </a:bodyPr>
          <a:lstStyle/>
          <a:p>
            <a:pPr algn="ctr"/>
            <a:r>
              <a:rPr lang="en-US" b="1" baseline="30000" dirty="0" smtClean="0">
                <a:latin typeface="Arial"/>
                <a:cs typeface="Arial"/>
              </a:rPr>
              <a:t>Ticket 2</a:t>
            </a:r>
            <a:endParaRPr lang="en-US" b="1" baseline="30000" dirty="0">
              <a:latin typeface="Arial"/>
              <a:cs typeface="Arial"/>
            </a:endParaRPr>
          </a:p>
        </p:txBody>
      </p:sp>
      <p:pic>
        <p:nvPicPr>
          <p:cNvPr id="4" name="Picture 3" descr="Image68901.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536" y="1909043"/>
            <a:ext cx="3378200" cy="1397000"/>
          </a:xfrm>
          <a:prstGeom prst="rect">
            <a:avLst/>
          </a:prstGeom>
        </p:spPr>
      </p:pic>
      <p:pic>
        <p:nvPicPr>
          <p:cNvPr id="9" name="Picture 8" descr="Image68912.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9663" y="1893888"/>
            <a:ext cx="3378200" cy="1397000"/>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smtClean="0">
                <a:solidFill>
                  <a:srgbClr val="660066"/>
                </a:solidFill>
              </a:rPr>
              <a:t>Compare the range of data. </a:t>
            </a:r>
          </a:p>
          <a:p>
            <a:pPr lvl="1" algn="l"/>
            <a:r>
              <a:rPr lang="en-US" dirty="0">
                <a:solidFill>
                  <a:schemeClr val="tx1"/>
                </a:solidFill>
              </a:rPr>
              <a:t>The range of amounts won is similar. With Ticket 1, winnings ranged from $0 to $25, and with Ticket 2, winnings ranged from $0 to $22.50.</a:t>
            </a:r>
          </a:p>
          <a:p>
            <a:pPr marL="514350" indent="-514350">
              <a:buFont typeface="+mj-lt"/>
              <a:buAutoNum type="arabicPeriod"/>
            </a:pPr>
            <a:endParaRPr lang="en-US" sz="2800" b="1" dirty="0">
              <a:solidFill>
                <a:srgbClr val="660066"/>
              </a:solidFill>
            </a:endParaRPr>
          </a:p>
          <a:p>
            <a:pPr eaLnBrk="1" hangingPunct="1">
              <a:defRPr/>
            </a:pPr>
            <a:r>
              <a:rPr lang="en-US" dirty="0" smtClean="0">
                <a:solidFill>
                  <a:schemeClr val="tx1"/>
                </a:solidFill>
              </a:rPr>
              <a:t> </a:t>
            </a:r>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lnSpc>
                <a:spcPct val="90000"/>
              </a:lnSpc>
              <a:buFont typeface="+mj-lt"/>
              <a:buAutoNum type="arabicPeriod" startAt="2"/>
            </a:pPr>
            <a:r>
              <a:rPr lang="en-US" sz="2800" b="1" dirty="0" smtClean="0">
                <a:solidFill>
                  <a:srgbClr val="660066"/>
                </a:solidFill>
              </a:rPr>
              <a:t>Compare </a:t>
            </a:r>
            <a:r>
              <a:rPr lang="en-US" sz="2800" b="1" dirty="0">
                <a:solidFill>
                  <a:srgbClr val="660066"/>
                </a:solidFill>
              </a:rPr>
              <a:t>the center of the data sets.</a:t>
            </a:r>
          </a:p>
          <a:p>
            <a:pPr lvl="1" algn="l"/>
            <a:r>
              <a:rPr lang="en-US" dirty="0">
                <a:solidFill>
                  <a:schemeClr val="tx1"/>
                </a:solidFill>
              </a:rPr>
              <a:t>The median of the data sets is shown by the vertical line inside the box. The median winnings from Ticket 1 are higher than the median winnings from Ticket 2.</a:t>
            </a:r>
          </a:p>
          <a:p>
            <a:pPr lvl="1" algn="l"/>
            <a:r>
              <a:rPr lang="en-US" dirty="0">
                <a:solidFill>
                  <a:schemeClr val="tx1"/>
                </a:solidFill>
              </a:rPr>
              <a:t>	    </a:t>
            </a:r>
          </a:p>
          <a:p>
            <a:pPr lvl="1" algn="l"/>
            <a:endParaRPr lang="en-US" dirty="0">
              <a:solidFill>
                <a:srgbClr val="000000"/>
              </a:solidFill>
            </a:endParaRPr>
          </a:p>
          <a:p>
            <a:pPr lvl="1" algn="l"/>
            <a:r>
              <a:rPr lang="en-US" dirty="0">
                <a:solidFill>
                  <a:srgbClr val="000000"/>
                </a:solidFill>
              </a:rPr>
              <a:t>	</a:t>
            </a:r>
          </a:p>
          <a:p>
            <a:pPr marL="514350" indent="-514350">
              <a:buFont typeface="+mj-lt"/>
              <a:buAutoNum type="arabicPeriod" startAt="2"/>
            </a:pPr>
            <a:endParaRPr lang="en-US"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Compare the variation of the data.</a:t>
            </a:r>
          </a:p>
          <a:p>
            <a:pPr lvl="1" algn="l"/>
            <a:r>
              <a:rPr lang="en-US" dirty="0">
                <a:solidFill>
                  <a:srgbClr val="000000"/>
                </a:solidFill>
              </a:rPr>
              <a:t>The interquartile range, or middle 50% of each data set, is contained within the box in each box plot. The IQR of winnings with Ticket 1 is smaller than the IQR of winnings with Ticket 2. Also, consider where the median is in the interquartile range. The median winnings with Ticket 1 are slightly to the left in the interquartile range, indicating that half of the winnings were less than $7.50 and half were greater. </a:t>
            </a:r>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extLst>
      <p:ext uri="{BB962C8B-B14F-4D97-AF65-F5344CB8AC3E}">
        <p14:creationId xmlns:p14="http://schemas.microsoft.com/office/powerpoint/2010/main" val="27765650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aseline="30000" dirty="0"/>
          </a:p>
          <a:p>
            <a:pPr marL="0" lvl="1" algn="l"/>
            <a:r>
              <a:rPr lang="en-US" dirty="0">
                <a:solidFill>
                  <a:srgbClr val="000000"/>
                </a:solidFill>
              </a:rPr>
              <a:t>The median winnings with Ticket 2 are to the left in the interquartile range, indicating that half the winnings were less than $5 and half were more. Given the wide range of winnings with Ticket 2, but the lower </a:t>
            </a:r>
            <a:r>
              <a:rPr lang="en-US" dirty="0" smtClean="0">
                <a:solidFill>
                  <a:srgbClr val="000000"/>
                </a:solidFill>
              </a:rPr>
              <a:t>median</a:t>
            </a:r>
            <a:r>
              <a:rPr lang="en-US" dirty="0">
                <a:solidFill>
                  <a:srgbClr val="000000"/>
                </a:solidFill>
              </a:rPr>
              <a:t>, it is more likely that Sam will win a greater </a:t>
            </a:r>
            <a:r>
              <a:rPr lang="en-US" dirty="0" smtClean="0">
                <a:solidFill>
                  <a:srgbClr val="000000"/>
                </a:solidFill>
              </a:rPr>
              <a:t>amount </a:t>
            </a:r>
            <a:r>
              <a:rPr lang="en-US" dirty="0">
                <a:solidFill>
                  <a:srgbClr val="000000"/>
                </a:solidFill>
              </a:rPr>
              <a:t>with Ticket 1.	</a:t>
            </a:r>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4321714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r>
              <a:rPr lang="en-US" dirty="0"/>
              <a:t>The center and spread of a data set can also be seen in the shape of a graphical representation of the data. The range of data values can be seen in the </a:t>
            </a:r>
            <a:r>
              <a:rPr lang="en-US" i="1" dirty="0"/>
              <a:t>x</a:t>
            </a:r>
            <a:r>
              <a:rPr lang="en-US" dirty="0"/>
              <a:t>-axis of a graphical representation. Clusters of data values can be seen in graphs that show frequency, such as dot plots and histograms. The interquartile range and median are shown in box plots. </a:t>
            </a:r>
          </a:p>
          <a:p>
            <a:r>
              <a:rPr lang="en-US" spc="-30" dirty="0" smtClean="0"/>
              <a: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20</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4.1.3: Comparing Data </a:t>
            </a:r>
            <a:r>
              <a:rPr lang="en-US" dirty="0" smtClean="0"/>
              <a:t>Sets</a:t>
            </a:r>
            <a:endParaRPr lang="en-US" dirty="0"/>
          </a:p>
        </p:txBody>
      </p:sp>
    </p:spTree>
    <p:extLst>
      <p:ext uri="{BB962C8B-B14F-4D97-AF65-F5344CB8AC3E}">
        <p14:creationId xmlns:p14="http://schemas.microsoft.com/office/powerpoint/2010/main" val="34000136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smtClean="0"/>
              <a:t>Measures </a:t>
            </a:r>
            <a:r>
              <a:rPr lang="en-US" dirty="0"/>
              <a:t>of center, such as the mean and median, describe the expected value of a data set. The mean is influenced by very small or large data values, whereas the median is not.</a:t>
            </a:r>
          </a:p>
          <a:p>
            <a:pPr marL="342900" indent="-342900">
              <a:spcAft>
                <a:spcPts val="1200"/>
              </a:spcAft>
              <a:buFont typeface="Arial"/>
              <a:buChar char="•"/>
            </a:pPr>
            <a:r>
              <a:rPr lang="en-US" dirty="0" smtClean="0"/>
              <a:t>Measures </a:t>
            </a:r>
            <a:r>
              <a:rPr lang="en-US" dirty="0"/>
              <a:t>of spread describe the range of data in a set. Interquartile range and mean absolute deviation are measures of spread.</a:t>
            </a:r>
          </a:p>
          <a:p>
            <a:pPr marL="342900" indent="-342900">
              <a:buFont typeface="Arial"/>
              <a:buChar char="•"/>
            </a:pPr>
            <a:r>
              <a:rPr lang="en-US" dirty="0" smtClean="0"/>
              <a:t>The </a:t>
            </a:r>
            <a:r>
              <a:rPr lang="en-US" dirty="0"/>
              <a:t>interquartile range shows the range of the middle 50% of a data set. It is the difference between the third and first quartiles. </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5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5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5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5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5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5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1200"/>
              </a:spcAft>
              <a:buFont typeface="Arial"/>
              <a:buChar char="•"/>
            </a:pPr>
            <a:r>
              <a:rPr lang="en-US" dirty="0" smtClean="0"/>
              <a:t>The </a:t>
            </a:r>
            <a:r>
              <a:rPr lang="en-US" dirty="0"/>
              <a:t>mean absolute deviation compares data values to the mean of a data set. If the mean absolute deviation is large, this is a sign that the data points are distributed farther from the mean.</a:t>
            </a:r>
          </a:p>
          <a:p>
            <a:pPr marL="342900" indent="-342900">
              <a:buFont typeface="Arial"/>
              <a:buChar char="•"/>
            </a:pPr>
            <a:r>
              <a:rPr lang="en-US" dirty="0" smtClean="0"/>
              <a:t>Two </a:t>
            </a:r>
            <a:r>
              <a:rPr lang="en-US" dirty="0"/>
              <a:t>or more data sets can be compared using measures of center and spread. When choosing a measure of center or spread, identify whether there are very large or very small data values that may influence the mean</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Key Concepts, </a:t>
            </a:r>
            <a:r>
              <a:rPr lang="en-US" sz="2800" b="1" i="1" dirty="0" smtClean="0"/>
              <a:t>continued</a:t>
            </a:r>
            <a:endParaRPr lang="en-US" sz="2800" dirty="0" smtClean="0"/>
          </a:p>
          <a:p>
            <a:pPr marL="342900" indent="-342900">
              <a:spcAft>
                <a:spcPts val="1200"/>
              </a:spcAft>
              <a:buFont typeface="Arial"/>
              <a:buChar char="•"/>
            </a:pPr>
            <a:r>
              <a:rPr lang="en-US" dirty="0"/>
              <a:t>Data can be compared graphically. The shape of a data set can be seen in a frequency plot, such as a dot plot or histogram. </a:t>
            </a:r>
            <a:endParaRPr lang="en-US" dirty="0" smtClean="0"/>
          </a:p>
          <a:p>
            <a:pPr marL="342900" indent="-342900">
              <a:buFont typeface="Arial"/>
              <a:buChar char="•"/>
            </a:pPr>
            <a:r>
              <a:rPr lang="en-US" dirty="0" smtClean="0"/>
              <a:t>Data </a:t>
            </a:r>
            <a:r>
              <a:rPr lang="en-US" dirty="0"/>
              <a:t>that is </a:t>
            </a:r>
            <a:r>
              <a:rPr lang="en-US" b="1" dirty="0"/>
              <a:t>symmetric</a:t>
            </a:r>
            <a:r>
              <a:rPr lang="en-US" dirty="0"/>
              <a:t> is concentrated toward the middle of the range of data. The data is arranged the same way on both sides.</a:t>
            </a:r>
          </a:p>
          <a:p>
            <a:pPr marL="342900" indent="-342900">
              <a:buFont typeface="Arial"/>
              <a:buChar char="•"/>
            </a:pPr>
            <a:endParaRPr lang="en-US" dirty="0" smtClean="0"/>
          </a:p>
          <a:p>
            <a:pPr marL="342900" indent="-342900">
              <a:buFont typeface="Arial"/>
              <a:buChar char="•"/>
            </a:pPr>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pic>
        <p:nvPicPr>
          <p:cNvPr id="5" name="Picture 4" descr="U4L1_78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3044" y="3948113"/>
            <a:ext cx="3202038" cy="1446847"/>
          </a:xfrm>
          <a:prstGeom prst="rect">
            <a:avLst/>
          </a:prstGeom>
        </p:spPr>
      </p:pic>
    </p:spTree>
    <p:extLst>
      <p:ext uri="{BB962C8B-B14F-4D97-AF65-F5344CB8AC3E}">
        <p14:creationId xmlns:p14="http://schemas.microsoft.com/office/powerpoint/2010/main" val="43578923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endParaRPr lang="en-US" sz="2800" dirty="0"/>
          </a:p>
          <a:p>
            <a:pPr marL="342900" indent="-342900">
              <a:buFont typeface="Arial"/>
              <a:buChar char="•"/>
            </a:pPr>
            <a:r>
              <a:rPr lang="en-US" dirty="0" smtClean="0"/>
              <a:t>Data </a:t>
            </a:r>
            <a:r>
              <a:rPr lang="en-US" dirty="0"/>
              <a:t>that is </a:t>
            </a:r>
            <a:r>
              <a:rPr lang="en-US" b="1" dirty="0"/>
              <a:t>skewed to the right</a:t>
            </a:r>
            <a:r>
              <a:rPr lang="en-US" dirty="0"/>
              <a:t> is concentrated toward the lower range of the data; it has a tail to the right.</a:t>
            </a:r>
          </a:p>
          <a:p>
            <a:pPr marL="800100" lvl="1" indent="-342900">
              <a:buFont typeface="Arial"/>
              <a:buChar char="•"/>
            </a:pPr>
            <a:endParaRPr lang="en-US" dirty="0" smtClean="0"/>
          </a:p>
          <a:p>
            <a:pPr marL="800100" lvl="1" indent="-342900">
              <a:buFont typeface="Arial"/>
              <a:buChar char="•"/>
            </a:pPr>
            <a:endParaRPr lang="en-US" dirty="0"/>
          </a:p>
          <a:p>
            <a:pPr marL="800100" lvl="1" indent="-342900">
              <a:buFont typeface="Arial"/>
              <a:buChar char="•"/>
            </a:pPr>
            <a:endParaRPr lang="en-US" dirty="0"/>
          </a:p>
          <a:p>
            <a:pPr marL="342900" indent="-342900">
              <a:buFont typeface="Arial"/>
              <a:buChar char="•"/>
            </a:pPr>
            <a:r>
              <a:rPr lang="en-US" dirty="0" smtClean="0"/>
              <a:t>Data </a:t>
            </a:r>
            <a:r>
              <a:rPr lang="en-US" dirty="0"/>
              <a:t>that is </a:t>
            </a:r>
            <a:r>
              <a:rPr lang="en-US" b="1" dirty="0"/>
              <a:t>skewed to the left</a:t>
            </a:r>
            <a:r>
              <a:rPr lang="en-US" dirty="0"/>
              <a:t> is concentrated toward the upper range of the data; it has a tail to the left.</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pic>
        <p:nvPicPr>
          <p:cNvPr id="5" name="Picture 4" descr="U4L1_79.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244" y="2053590"/>
            <a:ext cx="2941637" cy="1340079"/>
          </a:xfrm>
          <a:prstGeom prst="rect">
            <a:avLst/>
          </a:prstGeom>
        </p:spPr>
      </p:pic>
      <p:pic>
        <p:nvPicPr>
          <p:cNvPr id="6" name="Picture 5" descr="U4L1_80.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3243" y="4461510"/>
            <a:ext cx="2941637" cy="1340079"/>
          </a:xfrm>
          <a:prstGeom prst="rect">
            <a:avLst/>
          </a:prstGeom>
        </p:spPr>
      </p:pic>
    </p:spTree>
    <p:extLst>
      <p:ext uri="{BB962C8B-B14F-4D97-AF65-F5344CB8AC3E}">
        <p14:creationId xmlns:p14="http://schemas.microsoft.com/office/powerpoint/2010/main" val="39029727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endParaRPr lang="en-US" sz="2800" dirty="0"/>
          </a:p>
          <a:p>
            <a:pPr marL="457200" indent="-457200">
              <a:spcAft>
                <a:spcPts val="1200"/>
              </a:spcAft>
              <a:buFont typeface="Arial"/>
              <a:buChar char="•"/>
            </a:pPr>
            <a:r>
              <a:rPr lang="en-US" dirty="0" smtClean="0"/>
              <a:t>Data </a:t>
            </a:r>
            <a:r>
              <a:rPr lang="en-US" dirty="0"/>
              <a:t>that is widely or evenly distributed has greater variation, and data that clusters around a set of values has less variation.</a:t>
            </a:r>
          </a:p>
          <a:p>
            <a:pPr marL="457200" indent="-457200">
              <a:buFont typeface="Arial"/>
              <a:buChar char="•"/>
            </a:pPr>
            <a:r>
              <a:rPr lang="en-US" dirty="0" smtClean="0"/>
              <a:t>Data </a:t>
            </a:r>
            <a:r>
              <a:rPr lang="en-US" dirty="0"/>
              <a:t>can also be compared using a box plot. The width of the box displays the range of the middle 50% of the data; the width increases as variation increases.</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4.1.3: Comparing Data Sets</a:t>
            </a:r>
            <a:endParaRPr lang="en-US" dirty="0"/>
          </a:p>
        </p:txBody>
      </p:sp>
    </p:spTree>
    <p:extLst>
      <p:ext uri="{BB962C8B-B14F-4D97-AF65-F5344CB8AC3E}">
        <p14:creationId xmlns:p14="http://schemas.microsoft.com/office/powerpoint/2010/main" val="10450908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comparing graphical data that is not drawn using the same scale on the </a:t>
            </a:r>
            <a:r>
              <a:rPr lang="en-US" i="1" dirty="0"/>
              <a:t>x</a:t>
            </a:r>
            <a:r>
              <a:rPr lang="en-US" dirty="0"/>
              <a:t>- and/or </a:t>
            </a:r>
            <a:r>
              <a:rPr lang="en-US" i="1" dirty="0"/>
              <a:t>y</a:t>
            </a:r>
            <a:r>
              <a:rPr lang="en-US" dirty="0"/>
              <a:t>-</a:t>
            </a:r>
            <a:r>
              <a:rPr lang="en-US" dirty="0" smtClean="0"/>
              <a:t>axes</a:t>
            </a:r>
          </a:p>
          <a:p>
            <a:pPr marL="342900" indent="-342900">
              <a:buFont typeface="Arial"/>
              <a:buChar char="•"/>
            </a:pPr>
            <a:endParaRPr lang="en-US" dirty="0"/>
          </a:p>
          <a:p>
            <a:pPr marL="342900" indent="-342900">
              <a:buFont typeface="Arial"/>
              <a:buChar char="•"/>
            </a:pPr>
            <a:r>
              <a:rPr lang="en-US" dirty="0"/>
              <a:t>comparing different measures of center or </a:t>
            </a:r>
            <a:r>
              <a:rPr lang="en-US" dirty="0" smtClean="0"/>
              <a:t>variation</a:t>
            </a:r>
          </a:p>
          <a:p>
            <a:pPr marL="342900" indent="-342900">
              <a:buFont typeface="Arial"/>
              <a:buChar char="•"/>
            </a:pPr>
            <a:endParaRPr lang="en-US" dirty="0"/>
          </a:p>
          <a:p>
            <a:pPr marL="342900" indent="-342900">
              <a:buFont typeface="Arial"/>
              <a:buChar char="•"/>
            </a:pPr>
            <a:r>
              <a:rPr lang="en-US" dirty="0" smtClean="0"/>
              <a:t>using </a:t>
            </a:r>
            <a:r>
              <a:rPr lang="en-US" dirty="0"/>
              <a:t>an average, such as the mean, to compare data that has very small or very </a:t>
            </a:r>
            <a:r>
              <a:rPr lang="en-US" dirty="0" smtClean="0"/>
              <a:t>large data </a:t>
            </a:r>
            <a:r>
              <a:rPr lang="en-US" dirty="0"/>
              <a:t>values</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8</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4.1.3: Comparing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Each girl in Mr. </a:t>
            </a:r>
            <a:r>
              <a:rPr lang="en-US" dirty="0" err="1"/>
              <a:t>Sanson’s</a:t>
            </a:r>
            <a:r>
              <a:rPr lang="en-US" dirty="0"/>
              <a:t> class and in Mrs. </a:t>
            </a:r>
            <a:r>
              <a:rPr lang="en-US" dirty="0" err="1"/>
              <a:t>Kwei’s</a:t>
            </a:r>
            <a:r>
              <a:rPr lang="en-US" dirty="0"/>
              <a:t> class measured her own height. The heights were plotted on the dot plots below. Use the dot plots to compare the heights of the girls in the two classes.</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9</a:t>
            </a:fld>
            <a:endParaRPr lang="en-US" dirty="0"/>
          </a:p>
        </p:txBody>
      </p:sp>
      <p:sp>
        <p:nvSpPr>
          <p:cNvPr id="3" name="Footer Placeholder 2"/>
          <p:cNvSpPr>
            <a:spLocks noGrp="1"/>
          </p:cNvSpPr>
          <p:nvPr>
            <p:ph type="ftr" sz="quarter" idx="13"/>
          </p:nvPr>
        </p:nvSpPr>
        <p:spPr/>
        <p:txBody>
          <a:bodyPr/>
          <a:lstStyle/>
          <a:p>
            <a:pPr>
              <a:defRPr/>
            </a:pPr>
            <a:r>
              <a:rPr lang="en-US" smtClean="0"/>
              <a:t>4.1.3: Comparing Data Sets</a:t>
            </a:r>
            <a:endParaRPr lang="en-US" dirty="0"/>
          </a:p>
        </p:txBody>
      </p:sp>
      <p:pic>
        <p:nvPicPr>
          <p:cNvPr id="4" name="Picture 3" descr="U4L1_19.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443" y="3915874"/>
            <a:ext cx="3983123" cy="1231775"/>
          </a:xfrm>
          <a:prstGeom prst="rect">
            <a:avLst/>
          </a:prstGeom>
        </p:spPr>
      </p:pic>
      <p:pic>
        <p:nvPicPr>
          <p:cNvPr id="5" name="Picture 4" descr="U4L1_20.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2566" y="3899282"/>
            <a:ext cx="3983123" cy="1243287"/>
          </a:xfrm>
          <a:prstGeom prst="rect">
            <a:avLst/>
          </a:prstGeom>
        </p:spPr>
      </p:pic>
      <p:sp>
        <p:nvSpPr>
          <p:cNvPr id="6" name="TextBox 5"/>
          <p:cNvSpPr txBox="1"/>
          <p:nvPr/>
        </p:nvSpPr>
        <p:spPr>
          <a:xfrm>
            <a:off x="579441" y="3550271"/>
            <a:ext cx="3983125" cy="338554"/>
          </a:xfrm>
          <a:prstGeom prst="rect">
            <a:avLst/>
          </a:prstGeom>
          <a:noFill/>
        </p:spPr>
        <p:txBody>
          <a:bodyPr wrap="square" rtlCol="0">
            <a:spAutoFit/>
          </a:bodyPr>
          <a:lstStyle/>
          <a:p>
            <a:pPr algn="ctr"/>
            <a:r>
              <a:rPr lang="en-US" b="1" baseline="30000" dirty="0">
                <a:latin typeface="Arial"/>
                <a:cs typeface="Arial"/>
              </a:rPr>
              <a:t> Mr. </a:t>
            </a:r>
            <a:r>
              <a:rPr lang="en-US" b="1" baseline="30000" dirty="0" err="1">
                <a:latin typeface="Arial"/>
                <a:cs typeface="Arial"/>
              </a:rPr>
              <a:t>Sanson’s</a:t>
            </a:r>
            <a:r>
              <a:rPr lang="en-US" b="1" baseline="30000" dirty="0">
                <a:latin typeface="Arial"/>
                <a:cs typeface="Arial"/>
              </a:rPr>
              <a:t> Class</a:t>
            </a:r>
          </a:p>
        </p:txBody>
      </p:sp>
      <p:sp>
        <p:nvSpPr>
          <p:cNvPr id="8" name="TextBox 7"/>
          <p:cNvSpPr txBox="1"/>
          <p:nvPr/>
        </p:nvSpPr>
        <p:spPr>
          <a:xfrm>
            <a:off x="4562565" y="3536019"/>
            <a:ext cx="3983125" cy="338554"/>
          </a:xfrm>
          <a:prstGeom prst="rect">
            <a:avLst/>
          </a:prstGeom>
          <a:noFill/>
        </p:spPr>
        <p:txBody>
          <a:bodyPr wrap="square" rtlCol="0">
            <a:spAutoFit/>
          </a:bodyPr>
          <a:lstStyle/>
          <a:p>
            <a:pPr algn="ctr"/>
            <a:r>
              <a:rPr lang="en-US" b="1" baseline="30000" dirty="0">
                <a:latin typeface="Arial"/>
                <a:cs typeface="Arial"/>
              </a:rPr>
              <a:t> </a:t>
            </a:r>
            <a:r>
              <a:rPr lang="en-US" b="1" baseline="30000" dirty="0" smtClean="0">
                <a:latin typeface="Arial"/>
                <a:cs typeface="Arial"/>
              </a:rPr>
              <a:t>Mrs. </a:t>
            </a:r>
            <a:r>
              <a:rPr lang="en-US" b="1" baseline="30000" dirty="0" err="1" smtClean="0">
                <a:latin typeface="Arial"/>
                <a:cs typeface="Arial"/>
              </a:rPr>
              <a:t>Kwei’s</a:t>
            </a:r>
            <a:r>
              <a:rPr lang="en-US" b="1" baseline="30000" dirty="0" smtClean="0">
                <a:latin typeface="Arial"/>
                <a:cs typeface="Arial"/>
              </a:rPr>
              <a:t> </a:t>
            </a:r>
            <a:r>
              <a:rPr lang="en-US" b="1" baseline="30000" dirty="0">
                <a:latin typeface="Arial"/>
                <a:cs typeface="Arial"/>
              </a:rPr>
              <a:t>Class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10173</TotalTime>
  <Words>1333</Words>
  <Application>Microsoft Macintosh PowerPoint</Application>
  <PresentationFormat>On-screen Show (4:3)</PresentationFormat>
  <Paragraphs>120</Paragraphs>
  <Slides>20</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161</cp:revision>
  <dcterms:created xsi:type="dcterms:W3CDTF">2012-02-22T19:14:19Z</dcterms:created>
  <dcterms:modified xsi:type="dcterms:W3CDTF">2012-06-04T19:28:26Z</dcterms:modified>
  <cp:category/>
</cp:coreProperties>
</file>