
<file path=[Content_Types].xml><?xml version="1.0" encoding="utf-8"?>
<Types xmlns="http://schemas.openxmlformats.org/package/2006/content-types">
  <Default Extension="xml" ContentType="application/xml"/>
  <Default Extension="jpeg" ContentType="image/jpeg"/>
  <Default Extension="rels" ContentType="application/vnd.openxmlformats-package.relationships+xml"/>
  <Default Extension="emf" ContentType="image/x-emf"/>
  <Default Extension="vml" ContentType="application/vnd.openxmlformats-officedocument.vmlDrawing"/>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embeddings/oleObject1.bin" ContentType="application/vnd.openxmlformats-officedocument.oleObject"/>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3"/>
  </p:notesMasterIdLst>
  <p:handoutMasterIdLst>
    <p:handoutMasterId r:id="rId14"/>
  </p:handoutMasterIdLst>
  <p:sldIdLst>
    <p:sldId id="267" r:id="rId2"/>
    <p:sldId id="266" r:id="rId3"/>
    <p:sldId id="271" r:id="rId4"/>
    <p:sldId id="268" r:id="rId5"/>
    <p:sldId id="273" r:id="rId6"/>
    <p:sldId id="270" r:id="rId7"/>
    <p:sldId id="272" r:id="rId8"/>
    <p:sldId id="274" r:id="rId9"/>
    <p:sldId id="275" r:id="rId10"/>
    <p:sldId id="276" r:id="rId11"/>
    <p:sldId id="277" r:id="rId12"/>
  </p:sldIdLst>
  <p:sldSz cx="9144000" cy="6858000" type="screen4x3"/>
  <p:notesSz cx="6858000" cy="9144000"/>
  <p:defaultTextStyle>
    <a:defPPr>
      <a:defRPr lang="en-US"/>
    </a:defPPr>
    <a:lvl1pPr algn="l" defTabSz="457200" rtl="0" fontAlgn="base">
      <a:spcBef>
        <a:spcPct val="0"/>
      </a:spcBef>
      <a:spcAft>
        <a:spcPct val="0"/>
      </a:spcAft>
      <a:defRPr sz="2400" kern="1200">
        <a:solidFill>
          <a:schemeClr val="tx1"/>
        </a:solidFill>
        <a:latin typeface="Calibri" charset="0"/>
        <a:ea typeface="ＭＳ Ｐゴシック" charset="0"/>
        <a:cs typeface="ＭＳ Ｐゴシック" charset="0"/>
      </a:defRPr>
    </a:lvl1pPr>
    <a:lvl2pPr marL="457200" algn="l" defTabSz="457200" rtl="0" fontAlgn="base">
      <a:spcBef>
        <a:spcPct val="0"/>
      </a:spcBef>
      <a:spcAft>
        <a:spcPct val="0"/>
      </a:spcAft>
      <a:defRPr sz="2400" kern="1200">
        <a:solidFill>
          <a:schemeClr val="tx1"/>
        </a:solidFill>
        <a:latin typeface="Calibri" charset="0"/>
        <a:ea typeface="ＭＳ Ｐゴシック" charset="0"/>
        <a:cs typeface="ＭＳ Ｐゴシック" charset="0"/>
      </a:defRPr>
    </a:lvl2pPr>
    <a:lvl3pPr marL="914400" algn="l" defTabSz="457200" rtl="0" fontAlgn="base">
      <a:spcBef>
        <a:spcPct val="0"/>
      </a:spcBef>
      <a:spcAft>
        <a:spcPct val="0"/>
      </a:spcAft>
      <a:defRPr sz="2400" kern="1200">
        <a:solidFill>
          <a:schemeClr val="tx1"/>
        </a:solidFill>
        <a:latin typeface="Calibri" charset="0"/>
        <a:ea typeface="ＭＳ Ｐゴシック" charset="0"/>
        <a:cs typeface="ＭＳ Ｐゴシック" charset="0"/>
      </a:defRPr>
    </a:lvl3pPr>
    <a:lvl4pPr marL="1371600" algn="l" defTabSz="457200" rtl="0" fontAlgn="base">
      <a:spcBef>
        <a:spcPct val="0"/>
      </a:spcBef>
      <a:spcAft>
        <a:spcPct val="0"/>
      </a:spcAft>
      <a:defRPr sz="2400" kern="1200">
        <a:solidFill>
          <a:schemeClr val="tx1"/>
        </a:solidFill>
        <a:latin typeface="Calibri" charset="0"/>
        <a:ea typeface="ＭＳ Ｐゴシック" charset="0"/>
        <a:cs typeface="ＭＳ Ｐゴシック" charset="0"/>
      </a:defRPr>
    </a:lvl4pPr>
    <a:lvl5pPr marL="1828800" algn="l" defTabSz="457200" rtl="0" fontAlgn="base">
      <a:spcBef>
        <a:spcPct val="0"/>
      </a:spcBef>
      <a:spcAft>
        <a:spcPct val="0"/>
      </a:spcAft>
      <a:defRPr sz="2400" kern="1200">
        <a:solidFill>
          <a:schemeClr val="tx1"/>
        </a:solidFill>
        <a:latin typeface="Calibri" charset="0"/>
        <a:ea typeface="ＭＳ Ｐゴシック" charset="0"/>
        <a:cs typeface="ＭＳ Ｐゴシック" charset="0"/>
      </a:defRPr>
    </a:lvl5pPr>
    <a:lvl6pPr marL="2286000" algn="l" defTabSz="457200" rtl="0" eaLnBrk="1" latinLnBrk="0" hangingPunct="1">
      <a:defRPr sz="2400" kern="1200">
        <a:solidFill>
          <a:schemeClr val="tx1"/>
        </a:solidFill>
        <a:latin typeface="Calibri" charset="0"/>
        <a:ea typeface="ＭＳ Ｐゴシック" charset="0"/>
        <a:cs typeface="ＭＳ Ｐゴシック" charset="0"/>
      </a:defRPr>
    </a:lvl6pPr>
    <a:lvl7pPr marL="2743200" algn="l" defTabSz="457200" rtl="0" eaLnBrk="1" latinLnBrk="0" hangingPunct="1">
      <a:defRPr sz="2400" kern="1200">
        <a:solidFill>
          <a:schemeClr val="tx1"/>
        </a:solidFill>
        <a:latin typeface="Calibri" charset="0"/>
        <a:ea typeface="ＭＳ Ｐゴシック" charset="0"/>
        <a:cs typeface="ＭＳ Ｐゴシック" charset="0"/>
      </a:defRPr>
    </a:lvl7pPr>
    <a:lvl8pPr marL="3200400" algn="l" defTabSz="457200" rtl="0" eaLnBrk="1" latinLnBrk="0" hangingPunct="1">
      <a:defRPr sz="2400" kern="1200">
        <a:solidFill>
          <a:schemeClr val="tx1"/>
        </a:solidFill>
        <a:latin typeface="Calibri" charset="0"/>
        <a:ea typeface="ＭＳ Ｐゴシック" charset="0"/>
        <a:cs typeface="ＭＳ Ｐゴシック" charset="0"/>
      </a:defRPr>
    </a:lvl8pPr>
    <a:lvl9pPr marL="3657600" algn="l" defTabSz="457200" rtl="0" eaLnBrk="1" latinLnBrk="0" hangingPunct="1">
      <a:defRPr sz="2400" kern="1200">
        <a:solidFill>
          <a:schemeClr val="tx1"/>
        </a:solidFill>
        <a:latin typeface="Calibri" charset="0"/>
        <a:ea typeface="ＭＳ Ｐゴシック" charset="0"/>
        <a:cs typeface="ＭＳ Ｐゴシック"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5357" autoAdjust="0"/>
  </p:normalViewPr>
  <p:slideViewPr>
    <p:cSldViewPr snapToGrid="0" snapToObjects="1" showGuides="1">
      <p:cViewPr varScale="1">
        <p:scale>
          <a:sx n="89" d="100"/>
          <a:sy n="89" d="100"/>
        </p:scale>
        <p:origin x="-936" y="-112"/>
      </p:cViewPr>
      <p:guideLst>
        <p:guide orient="horz" pos="2160"/>
        <p:guide pos="823"/>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notesMaster" Target="notesMasters/notesMaster1.xml"/><Relationship Id="rId14" Type="http://schemas.openxmlformats.org/officeDocument/2006/relationships/handoutMaster" Target="handoutMasters/handoutMaster1.xml"/><Relationship Id="rId15" Type="http://schemas.openxmlformats.org/officeDocument/2006/relationships/printerSettings" Target="printerSettings/printerSettings1.bin"/><Relationship Id="rId16" Type="http://schemas.openxmlformats.org/officeDocument/2006/relationships/presProps" Target="presProps.xml"/><Relationship Id="rId17" Type="http://schemas.openxmlformats.org/officeDocument/2006/relationships/viewProps" Target="viewProps.xml"/><Relationship Id="rId18" Type="http://schemas.openxmlformats.org/officeDocument/2006/relationships/theme" Target="theme/theme1.xml"/><Relationship Id="rId19"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3.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dirty="0">
                <a:latin typeface="Myriad Pro"/>
              </a:defRPr>
            </a:lvl1pPr>
          </a:lstStyle>
          <a:p>
            <a:pPr>
              <a:defRPr/>
            </a:pPr>
            <a:endParaRPr lang="en-US" dirty="0">
              <a:latin typeface="Arial"/>
            </a:endParaRPr>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atin typeface="Myriad Pro"/>
              </a:defRPr>
            </a:lvl1pPr>
          </a:lstStyle>
          <a:p>
            <a:pPr>
              <a:defRPr/>
            </a:pPr>
            <a:fld id="{1FCE4695-D592-6245-BD28-D420B012DF37}" type="datetimeFigureOut">
              <a:rPr lang="en-US">
                <a:latin typeface="Arial"/>
              </a:rPr>
              <a:pPr>
                <a:defRPr/>
              </a:pPr>
              <a:t>6/5/12</a:t>
            </a:fld>
            <a:endParaRPr lang="en-US" dirty="0">
              <a:latin typeface="Arial"/>
            </a:endParaRPr>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dirty="0">
                <a:latin typeface="Myriad Pro"/>
              </a:defRPr>
            </a:lvl1pPr>
          </a:lstStyle>
          <a:p>
            <a:pPr>
              <a:defRPr/>
            </a:pPr>
            <a:endParaRPr lang="en-US" dirty="0">
              <a:latin typeface="Arial"/>
            </a:endParaRPr>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atin typeface="Myriad Pro"/>
              </a:defRPr>
            </a:lvl1pPr>
          </a:lstStyle>
          <a:p>
            <a:pPr>
              <a:defRPr/>
            </a:pPr>
            <a:fld id="{FDDA58FA-5B02-5649-8FAC-4C9EC286D128}" type="slidenum">
              <a:rPr lang="en-US">
                <a:latin typeface="Arial"/>
              </a:rPr>
              <a:pPr>
                <a:defRPr/>
              </a:pPr>
              <a:t>‹#›</a:t>
            </a:fld>
            <a:endParaRPr lang="en-US" dirty="0">
              <a:latin typeface="Arial"/>
            </a:endParaRPr>
          </a:p>
        </p:txBody>
      </p:sp>
    </p:spTree>
    <p:extLst>
      <p:ext uri="{BB962C8B-B14F-4D97-AF65-F5344CB8AC3E}">
        <p14:creationId xmlns:p14="http://schemas.microsoft.com/office/powerpoint/2010/main" val="137812633"/>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dirty="0">
                <a:latin typeface="Arial"/>
              </a:defRPr>
            </a:lvl1pPr>
          </a:lstStyle>
          <a:p>
            <a:pPr>
              <a:defRPr/>
            </a:pPr>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smtClean="0">
                <a:latin typeface="Arial"/>
              </a:defRPr>
            </a:lvl1pPr>
          </a:lstStyle>
          <a:p>
            <a:pPr>
              <a:defRPr/>
            </a:pPr>
            <a:fld id="{7DA85663-1D22-B64C-BC35-73335C8BE00D}" type="datetimeFigureOut">
              <a:rPr lang="en-US" smtClean="0"/>
              <a:pPr>
                <a:defRPr/>
              </a:pPr>
              <a:t>6/5/12</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dirty="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noProof="0" dirty="0" smtClean="0"/>
              <a:t>Click to edit Master text styles</a:t>
            </a:r>
          </a:p>
          <a:p>
            <a:pPr lvl="1"/>
            <a:r>
              <a:rPr lang="en-US" noProof="0" dirty="0" smtClean="0"/>
              <a:t>Second level</a:t>
            </a:r>
          </a:p>
          <a:p>
            <a:pPr lvl="2"/>
            <a:r>
              <a:rPr lang="en-US" noProof="0" dirty="0" smtClean="0"/>
              <a:t>Third level</a:t>
            </a:r>
          </a:p>
          <a:p>
            <a:pPr lvl="3"/>
            <a:r>
              <a:rPr lang="en-US" noProof="0" dirty="0" smtClean="0"/>
              <a:t>Fourth level</a:t>
            </a:r>
          </a:p>
          <a:p>
            <a:pPr lvl="4"/>
            <a:r>
              <a:rPr lang="en-US" noProof="0" dirty="0" smtClean="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dirty="0">
                <a:latin typeface="Arial"/>
              </a:defRPr>
            </a:lvl1pPr>
          </a:lstStyle>
          <a:p>
            <a:pPr>
              <a:defRPr/>
            </a:pPr>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smtClean="0">
                <a:latin typeface="Arial"/>
              </a:defRPr>
            </a:lvl1pPr>
          </a:lstStyle>
          <a:p>
            <a:pPr>
              <a:defRPr/>
            </a:pPr>
            <a:fld id="{393DD960-72E1-464D-AE80-6FB8F79377FC}" type="slidenum">
              <a:rPr lang="en-US" smtClean="0"/>
              <a:pPr>
                <a:defRPr/>
              </a:pPr>
              <a:t>‹#›</a:t>
            </a:fld>
            <a:endParaRPr lang="en-US" dirty="0"/>
          </a:p>
        </p:txBody>
      </p:sp>
    </p:spTree>
    <p:extLst>
      <p:ext uri="{BB962C8B-B14F-4D97-AF65-F5344CB8AC3E}">
        <p14:creationId xmlns:p14="http://schemas.microsoft.com/office/powerpoint/2010/main" val="114526348"/>
      </p:ext>
    </p:extLst>
  </p:cSld>
  <p:clrMap bg1="lt1" tx1="dk1" bg2="lt2" tx2="dk2" accent1="accent1" accent2="accent2" accent3="accent3" accent4="accent4" accent5="accent5" accent6="accent6" hlink="hlink" folHlink="folHlink"/>
  <p:hf hdr="0" ftr="0" dt="0"/>
  <p:notesStyle>
    <a:lvl1pPr algn="l" defTabSz="457200" rtl="0" eaLnBrk="0" fontAlgn="base" hangingPunct="0">
      <a:spcBef>
        <a:spcPct val="30000"/>
      </a:spcBef>
      <a:spcAft>
        <a:spcPct val="0"/>
      </a:spcAft>
      <a:defRPr sz="1200" kern="1200">
        <a:solidFill>
          <a:schemeClr val="tx1"/>
        </a:solidFill>
        <a:latin typeface="Arial"/>
        <a:ea typeface="ＭＳ Ｐゴシック" charset="0"/>
        <a:cs typeface="ＭＳ Ｐゴシック" charset="0"/>
      </a:defRPr>
    </a:lvl1pPr>
    <a:lvl2pPr marL="457200" algn="l" defTabSz="457200" rtl="0" eaLnBrk="0" fontAlgn="base" hangingPunct="0">
      <a:spcBef>
        <a:spcPct val="30000"/>
      </a:spcBef>
      <a:spcAft>
        <a:spcPct val="0"/>
      </a:spcAft>
      <a:defRPr sz="1200" kern="1200">
        <a:solidFill>
          <a:schemeClr val="tx1"/>
        </a:solidFill>
        <a:latin typeface="Arial"/>
        <a:ea typeface="ＭＳ Ｐゴシック" charset="0"/>
        <a:cs typeface="+mn-cs"/>
      </a:defRPr>
    </a:lvl2pPr>
    <a:lvl3pPr marL="914400" algn="l" defTabSz="457200" rtl="0" eaLnBrk="0" fontAlgn="base" hangingPunct="0">
      <a:spcBef>
        <a:spcPct val="30000"/>
      </a:spcBef>
      <a:spcAft>
        <a:spcPct val="0"/>
      </a:spcAft>
      <a:defRPr sz="1200" kern="1200">
        <a:solidFill>
          <a:schemeClr val="tx1"/>
        </a:solidFill>
        <a:latin typeface="Arial"/>
        <a:ea typeface="ＭＳ Ｐゴシック" charset="0"/>
        <a:cs typeface="+mn-cs"/>
      </a:defRPr>
    </a:lvl3pPr>
    <a:lvl4pPr marL="1371600" algn="l" defTabSz="457200" rtl="0" eaLnBrk="0" fontAlgn="base" hangingPunct="0">
      <a:spcBef>
        <a:spcPct val="30000"/>
      </a:spcBef>
      <a:spcAft>
        <a:spcPct val="0"/>
      </a:spcAft>
      <a:defRPr sz="1200" kern="1200">
        <a:solidFill>
          <a:schemeClr val="tx1"/>
        </a:solidFill>
        <a:latin typeface="Arial"/>
        <a:ea typeface="ＭＳ Ｐゴシック" charset="0"/>
        <a:cs typeface="+mn-cs"/>
      </a:defRPr>
    </a:lvl4pPr>
    <a:lvl5pPr marL="1828800" algn="l" defTabSz="457200" rtl="0" eaLnBrk="0" fontAlgn="base" hangingPunct="0">
      <a:spcBef>
        <a:spcPct val="30000"/>
      </a:spcBef>
      <a:spcAft>
        <a:spcPct val="0"/>
      </a:spcAft>
      <a:defRPr sz="1200" kern="1200">
        <a:solidFill>
          <a:schemeClr val="tx1"/>
        </a:solidFill>
        <a:latin typeface="Arial"/>
        <a:ea typeface="ＭＳ Ｐゴシック" charset="0"/>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16386"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u="none" dirty="0" smtClean="0"/>
              <a:t>http://</a:t>
            </a:r>
            <a:r>
              <a:rPr lang="en-US" u="none" dirty="0" err="1" smtClean="0"/>
              <a:t>walch.com</a:t>
            </a:r>
            <a:r>
              <a:rPr lang="en-US" u="none" dirty="0" smtClean="0"/>
              <a:t>/</a:t>
            </a:r>
            <a:r>
              <a:rPr lang="en-US" u="none" dirty="0" err="1" smtClean="0"/>
              <a:t>wu</a:t>
            </a:r>
            <a:r>
              <a:rPr lang="en-US" u="none" dirty="0" smtClean="0"/>
              <a:t>/CAU4L1S29thGrade</a:t>
            </a:r>
            <a:endParaRPr lang="en-US" u="none" dirty="0"/>
          </a:p>
        </p:txBody>
      </p:sp>
      <p:sp>
        <p:nvSpPr>
          <p:cNvPr id="16387"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fld id="{4F0A7FD1-E825-A244-BC57-79E8F974E048}" type="slidenum">
              <a:rPr lang="en-US" sz="1200">
                <a:latin typeface="Arial"/>
              </a:rPr>
              <a:pPr eaLnBrk="1" hangingPunct="1"/>
              <a:t>1</a:t>
            </a:fld>
            <a:endParaRPr lang="en-US" sz="1200" dirty="0">
              <a:latin typeface="Arial"/>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18434"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en-US" b="1" dirty="0"/>
              <a:t>Common Core Georgia Performance Standard: </a:t>
            </a:r>
            <a:r>
              <a:rPr lang="en-US" sz="1200" b="0" i="0" u="none" strike="noStrike" kern="1200" baseline="0" dirty="0" smtClean="0">
                <a:solidFill>
                  <a:schemeClr val="tx1"/>
                </a:solidFill>
                <a:latin typeface="Arial"/>
                <a:ea typeface="ＭＳ Ｐゴシック" charset="0"/>
                <a:cs typeface="ＭＳ Ｐゴシック" charset="0"/>
              </a:rPr>
              <a:t>MCC9–12.S.ID.1</a:t>
            </a:r>
          </a:p>
        </p:txBody>
      </p:sp>
      <p:sp>
        <p:nvSpPr>
          <p:cNvPr id="18435"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fld id="{5A357504-D104-4D4D-A267-0F27714739CE}" type="slidenum">
              <a:rPr lang="en-US" sz="1200">
                <a:latin typeface="Arial"/>
              </a:rPr>
              <a:pPr eaLnBrk="1" hangingPunct="1"/>
              <a:t>2</a:t>
            </a:fld>
            <a:endParaRPr lang="en-US" sz="1200" dirty="0">
              <a:latin typeface="Arial"/>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3" name="Notes Placeholder 2"/>
          <p:cNvSpPr>
            <a:spLocks noGrp="1"/>
          </p:cNvSpPr>
          <p:nvPr>
            <p:ph type="body" idx="1"/>
          </p:nvPr>
        </p:nvSpPr>
        <p:spPr/>
        <p:txBody>
          <a:bodyPr/>
          <a:lstStyle/>
          <a:p>
            <a:pPr eaLnBrk="1" fontAlgn="auto" hangingPunct="1">
              <a:spcBef>
                <a:spcPts val="0"/>
              </a:spcBef>
              <a:spcAft>
                <a:spcPts val="0"/>
              </a:spcAft>
              <a:defRPr/>
            </a:pPr>
            <a:endParaRPr lang="en-US" dirty="0" smtClean="0">
              <a:ea typeface="+mn-ea"/>
              <a:cs typeface="Arial"/>
            </a:endParaRPr>
          </a:p>
        </p:txBody>
      </p:sp>
      <p:sp>
        <p:nvSpPr>
          <p:cNvPr id="20483"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fld id="{6F11BBCF-B2A5-114C-BB98-96AF20AFD7C4}" type="slidenum">
              <a:rPr lang="en-US" sz="1200">
                <a:latin typeface="Arial"/>
              </a:rPr>
              <a:pPr eaLnBrk="1" hangingPunct="1"/>
              <a:t>4</a:t>
            </a:fld>
            <a:endParaRPr lang="en-US" sz="1200" dirty="0">
              <a:latin typeface="Arial"/>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22530"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fontAlgn="auto" hangingPunct="1">
              <a:spcBef>
                <a:spcPts val="0"/>
              </a:spcBef>
              <a:spcAft>
                <a:spcPts val="0"/>
              </a:spcAft>
              <a:defRPr/>
            </a:pPr>
            <a:endParaRPr lang="en-US" baseline="0" dirty="0" smtClean="0">
              <a:cs typeface="Arial"/>
            </a:endParaRPr>
          </a:p>
        </p:txBody>
      </p:sp>
      <p:sp>
        <p:nvSpPr>
          <p:cNvPr id="22531"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fld id="{C270311C-7E75-C049-B055-CD83C17D8A8E}" type="slidenum">
              <a:rPr lang="en-US" sz="1200">
                <a:latin typeface="Arial"/>
              </a:rPr>
              <a:pPr eaLnBrk="1" hangingPunct="1"/>
              <a:t>6</a:t>
            </a:fld>
            <a:endParaRPr lang="en-US" sz="1200" dirty="0">
              <a:latin typeface="Arial"/>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fontAlgn="auto" hangingPunct="1">
              <a:spcBef>
                <a:spcPts val="0"/>
              </a:spcBef>
              <a:spcAft>
                <a:spcPts val="0"/>
              </a:spcAft>
              <a:defRPr/>
            </a:pPr>
            <a:endParaRPr lang="en-US" baseline="0" dirty="0"/>
          </a:p>
        </p:txBody>
      </p:sp>
      <p:sp>
        <p:nvSpPr>
          <p:cNvPr id="4" name="Slide Number Placeholder 3"/>
          <p:cNvSpPr>
            <a:spLocks noGrp="1"/>
          </p:cNvSpPr>
          <p:nvPr>
            <p:ph type="sldNum" sz="quarter" idx="10"/>
          </p:nvPr>
        </p:nvSpPr>
        <p:spPr/>
        <p:txBody>
          <a:bodyPr/>
          <a:lstStyle/>
          <a:p>
            <a:pPr>
              <a:defRPr/>
            </a:pPr>
            <a:fld id="{393DD960-72E1-464D-AE80-6FB8F79377FC}" type="slidenum">
              <a:rPr lang="en-US" smtClean="0"/>
              <a:pPr>
                <a:defRPr/>
              </a:pPr>
              <a:t>7</a:t>
            </a:fld>
            <a:endParaRPr lang="en-US" dirty="0"/>
          </a:p>
        </p:txBody>
      </p:sp>
    </p:spTree>
    <p:extLst>
      <p:ext uri="{BB962C8B-B14F-4D97-AF65-F5344CB8AC3E}">
        <p14:creationId xmlns:p14="http://schemas.microsoft.com/office/powerpoint/2010/main" val="353261090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fontAlgn="auto" hangingPunct="1">
              <a:spcBef>
                <a:spcPts val="0"/>
              </a:spcBef>
              <a:spcAft>
                <a:spcPts val="0"/>
              </a:spcAft>
              <a:defRPr/>
            </a:pPr>
            <a:r>
              <a:rPr lang="en-US" b="1" dirty="0" smtClean="0">
                <a:cs typeface="Arial"/>
              </a:rPr>
              <a:t>Connection to the Lesson</a:t>
            </a:r>
          </a:p>
          <a:p>
            <a:pPr marL="171450" indent="-171450" rtl="0">
              <a:buFont typeface="Arial"/>
              <a:buChar char="•"/>
            </a:pPr>
            <a:r>
              <a:rPr lang="en-US" sz="1200" b="0" i="0" u="none" strike="noStrike" kern="1200" baseline="0" dirty="0" smtClean="0">
                <a:solidFill>
                  <a:schemeClr val="tx1"/>
                </a:solidFill>
                <a:latin typeface="Arial"/>
                <a:ea typeface="ＭＳ Ｐゴシック" charset="0"/>
                <a:cs typeface="ＭＳ Ｐゴシック" charset="0"/>
              </a:rPr>
              <a:t>In this lesson, students will plot data on the real number line using dot plots, histograms, and box plots. </a:t>
            </a:r>
          </a:p>
          <a:p>
            <a:pPr marL="171450" indent="-171450" rtl="0">
              <a:buFont typeface="Arial"/>
              <a:buChar char="•"/>
            </a:pPr>
            <a:r>
              <a:rPr lang="en-US" sz="1200" b="0" i="0" u="none" strike="noStrike" kern="1200" baseline="0" dirty="0" smtClean="0">
                <a:solidFill>
                  <a:schemeClr val="tx1"/>
                </a:solidFill>
                <a:latin typeface="Arial"/>
                <a:ea typeface="ＭＳ Ｐゴシック" charset="0"/>
                <a:cs typeface="ＭＳ Ｐゴシック" charset="0"/>
              </a:rPr>
              <a:t>To create box plots from a given data set, students will need to determine the least data value, or minimum; the greatest data value, or maximum; the first quartile; the median; and the third quartile.</a:t>
            </a:r>
            <a:endParaRPr lang="en-US" baseline="0" dirty="0"/>
          </a:p>
        </p:txBody>
      </p:sp>
      <p:sp>
        <p:nvSpPr>
          <p:cNvPr id="4" name="Slide Number Placeholder 3"/>
          <p:cNvSpPr>
            <a:spLocks noGrp="1"/>
          </p:cNvSpPr>
          <p:nvPr>
            <p:ph type="sldNum" sz="quarter" idx="10"/>
          </p:nvPr>
        </p:nvSpPr>
        <p:spPr/>
        <p:txBody>
          <a:bodyPr/>
          <a:lstStyle/>
          <a:p>
            <a:pPr>
              <a:defRPr/>
            </a:pPr>
            <a:fld id="{393DD960-72E1-464D-AE80-6FB8F79377FC}" type="slidenum">
              <a:rPr lang="en-US" smtClean="0"/>
              <a:pPr>
                <a:defRPr/>
              </a:pPr>
              <a:t>11</a:t>
            </a:fld>
            <a:endParaRPr lang="en-US" dirty="0"/>
          </a:p>
        </p:txBody>
      </p:sp>
    </p:spTree>
    <p:extLst>
      <p:ext uri="{BB962C8B-B14F-4D97-AF65-F5344CB8AC3E}">
        <p14:creationId xmlns:p14="http://schemas.microsoft.com/office/powerpoint/2010/main" val="114159308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4" name="Picture 6" descr="Coordinate Algebra PPT bgd Warmup.jp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6751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Subtitle 2"/>
          <p:cNvSpPr>
            <a:spLocks noGrp="1"/>
          </p:cNvSpPr>
          <p:nvPr>
            <p:ph type="subTitle" idx="1"/>
          </p:nvPr>
        </p:nvSpPr>
        <p:spPr>
          <a:xfrm>
            <a:off x="640600" y="640567"/>
            <a:ext cx="7855776" cy="4998233"/>
          </a:xfrm>
          <a:noFill/>
          <a:ln>
            <a:noFill/>
          </a:ln>
        </p:spPr>
        <p:txBody>
          <a:bodyPr>
            <a:normAutofit/>
          </a:bodyPr>
          <a:lstStyle>
            <a:lvl1pPr marL="0" indent="0" algn="ctr">
              <a:buNone/>
              <a:defRPr sz="2400">
                <a:solidFill>
                  <a:schemeClr val="tx1"/>
                </a:solidFill>
                <a:latin typeface="Arial"/>
                <a:cs typeface="Aria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5" name="Slide Number Placeholder 8"/>
          <p:cNvSpPr>
            <a:spLocks noGrp="1"/>
          </p:cNvSpPr>
          <p:nvPr>
            <p:ph type="sldNum" sz="quarter" idx="11"/>
          </p:nvPr>
        </p:nvSpPr>
        <p:spPr>
          <a:xfrm>
            <a:off x="8297863" y="5497513"/>
            <a:ext cx="728662" cy="282575"/>
          </a:xfrm>
        </p:spPr>
        <p:txBody>
          <a:bodyPr/>
          <a:lstStyle>
            <a:lvl1pPr>
              <a:defRPr sz="1800" b="1" i="0">
                <a:solidFill>
                  <a:srgbClr val="000000"/>
                </a:solidFill>
                <a:latin typeface="Arial"/>
                <a:cs typeface="Arial"/>
              </a:defRPr>
            </a:lvl1pPr>
          </a:lstStyle>
          <a:p>
            <a:pPr>
              <a:defRPr/>
            </a:pPr>
            <a:fld id="{9F1B4337-BFC0-4740-BFA4-D4AB9F70F9C9}" type="slidenum">
              <a:rPr lang="en-US" smtClean="0"/>
              <a:pPr>
                <a:defRPr/>
              </a:pPr>
              <a:t>‹#›</a:t>
            </a:fld>
            <a:endParaRPr lang="en-US" dirty="0"/>
          </a:p>
        </p:txBody>
      </p:sp>
      <p:sp>
        <p:nvSpPr>
          <p:cNvPr id="6" name="Footer Placeholder 5"/>
          <p:cNvSpPr>
            <a:spLocks noGrp="1"/>
          </p:cNvSpPr>
          <p:nvPr>
            <p:ph type="ftr" sz="quarter" idx="13"/>
          </p:nvPr>
        </p:nvSpPr>
        <p:spPr>
          <a:xfrm>
            <a:off x="1015217" y="6393706"/>
            <a:ext cx="5471926" cy="274021"/>
          </a:xfrm>
        </p:spPr>
        <p:txBody>
          <a:bodyPr/>
          <a:lstStyle>
            <a:lvl1pPr algn="l">
              <a:defRPr sz="1600">
                <a:solidFill>
                  <a:srgbClr val="008000"/>
                </a:solidFill>
              </a:defRPr>
            </a:lvl1pPr>
          </a:lstStyle>
          <a:p>
            <a:pPr>
              <a:defRPr/>
            </a:pPr>
            <a:r>
              <a:rPr lang="en-US" dirty="0" smtClean="0"/>
              <a:t>4.1.2: Representing Data Sets</a:t>
            </a:r>
            <a:endParaRPr lang="en-US" dirty="0"/>
          </a:p>
        </p:txBody>
      </p:sp>
    </p:spTree>
    <p:extLst>
      <p:ext uri="{BB962C8B-B14F-4D97-AF65-F5344CB8AC3E}">
        <p14:creationId xmlns:p14="http://schemas.microsoft.com/office/powerpoint/2010/main" val="3205892180"/>
      </p:ext>
    </p:extLst>
  </p:cSld>
  <p:clrMapOvr>
    <a:masterClrMapping/>
  </p:clrMapOvr>
  <p:timing>
    <p:tnLst>
      <p:par>
        <p:cTn xmlns:p14="http://schemas.microsoft.com/office/powerpoint/2010/mai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r>
              <a:rPr lang="en-US" smtClean="0"/>
              <a:t>4.1.2: Representing Data Sets</a:t>
            </a:r>
            <a:endParaRPr lang="en-US"/>
          </a:p>
        </p:txBody>
      </p:sp>
      <p:sp>
        <p:nvSpPr>
          <p:cNvPr id="6" name="Slide Number Placeholder 5"/>
          <p:cNvSpPr>
            <a:spLocks noGrp="1"/>
          </p:cNvSpPr>
          <p:nvPr>
            <p:ph type="sldNum" sz="quarter" idx="12"/>
          </p:nvPr>
        </p:nvSpPr>
        <p:spPr/>
        <p:txBody>
          <a:bodyPr/>
          <a:lstStyle>
            <a:lvl1pPr>
              <a:defRPr/>
            </a:lvl1pPr>
          </a:lstStyle>
          <a:p>
            <a:pPr>
              <a:defRPr/>
            </a:pPr>
            <a:fld id="{1745F334-9AF5-7742-8D1F-C9E3D3CD4E56}" type="slidenum">
              <a:rPr lang="en-US"/>
              <a:pPr>
                <a:defRPr/>
              </a:pPr>
              <a:t>‹#›</a:t>
            </a:fld>
            <a:endParaRPr lang="en-US" dirty="0"/>
          </a:p>
        </p:txBody>
      </p:sp>
    </p:spTree>
    <p:extLst>
      <p:ext uri="{BB962C8B-B14F-4D97-AF65-F5344CB8AC3E}">
        <p14:creationId xmlns:p14="http://schemas.microsoft.com/office/powerpoint/2010/main" val="254824745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r>
              <a:rPr lang="en-US" smtClean="0"/>
              <a:t>4.1.2: Representing Data Sets</a:t>
            </a:r>
            <a:endParaRPr lang="en-US"/>
          </a:p>
        </p:txBody>
      </p:sp>
      <p:sp>
        <p:nvSpPr>
          <p:cNvPr id="6" name="Slide Number Placeholder 5"/>
          <p:cNvSpPr>
            <a:spLocks noGrp="1"/>
          </p:cNvSpPr>
          <p:nvPr>
            <p:ph type="sldNum" sz="quarter" idx="12"/>
          </p:nvPr>
        </p:nvSpPr>
        <p:spPr/>
        <p:txBody>
          <a:bodyPr/>
          <a:lstStyle>
            <a:lvl1pPr>
              <a:defRPr/>
            </a:lvl1pPr>
          </a:lstStyle>
          <a:p>
            <a:pPr>
              <a:defRPr/>
            </a:pPr>
            <a:fld id="{9A8D75DF-FFC0-0846-ACC4-2648BEA3417F}" type="slidenum">
              <a:rPr lang="en-US"/>
              <a:pPr>
                <a:defRPr/>
              </a:pPr>
              <a:t>‹#›</a:t>
            </a:fld>
            <a:endParaRPr lang="en-US" dirty="0"/>
          </a:p>
        </p:txBody>
      </p:sp>
    </p:spTree>
    <p:extLst>
      <p:ext uri="{BB962C8B-B14F-4D97-AF65-F5344CB8AC3E}">
        <p14:creationId xmlns:p14="http://schemas.microsoft.com/office/powerpoint/2010/main" val="243930606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r>
              <a:rPr lang="en-US" smtClean="0"/>
              <a:t>4.1.2: Representing Data Sets</a:t>
            </a:r>
            <a:endParaRPr lang="en-US"/>
          </a:p>
        </p:txBody>
      </p:sp>
      <p:sp>
        <p:nvSpPr>
          <p:cNvPr id="6" name="Slide Number Placeholder 5"/>
          <p:cNvSpPr>
            <a:spLocks noGrp="1"/>
          </p:cNvSpPr>
          <p:nvPr>
            <p:ph type="sldNum" sz="quarter" idx="12"/>
          </p:nvPr>
        </p:nvSpPr>
        <p:spPr/>
        <p:txBody>
          <a:bodyPr/>
          <a:lstStyle>
            <a:lvl1pPr>
              <a:defRPr/>
            </a:lvl1pPr>
          </a:lstStyle>
          <a:p>
            <a:pPr>
              <a:defRPr/>
            </a:pPr>
            <a:fld id="{20B4FFA6-7DBD-5841-8171-A5E6A1BFB36B}" type="slidenum">
              <a:rPr lang="en-US"/>
              <a:pPr>
                <a:defRPr/>
              </a:pPr>
              <a:t>‹#›</a:t>
            </a:fld>
            <a:endParaRPr lang="en-US" dirty="0"/>
          </a:p>
        </p:txBody>
      </p:sp>
    </p:spTree>
    <p:extLst>
      <p:ext uri="{BB962C8B-B14F-4D97-AF65-F5344CB8AC3E}">
        <p14:creationId xmlns:p14="http://schemas.microsoft.com/office/powerpoint/2010/main" val="231081310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r>
              <a:rPr lang="en-US" smtClean="0"/>
              <a:t>4.1.2: Representing Data Sets</a:t>
            </a:r>
            <a:endParaRPr lang="en-US"/>
          </a:p>
        </p:txBody>
      </p:sp>
      <p:sp>
        <p:nvSpPr>
          <p:cNvPr id="6" name="Slide Number Placeholder 5"/>
          <p:cNvSpPr>
            <a:spLocks noGrp="1"/>
          </p:cNvSpPr>
          <p:nvPr>
            <p:ph type="sldNum" sz="quarter" idx="12"/>
          </p:nvPr>
        </p:nvSpPr>
        <p:spPr/>
        <p:txBody>
          <a:bodyPr/>
          <a:lstStyle>
            <a:lvl1pPr>
              <a:defRPr/>
            </a:lvl1pPr>
          </a:lstStyle>
          <a:p>
            <a:pPr>
              <a:defRPr/>
            </a:pPr>
            <a:fld id="{B85BB7A2-86AB-E949-A127-3C564BA73996}" type="slidenum">
              <a:rPr lang="en-US"/>
              <a:pPr>
                <a:defRPr/>
              </a:pPr>
              <a:t>‹#›</a:t>
            </a:fld>
            <a:endParaRPr lang="en-US" dirty="0"/>
          </a:p>
        </p:txBody>
      </p:sp>
    </p:spTree>
    <p:extLst>
      <p:ext uri="{BB962C8B-B14F-4D97-AF65-F5344CB8AC3E}">
        <p14:creationId xmlns:p14="http://schemas.microsoft.com/office/powerpoint/2010/main" val="131912762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r>
              <a:rPr lang="en-US" smtClean="0"/>
              <a:t>4.1.2: Representing Data Sets</a:t>
            </a:r>
            <a:endParaRPr lang="en-US"/>
          </a:p>
        </p:txBody>
      </p:sp>
      <p:sp>
        <p:nvSpPr>
          <p:cNvPr id="7" name="Slide Number Placeholder 5"/>
          <p:cNvSpPr>
            <a:spLocks noGrp="1"/>
          </p:cNvSpPr>
          <p:nvPr>
            <p:ph type="sldNum" sz="quarter" idx="12"/>
          </p:nvPr>
        </p:nvSpPr>
        <p:spPr/>
        <p:txBody>
          <a:bodyPr/>
          <a:lstStyle>
            <a:lvl1pPr>
              <a:defRPr/>
            </a:lvl1pPr>
          </a:lstStyle>
          <a:p>
            <a:pPr>
              <a:defRPr/>
            </a:pPr>
            <a:fld id="{247847F7-EF29-2443-8BB7-3C30905E452F}" type="slidenum">
              <a:rPr lang="en-US"/>
              <a:pPr>
                <a:defRPr/>
              </a:pPr>
              <a:t>‹#›</a:t>
            </a:fld>
            <a:endParaRPr lang="en-US" dirty="0"/>
          </a:p>
        </p:txBody>
      </p:sp>
    </p:spTree>
    <p:extLst>
      <p:ext uri="{BB962C8B-B14F-4D97-AF65-F5344CB8AC3E}">
        <p14:creationId xmlns:p14="http://schemas.microsoft.com/office/powerpoint/2010/main" val="394181892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endParaRPr lang="en-US"/>
          </a:p>
        </p:txBody>
      </p:sp>
      <p:sp>
        <p:nvSpPr>
          <p:cNvPr id="8" name="Footer Placeholder 4"/>
          <p:cNvSpPr>
            <a:spLocks noGrp="1"/>
          </p:cNvSpPr>
          <p:nvPr>
            <p:ph type="ftr" sz="quarter" idx="11"/>
          </p:nvPr>
        </p:nvSpPr>
        <p:spPr/>
        <p:txBody>
          <a:bodyPr/>
          <a:lstStyle>
            <a:lvl1pPr>
              <a:defRPr/>
            </a:lvl1pPr>
          </a:lstStyle>
          <a:p>
            <a:pPr>
              <a:defRPr/>
            </a:pPr>
            <a:r>
              <a:rPr lang="en-US" smtClean="0"/>
              <a:t>4.1.2: Representing Data Sets</a:t>
            </a:r>
            <a:endParaRPr lang="en-US"/>
          </a:p>
        </p:txBody>
      </p:sp>
      <p:sp>
        <p:nvSpPr>
          <p:cNvPr id="9" name="Slide Number Placeholder 5"/>
          <p:cNvSpPr>
            <a:spLocks noGrp="1"/>
          </p:cNvSpPr>
          <p:nvPr>
            <p:ph type="sldNum" sz="quarter" idx="12"/>
          </p:nvPr>
        </p:nvSpPr>
        <p:spPr/>
        <p:txBody>
          <a:bodyPr/>
          <a:lstStyle>
            <a:lvl1pPr>
              <a:defRPr/>
            </a:lvl1pPr>
          </a:lstStyle>
          <a:p>
            <a:pPr>
              <a:defRPr/>
            </a:pPr>
            <a:fld id="{FA6A1298-665B-9E4D-ADC7-F0DF6AFB89C5}" type="slidenum">
              <a:rPr lang="en-US"/>
              <a:pPr>
                <a:defRPr/>
              </a:pPr>
              <a:t>‹#›</a:t>
            </a:fld>
            <a:endParaRPr lang="en-US" dirty="0"/>
          </a:p>
        </p:txBody>
      </p:sp>
    </p:spTree>
    <p:extLst>
      <p:ext uri="{BB962C8B-B14F-4D97-AF65-F5344CB8AC3E}">
        <p14:creationId xmlns:p14="http://schemas.microsoft.com/office/powerpoint/2010/main" val="198628713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endParaRPr lang="en-US"/>
          </a:p>
        </p:txBody>
      </p:sp>
      <p:sp>
        <p:nvSpPr>
          <p:cNvPr id="4" name="Footer Placeholder 4"/>
          <p:cNvSpPr>
            <a:spLocks noGrp="1"/>
          </p:cNvSpPr>
          <p:nvPr>
            <p:ph type="ftr" sz="quarter" idx="11"/>
          </p:nvPr>
        </p:nvSpPr>
        <p:spPr/>
        <p:txBody>
          <a:bodyPr/>
          <a:lstStyle>
            <a:lvl1pPr>
              <a:defRPr/>
            </a:lvl1pPr>
          </a:lstStyle>
          <a:p>
            <a:pPr>
              <a:defRPr/>
            </a:pPr>
            <a:r>
              <a:rPr lang="en-US" smtClean="0"/>
              <a:t>4.1.2: Representing Data Sets</a:t>
            </a:r>
            <a:endParaRPr lang="en-US"/>
          </a:p>
        </p:txBody>
      </p:sp>
      <p:sp>
        <p:nvSpPr>
          <p:cNvPr id="5" name="Slide Number Placeholder 5"/>
          <p:cNvSpPr>
            <a:spLocks noGrp="1"/>
          </p:cNvSpPr>
          <p:nvPr>
            <p:ph type="sldNum" sz="quarter" idx="12"/>
          </p:nvPr>
        </p:nvSpPr>
        <p:spPr/>
        <p:txBody>
          <a:bodyPr/>
          <a:lstStyle>
            <a:lvl1pPr>
              <a:defRPr/>
            </a:lvl1pPr>
          </a:lstStyle>
          <a:p>
            <a:pPr>
              <a:defRPr/>
            </a:pPr>
            <a:fld id="{9720D841-8674-0147-A66E-9DBF623B753B}" type="slidenum">
              <a:rPr lang="en-US"/>
              <a:pPr>
                <a:defRPr/>
              </a:pPr>
              <a:t>‹#›</a:t>
            </a:fld>
            <a:endParaRPr lang="en-US" dirty="0"/>
          </a:p>
        </p:txBody>
      </p:sp>
    </p:spTree>
    <p:extLst>
      <p:ext uri="{BB962C8B-B14F-4D97-AF65-F5344CB8AC3E}">
        <p14:creationId xmlns:p14="http://schemas.microsoft.com/office/powerpoint/2010/main" val="274153767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endParaRPr lang="en-US"/>
          </a:p>
        </p:txBody>
      </p:sp>
      <p:sp>
        <p:nvSpPr>
          <p:cNvPr id="3" name="Footer Placeholder 4"/>
          <p:cNvSpPr>
            <a:spLocks noGrp="1"/>
          </p:cNvSpPr>
          <p:nvPr>
            <p:ph type="ftr" sz="quarter" idx="11"/>
          </p:nvPr>
        </p:nvSpPr>
        <p:spPr/>
        <p:txBody>
          <a:bodyPr/>
          <a:lstStyle>
            <a:lvl1pPr>
              <a:defRPr/>
            </a:lvl1pPr>
          </a:lstStyle>
          <a:p>
            <a:pPr>
              <a:defRPr/>
            </a:pPr>
            <a:r>
              <a:rPr lang="en-US" smtClean="0"/>
              <a:t>4.1.2: Representing Data Sets</a:t>
            </a:r>
            <a:endParaRPr lang="en-US"/>
          </a:p>
        </p:txBody>
      </p:sp>
      <p:sp>
        <p:nvSpPr>
          <p:cNvPr id="4" name="Slide Number Placeholder 5"/>
          <p:cNvSpPr>
            <a:spLocks noGrp="1"/>
          </p:cNvSpPr>
          <p:nvPr>
            <p:ph type="sldNum" sz="quarter" idx="12"/>
          </p:nvPr>
        </p:nvSpPr>
        <p:spPr/>
        <p:txBody>
          <a:bodyPr/>
          <a:lstStyle>
            <a:lvl1pPr>
              <a:defRPr/>
            </a:lvl1pPr>
          </a:lstStyle>
          <a:p>
            <a:pPr>
              <a:defRPr/>
            </a:pPr>
            <a:fld id="{9196D3C6-B11A-464F-8C26-10579C93A703}" type="slidenum">
              <a:rPr lang="en-US"/>
              <a:pPr>
                <a:defRPr/>
              </a:pPr>
              <a:t>‹#›</a:t>
            </a:fld>
            <a:endParaRPr lang="en-US" dirty="0"/>
          </a:p>
        </p:txBody>
      </p:sp>
    </p:spTree>
    <p:extLst>
      <p:ext uri="{BB962C8B-B14F-4D97-AF65-F5344CB8AC3E}">
        <p14:creationId xmlns:p14="http://schemas.microsoft.com/office/powerpoint/2010/main" val="232012186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r>
              <a:rPr lang="en-US" smtClean="0"/>
              <a:t>4.1.2: Representing Data Sets</a:t>
            </a:r>
            <a:endParaRPr lang="en-US"/>
          </a:p>
        </p:txBody>
      </p:sp>
      <p:sp>
        <p:nvSpPr>
          <p:cNvPr id="7" name="Slide Number Placeholder 5"/>
          <p:cNvSpPr>
            <a:spLocks noGrp="1"/>
          </p:cNvSpPr>
          <p:nvPr>
            <p:ph type="sldNum" sz="quarter" idx="12"/>
          </p:nvPr>
        </p:nvSpPr>
        <p:spPr/>
        <p:txBody>
          <a:bodyPr/>
          <a:lstStyle>
            <a:lvl1pPr>
              <a:defRPr/>
            </a:lvl1pPr>
          </a:lstStyle>
          <a:p>
            <a:pPr>
              <a:defRPr/>
            </a:pPr>
            <a:fld id="{0CAA9030-65BA-8F40-ACBB-7EBBB0B2E449}" type="slidenum">
              <a:rPr lang="en-US"/>
              <a:pPr>
                <a:defRPr/>
              </a:pPr>
              <a:t>‹#›</a:t>
            </a:fld>
            <a:endParaRPr lang="en-US" dirty="0"/>
          </a:p>
        </p:txBody>
      </p:sp>
    </p:spTree>
    <p:extLst>
      <p:ext uri="{BB962C8B-B14F-4D97-AF65-F5344CB8AC3E}">
        <p14:creationId xmlns:p14="http://schemas.microsoft.com/office/powerpoint/2010/main" val="124349349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Drag picture to placeholder or click icon to add</a:t>
            </a:r>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r>
              <a:rPr lang="en-US" smtClean="0"/>
              <a:t>4.1.2: Representing Data Sets</a:t>
            </a:r>
            <a:endParaRPr lang="en-US"/>
          </a:p>
        </p:txBody>
      </p:sp>
      <p:sp>
        <p:nvSpPr>
          <p:cNvPr id="7" name="Slide Number Placeholder 5"/>
          <p:cNvSpPr>
            <a:spLocks noGrp="1"/>
          </p:cNvSpPr>
          <p:nvPr>
            <p:ph type="sldNum" sz="quarter" idx="12"/>
          </p:nvPr>
        </p:nvSpPr>
        <p:spPr/>
        <p:txBody>
          <a:bodyPr/>
          <a:lstStyle>
            <a:lvl1pPr>
              <a:defRPr/>
            </a:lvl1pPr>
          </a:lstStyle>
          <a:p>
            <a:pPr>
              <a:defRPr/>
            </a:pPr>
            <a:fld id="{C47B9E9D-A502-EE43-844F-D0F4BEEFB301}" type="slidenum">
              <a:rPr lang="en-US"/>
              <a:pPr>
                <a:defRPr/>
              </a:pPr>
              <a:t>‹#›</a:t>
            </a:fld>
            <a:endParaRPr lang="en-US" dirty="0"/>
          </a:p>
        </p:txBody>
      </p:sp>
    </p:spTree>
    <p:extLst>
      <p:ext uri="{BB962C8B-B14F-4D97-AF65-F5344CB8AC3E}">
        <p14:creationId xmlns:p14="http://schemas.microsoft.com/office/powerpoint/2010/main" val="153219873"/>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en-US" dirty="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dirty="0">
                <a:solidFill>
                  <a:schemeClr val="tx1">
                    <a:tint val="75000"/>
                  </a:schemeClr>
                </a:solidFill>
                <a:latin typeface="Arial"/>
                <a:ea typeface="+mn-ea"/>
                <a:cs typeface="+mn-cs"/>
              </a:defRPr>
            </a:lvl1pPr>
          </a:lstStyle>
          <a:p>
            <a:pPr>
              <a:defRPr/>
            </a:pPr>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dirty="0">
                <a:solidFill>
                  <a:schemeClr val="tx1">
                    <a:tint val="75000"/>
                  </a:schemeClr>
                </a:solidFill>
                <a:latin typeface="Arial"/>
                <a:ea typeface="+mn-ea"/>
                <a:cs typeface="+mn-cs"/>
              </a:defRPr>
            </a:lvl1pPr>
          </a:lstStyle>
          <a:p>
            <a:pPr>
              <a:defRPr/>
            </a:pPr>
            <a:r>
              <a:rPr lang="en-US" smtClean="0"/>
              <a:t>4.1.2: Representing Data Sets</a:t>
            </a:r>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tint val="75000"/>
                  </a:schemeClr>
                </a:solidFill>
                <a:latin typeface="Arial"/>
                <a:ea typeface="+mn-ea"/>
                <a:cs typeface="+mn-cs"/>
              </a:defRPr>
            </a:lvl1pPr>
          </a:lstStyle>
          <a:p>
            <a:pPr>
              <a:defRPr/>
            </a:pPr>
            <a:fld id="{BFCA66DE-4B5C-DC46-8D49-E75625E6FCA4}" type="slidenum">
              <a:rPr lang="en-US" smtClean="0"/>
              <a:pPr>
                <a:defRPr/>
              </a:pPr>
              <a:t>‹#›</a:t>
            </a:fld>
            <a:endParaRPr lang="en-US" dirty="0"/>
          </a:p>
        </p:txBody>
      </p:sp>
    </p:spTree>
  </p:cSld>
  <p:clrMap bg1="lt1" tx1="dk1" bg2="lt2" tx2="dk2" accent1="accent1" accent2="accent2" accent3="accent3" accent4="accent4" accent5="accent5" accent6="accent6" hlink="hlink" folHlink="folHlink"/>
  <p:sldLayoutIdLst>
    <p:sldLayoutId id="2147483863" r:id="rId1"/>
    <p:sldLayoutId id="2147483853" r:id="rId2"/>
    <p:sldLayoutId id="2147483854" r:id="rId3"/>
    <p:sldLayoutId id="2147483855" r:id="rId4"/>
    <p:sldLayoutId id="2147483856" r:id="rId5"/>
    <p:sldLayoutId id="2147483857" r:id="rId6"/>
    <p:sldLayoutId id="2147483858" r:id="rId7"/>
    <p:sldLayoutId id="2147483859" r:id="rId8"/>
    <p:sldLayoutId id="2147483860" r:id="rId9"/>
    <p:sldLayoutId id="2147483861" r:id="rId10"/>
    <p:sldLayoutId id="2147483862" r:id="rId11"/>
  </p:sldLayoutIdLst>
  <p:timing>
    <p:tnLst>
      <p:par>
        <p:cTn xmlns:p14="http://schemas.microsoft.com/office/powerpoint/2010/main" id="1" dur="indefinite" restart="never" nodeType="tmRoot"/>
      </p:par>
    </p:tnLst>
  </p:timing>
  <p:hf hdr="0" dt="0"/>
  <p:txStyles>
    <p:titleStyle>
      <a:lvl1pPr algn="ctr" defTabSz="457200" rtl="0" eaLnBrk="0" fontAlgn="base" hangingPunct="0">
        <a:spcBef>
          <a:spcPct val="0"/>
        </a:spcBef>
        <a:spcAft>
          <a:spcPct val="0"/>
        </a:spcAft>
        <a:defRPr sz="4400" kern="1200">
          <a:solidFill>
            <a:schemeClr val="tx1"/>
          </a:solidFill>
          <a:latin typeface="Arial"/>
          <a:ea typeface="ＭＳ Ｐゴシック" charset="0"/>
          <a:cs typeface="ＭＳ Ｐゴシック" charset="0"/>
        </a:defRPr>
      </a:lvl1pPr>
      <a:lvl2pPr algn="ctr" defTabSz="457200" rtl="0" eaLnBrk="0" fontAlgn="base" hangingPunct="0">
        <a:spcBef>
          <a:spcPct val="0"/>
        </a:spcBef>
        <a:spcAft>
          <a:spcPct val="0"/>
        </a:spcAft>
        <a:defRPr sz="4400">
          <a:solidFill>
            <a:schemeClr val="tx1"/>
          </a:solidFill>
          <a:latin typeface="Myriad Pro" charset="0"/>
          <a:ea typeface="ＭＳ Ｐゴシック" charset="0"/>
          <a:cs typeface="ＭＳ Ｐゴシック" charset="0"/>
        </a:defRPr>
      </a:lvl2pPr>
      <a:lvl3pPr algn="ctr" defTabSz="457200" rtl="0" eaLnBrk="0" fontAlgn="base" hangingPunct="0">
        <a:spcBef>
          <a:spcPct val="0"/>
        </a:spcBef>
        <a:spcAft>
          <a:spcPct val="0"/>
        </a:spcAft>
        <a:defRPr sz="4400">
          <a:solidFill>
            <a:schemeClr val="tx1"/>
          </a:solidFill>
          <a:latin typeface="Myriad Pro" charset="0"/>
          <a:ea typeface="ＭＳ Ｐゴシック" charset="0"/>
          <a:cs typeface="ＭＳ Ｐゴシック" charset="0"/>
        </a:defRPr>
      </a:lvl3pPr>
      <a:lvl4pPr algn="ctr" defTabSz="457200" rtl="0" eaLnBrk="0" fontAlgn="base" hangingPunct="0">
        <a:spcBef>
          <a:spcPct val="0"/>
        </a:spcBef>
        <a:spcAft>
          <a:spcPct val="0"/>
        </a:spcAft>
        <a:defRPr sz="4400">
          <a:solidFill>
            <a:schemeClr val="tx1"/>
          </a:solidFill>
          <a:latin typeface="Myriad Pro" charset="0"/>
          <a:ea typeface="ＭＳ Ｐゴシック" charset="0"/>
          <a:cs typeface="ＭＳ Ｐゴシック" charset="0"/>
        </a:defRPr>
      </a:lvl4pPr>
      <a:lvl5pPr algn="ctr" defTabSz="457200" rtl="0" eaLnBrk="0" fontAlgn="base" hangingPunct="0">
        <a:spcBef>
          <a:spcPct val="0"/>
        </a:spcBef>
        <a:spcAft>
          <a:spcPct val="0"/>
        </a:spcAft>
        <a:defRPr sz="4400">
          <a:solidFill>
            <a:schemeClr val="tx1"/>
          </a:solidFill>
          <a:latin typeface="Myriad Pro" charset="0"/>
          <a:ea typeface="ＭＳ Ｐゴシック" charset="0"/>
          <a:cs typeface="ＭＳ Ｐゴシック" charset="0"/>
        </a:defRPr>
      </a:lvl5pPr>
      <a:lvl6pPr marL="457200" algn="ctr" defTabSz="457200" rtl="0" eaLnBrk="1" fontAlgn="base" hangingPunct="1">
        <a:spcBef>
          <a:spcPct val="0"/>
        </a:spcBef>
        <a:spcAft>
          <a:spcPct val="0"/>
        </a:spcAft>
        <a:defRPr sz="4400">
          <a:solidFill>
            <a:schemeClr val="tx1"/>
          </a:solidFill>
          <a:latin typeface="Calibri" charset="0"/>
          <a:ea typeface="ＭＳ Ｐゴシック" charset="0"/>
          <a:cs typeface="ＭＳ Ｐゴシック" charset="0"/>
        </a:defRPr>
      </a:lvl6pPr>
      <a:lvl7pPr marL="914400" algn="ctr" defTabSz="457200" rtl="0" eaLnBrk="1" fontAlgn="base" hangingPunct="1">
        <a:spcBef>
          <a:spcPct val="0"/>
        </a:spcBef>
        <a:spcAft>
          <a:spcPct val="0"/>
        </a:spcAft>
        <a:defRPr sz="4400">
          <a:solidFill>
            <a:schemeClr val="tx1"/>
          </a:solidFill>
          <a:latin typeface="Calibri" charset="0"/>
          <a:ea typeface="ＭＳ Ｐゴシック" charset="0"/>
          <a:cs typeface="ＭＳ Ｐゴシック" charset="0"/>
        </a:defRPr>
      </a:lvl7pPr>
      <a:lvl8pPr marL="1371600" algn="ctr" defTabSz="457200" rtl="0" eaLnBrk="1" fontAlgn="base" hangingPunct="1">
        <a:spcBef>
          <a:spcPct val="0"/>
        </a:spcBef>
        <a:spcAft>
          <a:spcPct val="0"/>
        </a:spcAft>
        <a:defRPr sz="4400">
          <a:solidFill>
            <a:schemeClr val="tx1"/>
          </a:solidFill>
          <a:latin typeface="Calibri" charset="0"/>
          <a:ea typeface="ＭＳ Ｐゴシック" charset="0"/>
          <a:cs typeface="ＭＳ Ｐゴシック" charset="0"/>
        </a:defRPr>
      </a:lvl8pPr>
      <a:lvl9pPr marL="1828800" algn="ctr" defTabSz="457200" rtl="0" eaLnBrk="1" fontAlgn="base" hangingPunct="1">
        <a:spcBef>
          <a:spcPct val="0"/>
        </a:spcBef>
        <a:spcAft>
          <a:spcPct val="0"/>
        </a:spcAft>
        <a:defRPr sz="4400">
          <a:solidFill>
            <a:schemeClr val="tx1"/>
          </a:solidFill>
          <a:latin typeface="Calibri" charset="0"/>
          <a:ea typeface="ＭＳ Ｐゴシック" charset="0"/>
          <a:cs typeface="ＭＳ Ｐゴシック" charset="0"/>
        </a:defRPr>
      </a:lvl9pPr>
    </p:titleStyle>
    <p:bodyStyle>
      <a:lvl1pPr marL="342900" indent="-342900" algn="l" defTabSz="457200" rtl="0" eaLnBrk="0" fontAlgn="base" hangingPunct="0">
        <a:spcBef>
          <a:spcPct val="20000"/>
        </a:spcBef>
        <a:spcAft>
          <a:spcPct val="0"/>
        </a:spcAft>
        <a:buFont typeface="Arial" charset="0"/>
        <a:buChar char="•"/>
        <a:defRPr sz="3200" kern="1200">
          <a:solidFill>
            <a:schemeClr val="tx1"/>
          </a:solidFill>
          <a:latin typeface="Arial"/>
          <a:ea typeface="ＭＳ Ｐゴシック" charset="0"/>
          <a:cs typeface="ＭＳ Ｐゴシック" charset="0"/>
        </a:defRPr>
      </a:lvl1pPr>
      <a:lvl2pPr marL="742950" indent="-285750" algn="l" defTabSz="457200" rtl="0" eaLnBrk="0" fontAlgn="base" hangingPunct="0">
        <a:spcBef>
          <a:spcPct val="20000"/>
        </a:spcBef>
        <a:spcAft>
          <a:spcPct val="0"/>
        </a:spcAft>
        <a:buFont typeface="Arial" charset="0"/>
        <a:buChar char="–"/>
        <a:defRPr sz="2800" kern="1200">
          <a:solidFill>
            <a:schemeClr val="tx1"/>
          </a:solidFill>
          <a:latin typeface="Arial"/>
          <a:ea typeface="ＭＳ Ｐゴシック" charset="0"/>
          <a:cs typeface="+mn-cs"/>
        </a:defRPr>
      </a:lvl2pPr>
      <a:lvl3pPr marL="1143000" indent="-228600" algn="l" defTabSz="457200" rtl="0" eaLnBrk="0" fontAlgn="base" hangingPunct="0">
        <a:spcBef>
          <a:spcPct val="20000"/>
        </a:spcBef>
        <a:spcAft>
          <a:spcPct val="0"/>
        </a:spcAft>
        <a:buFont typeface="Arial" charset="0"/>
        <a:buChar char="•"/>
        <a:defRPr sz="2400" kern="1200">
          <a:solidFill>
            <a:schemeClr val="tx1"/>
          </a:solidFill>
          <a:latin typeface="Arial"/>
          <a:ea typeface="ＭＳ Ｐゴシック" charset="0"/>
          <a:cs typeface="+mn-cs"/>
        </a:defRPr>
      </a:lvl3pPr>
      <a:lvl4pPr marL="1600200" indent="-228600" algn="l" defTabSz="457200" rtl="0" eaLnBrk="0" fontAlgn="base" hangingPunct="0">
        <a:spcBef>
          <a:spcPct val="20000"/>
        </a:spcBef>
        <a:spcAft>
          <a:spcPct val="0"/>
        </a:spcAft>
        <a:buFont typeface="Arial" charset="0"/>
        <a:buChar char="–"/>
        <a:defRPr sz="2000" kern="1200">
          <a:solidFill>
            <a:schemeClr val="tx1"/>
          </a:solidFill>
          <a:latin typeface="Arial"/>
          <a:ea typeface="ＭＳ Ｐゴシック" charset="0"/>
          <a:cs typeface="+mn-cs"/>
        </a:defRPr>
      </a:lvl4pPr>
      <a:lvl5pPr marL="2057400" indent="-228600" algn="l" defTabSz="457200" rtl="0" eaLnBrk="0" fontAlgn="base" hangingPunct="0">
        <a:spcBef>
          <a:spcPct val="20000"/>
        </a:spcBef>
        <a:spcAft>
          <a:spcPct val="0"/>
        </a:spcAft>
        <a:buFont typeface="Arial" charset="0"/>
        <a:buChar char="»"/>
        <a:defRPr sz="2000" kern="1200">
          <a:solidFill>
            <a:schemeClr val="tx1"/>
          </a:solidFill>
          <a:latin typeface="Arial"/>
          <a:ea typeface="ＭＳ Ｐゴシック" charset="0"/>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walch.com/wu/CAU4L1S29thGrade" TargetMode="External"/><Relationship Id="rId4" Type="http://schemas.openxmlformats.org/officeDocument/2006/relationships/image" Target="../media/image2.png"/><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s>
</file>

<file path=ppt/slides/_rels/slide5.xml.rels><?xml version="1.0" encoding="UTF-8" standalone="yes"?>
<Relationships xmlns="http://schemas.openxmlformats.org/package/2006/relationships"><Relationship Id="rId3" Type="http://schemas.openxmlformats.org/officeDocument/2006/relationships/oleObject" Target="../embeddings/oleObject1.bin"/><Relationship Id="rId4" Type="http://schemas.openxmlformats.org/officeDocument/2006/relationships/image" Target="../media/image3.emf"/><Relationship Id="rId1" Type="http://schemas.openxmlformats.org/officeDocument/2006/relationships/vmlDrawing" Target="../drawings/vmlDrawing1.vml"/><Relationship Id="rId2"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Subtitle 1"/>
          <p:cNvSpPr>
            <a:spLocks noGrp="1"/>
          </p:cNvSpPr>
          <p:nvPr>
            <p:ph type="subTitle" idx="1"/>
          </p:nvPr>
        </p:nvSpPr>
        <p:spPr>
          <a:xfrm>
            <a:off x="641350" y="641350"/>
            <a:ext cx="7854950" cy="4997450"/>
          </a:xfrm>
        </p:spPr>
        <p:txBody>
          <a:bodyPr/>
          <a:lstStyle/>
          <a:p>
            <a:pPr eaLnBrk="1" hangingPunct="1"/>
            <a:r>
              <a:rPr lang="en-US" sz="4800" b="1" dirty="0"/>
              <a:t>Check it out!</a:t>
            </a:r>
          </a:p>
        </p:txBody>
      </p:sp>
      <p:sp>
        <p:nvSpPr>
          <p:cNvPr id="2" name="Slide Number Placeholder 1"/>
          <p:cNvSpPr>
            <a:spLocks noGrp="1"/>
          </p:cNvSpPr>
          <p:nvPr>
            <p:ph type="sldNum" sz="quarter" idx="11"/>
          </p:nvPr>
        </p:nvSpPr>
        <p:spPr/>
        <p:txBody>
          <a:bodyPr/>
          <a:lstStyle/>
          <a:p>
            <a:pPr>
              <a:defRPr/>
            </a:pPr>
            <a:fld id="{9438FB0B-076A-614A-B8EA-4B3FBF9E1B35}" type="slidenum">
              <a:rPr lang="en-US" b="1" smtClean="0"/>
              <a:pPr>
                <a:defRPr/>
              </a:pPr>
              <a:t>1</a:t>
            </a:fld>
            <a:endParaRPr lang="en-US" b="1" dirty="0"/>
          </a:p>
        </p:txBody>
      </p:sp>
      <p:pic>
        <p:nvPicPr>
          <p:cNvPr id="15364" name="Picture 5" descr="play-button-lg.png">
            <a:hlinkClick r:id="rId3"/>
          </p:cNvPr>
          <p:cNvPicPr>
            <a:picLocks noChangeAspect="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3238500" y="2095500"/>
            <a:ext cx="2654300" cy="2654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Footer Placeholder 4"/>
          <p:cNvSpPr>
            <a:spLocks noGrp="1"/>
          </p:cNvSpPr>
          <p:nvPr>
            <p:ph type="ftr" sz="quarter" idx="13"/>
          </p:nvPr>
        </p:nvSpPr>
        <p:spPr/>
        <p:txBody>
          <a:bodyPr/>
          <a:lstStyle/>
          <a:p>
            <a:pPr>
              <a:defRPr/>
            </a:pPr>
            <a:r>
              <a:rPr lang="en-US" dirty="0" smtClean="0"/>
              <a:t>4.1.2: Representing Data Sets</a:t>
            </a:r>
            <a:endParaRPr lang="en-US" dirty="0"/>
          </a:p>
        </p:txBody>
      </p:sp>
    </p:spTree>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p:txBody>
          <a:bodyPr/>
          <a:lstStyle/>
          <a:p>
            <a:pPr marL="457200" indent="-457200" algn="l">
              <a:buFont typeface="+mj-lt"/>
              <a:buAutoNum type="arabicPeriod" startAt="6"/>
            </a:pPr>
            <a:r>
              <a:rPr lang="en-US" dirty="0"/>
              <a:t>Are there any striking deviations in the data? Explain.</a:t>
            </a:r>
          </a:p>
          <a:p>
            <a:pPr marL="800100" lvl="1" indent="-342900" algn="l">
              <a:buFont typeface="Arial"/>
              <a:buChar char="•"/>
            </a:pPr>
            <a:r>
              <a:rPr lang="en-US" sz="2400" dirty="0">
                <a:solidFill>
                  <a:srgbClr val="660066"/>
                </a:solidFill>
              </a:rPr>
              <a:t>Think about the typical number of students in a classroom. This can vary widely from school to school. In this data set though, the interquartile range is 6:</a:t>
            </a:r>
          </a:p>
          <a:p>
            <a:pPr marL="1371600" lvl="2" algn="l"/>
            <a:r>
              <a:rPr lang="en-US" dirty="0">
                <a:solidFill>
                  <a:srgbClr val="660066"/>
                </a:solidFill>
              </a:rPr>
              <a:t>Q</a:t>
            </a:r>
            <a:r>
              <a:rPr lang="en-US" baseline="-25000" dirty="0">
                <a:solidFill>
                  <a:srgbClr val="660066"/>
                </a:solidFill>
              </a:rPr>
              <a:t> 3</a:t>
            </a:r>
            <a:r>
              <a:rPr lang="en-US" dirty="0">
                <a:solidFill>
                  <a:srgbClr val="660066"/>
                </a:solidFill>
              </a:rPr>
              <a:t> – Q </a:t>
            </a:r>
            <a:r>
              <a:rPr lang="en-US" baseline="-25000" dirty="0">
                <a:solidFill>
                  <a:srgbClr val="660066"/>
                </a:solidFill>
              </a:rPr>
              <a:t>1</a:t>
            </a:r>
            <a:r>
              <a:rPr lang="en-US" dirty="0">
                <a:solidFill>
                  <a:srgbClr val="660066"/>
                </a:solidFill>
              </a:rPr>
              <a:t> = 32 – 26 = </a:t>
            </a:r>
            <a:r>
              <a:rPr lang="en-US" dirty="0" smtClean="0">
                <a:solidFill>
                  <a:srgbClr val="660066"/>
                </a:solidFill>
              </a:rPr>
              <a:t>6</a:t>
            </a:r>
          </a:p>
          <a:p>
            <a:pPr lvl="2" algn="l"/>
            <a:endParaRPr lang="en-US" dirty="0">
              <a:solidFill>
                <a:srgbClr val="660066"/>
              </a:solidFill>
            </a:endParaRPr>
          </a:p>
          <a:p>
            <a:pPr marL="800100" lvl="1" indent="-342900" algn="l">
              <a:buFont typeface="Arial"/>
              <a:buChar char="•"/>
            </a:pPr>
            <a:r>
              <a:rPr lang="en-US" sz="2400" dirty="0">
                <a:solidFill>
                  <a:srgbClr val="660066"/>
                </a:solidFill>
              </a:rPr>
              <a:t>Comparing the interquartile range and the median of 29.5 to the lowest data value, 25, the lowest data value is not far away from the mean in terms of the interquartile range. The lowest data value is not a striking deviation</a:t>
            </a:r>
            <a:r>
              <a:rPr lang="en-US" sz="2400" dirty="0" smtClean="0">
                <a:solidFill>
                  <a:srgbClr val="660066"/>
                </a:solidFill>
              </a:rPr>
              <a:t>.</a:t>
            </a:r>
            <a:endParaRPr lang="en-US" sz="2400" dirty="0">
              <a:solidFill>
                <a:srgbClr val="660066"/>
              </a:solidFill>
            </a:endParaRPr>
          </a:p>
        </p:txBody>
      </p:sp>
      <p:sp>
        <p:nvSpPr>
          <p:cNvPr id="3" name="Slide Number Placeholder 2"/>
          <p:cNvSpPr>
            <a:spLocks noGrp="1"/>
          </p:cNvSpPr>
          <p:nvPr>
            <p:ph type="sldNum" sz="quarter" idx="11"/>
          </p:nvPr>
        </p:nvSpPr>
        <p:spPr/>
        <p:txBody>
          <a:bodyPr/>
          <a:lstStyle/>
          <a:p>
            <a:pPr>
              <a:defRPr/>
            </a:pPr>
            <a:fld id="{9F1B4337-BFC0-4740-BFA4-D4AB9F70F9C9}" type="slidenum">
              <a:rPr lang="en-US" smtClean="0"/>
              <a:pPr>
                <a:defRPr/>
              </a:pPr>
              <a:t>10</a:t>
            </a:fld>
            <a:endParaRPr lang="en-US" dirty="0"/>
          </a:p>
        </p:txBody>
      </p:sp>
      <p:sp>
        <p:nvSpPr>
          <p:cNvPr id="4" name="Footer Placeholder 3"/>
          <p:cNvSpPr>
            <a:spLocks noGrp="1"/>
          </p:cNvSpPr>
          <p:nvPr>
            <p:ph type="ftr" sz="quarter" idx="13"/>
          </p:nvPr>
        </p:nvSpPr>
        <p:spPr/>
        <p:txBody>
          <a:bodyPr/>
          <a:lstStyle/>
          <a:p>
            <a:pPr>
              <a:defRPr/>
            </a:pPr>
            <a:r>
              <a:rPr lang="en-US" smtClean="0"/>
              <a:t>4.1.2: Representing Data Sets</a:t>
            </a:r>
            <a:endParaRPr lang="en-US" dirty="0"/>
          </a:p>
        </p:txBody>
      </p:sp>
    </p:spTree>
    <p:extLst>
      <p:ext uri="{BB962C8B-B14F-4D97-AF65-F5344CB8AC3E}">
        <p14:creationId xmlns:p14="http://schemas.microsoft.com/office/powerpoint/2010/main" val="3226674141"/>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nodeType="clickEffect">
                                  <p:stCondLst>
                                    <p:cond delay="0"/>
                                  </p:stCondLst>
                                  <p:childTnLst>
                                    <p:set>
                                      <p:cBhvr>
                                        <p:cTn id="6" dur="1" fill="hold">
                                          <p:stCondLst>
                                            <p:cond delay="0"/>
                                          </p:stCondLst>
                                        </p:cTn>
                                        <p:tgtEl>
                                          <p:spTgt spid="2">
                                            <p:txEl>
                                              <p:pRg st="1" end="1"/>
                                            </p:txEl>
                                          </p:spTgt>
                                        </p:tgtEl>
                                        <p:attrNameLst>
                                          <p:attrName>style.visibility</p:attrName>
                                        </p:attrNameLst>
                                      </p:cBhvr>
                                      <p:to>
                                        <p:strVal val="visible"/>
                                      </p:to>
                                    </p:set>
                                    <p:anim calcmode="lin" valueType="num">
                                      <p:cBhvr additive="base">
                                        <p:cTn id="7" dur="800" fill="hold"/>
                                        <p:tgtEl>
                                          <p:spTgt spid="2">
                                            <p:txEl>
                                              <p:pRg st="1" end="1"/>
                                            </p:txEl>
                                          </p:spTgt>
                                        </p:tgtEl>
                                        <p:attrNameLst>
                                          <p:attrName>ppt_x</p:attrName>
                                        </p:attrNameLst>
                                      </p:cBhvr>
                                      <p:tavLst>
                                        <p:tav tm="0">
                                          <p:val>
                                            <p:strVal val="1+#ppt_w/2"/>
                                          </p:val>
                                        </p:tav>
                                        <p:tav tm="100000">
                                          <p:val>
                                            <p:strVal val="#ppt_x"/>
                                          </p:val>
                                        </p:tav>
                                      </p:tavLst>
                                    </p:anim>
                                    <p:anim calcmode="lin" valueType="num">
                                      <p:cBhvr additive="base">
                                        <p:cTn id="8" dur="800" fill="hold"/>
                                        <p:tgtEl>
                                          <p:spTgt spid="2">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nodeType="clickEffect">
                                  <p:stCondLst>
                                    <p:cond delay="0"/>
                                  </p:stCondLst>
                                  <p:childTnLst>
                                    <p:set>
                                      <p:cBhvr>
                                        <p:cTn id="12" dur="1" fill="hold">
                                          <p:stCondLst>
                                            <p:cond delay="0"/>
                                          </p:stCondLst>
                                        </p:cTn>
                                        <p:tgtEl>
                                          <p:spTgt spid="2">
                                            <p:txEl>
                                              <p:pRg st="2" end="2"/>
                                            </p:txEl>
                                          </p:spTgt>
                                        </p:tgtEl>
                                        <p:attrNameLst>
                                          <p:attrName>style.visibility</p:attrName>
                                        </p:attrNameLst>
                                      </p:cBhvr>
                                      <p:to>
                                        <p:strVal val="visible"/>
                                      </p:to>
                                    </p:set>
                                    <p:anim calcmode="lin" valueType="num">
                                      <p:cBhvr additive="base">
                                        <p:cTn id="13" dur="800" fill="hold"/>
                                        <p:tgtEl>
                                          <p:spTgt spid="2">
                                            <p:txEl>
                                              <p:pRg st="2" end="2"/>
                                            </p:txEl>
                                          </p:spTgt>
                                        </p:tgtEl>
                                        <p:attrNameLst>
                                          <p:attrName>ppt_x</p:attrName>
                                        </p:attrNameLst>
                                      </p:cBhvr>
                                      <p:tavLst>
                                        <p:tav tm="0">
                                          <p:val>
                                            <p:strVal val="1+#ppt_w/2"/>
                                          </p:val>
                                        </p:tav>
                                        <p:tav tm="100000">
                                          <p:val>
                                            <p:strVal val="#ppt_x"/>
                                          </p:val>
                                        </p:tav>
                                      </p:tavLst>
                                    </p:anim>
                                    <p:anim calcmode="lin" valueType="num">
                                      <p:cBhvr additive="base">
                                        <p:cTn id="14" dur="800" fill="hold"/>
                                        <p:tgtEl>
                                          <p:spTgt spid="2">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2" fill="hold" nodeType="clickEffect">
                                  <p:stCondLst>
                                    <p:cond delay="0"/>
                                  </p:stCondLst>
                                  <p:childTnLst>
                                    <p:set>
                                      <p:cBhvr>
                                        <p:cTn id="18" dur="1" fill="hold">
                                          <p:stCondLst>
                                            <p:cond delay="0"/>
                                          </p:stCondLst>
                                        </p:cTn>
                                        <p:tgtEl>
                                          <p:spTgt spid="2">
                                            <p:txEl>
                                              <p:pRg st="4" end="4"/>
                                            </p:txEl>
                                          </p:spTgt>
                                        </p:tgtEl>
                                        <p:attrNameLst>
                                          <p:attrName>style.visibility</p:attrName>
                                        </p:attrNameLst>
                                      </p:cBhvr>
                                      <p:to>
                                        <p:strVal val="visible"/>
                                      </p:to>
                                    </p:set>
                                    <p:anim calcmode="lin" valueType="num">
                                      <p:cBhvr additive="base">
                                        <p:cTn id="19" dur="800" fill="hold"/>
                                        <p:tgtEl>
                                          <p:spTgt spid="2">
                                            <p:txEl>
                                              <p:pRg st="4" end="4"/>
                                            </p:txEl>
                                          </p:spTgt>
                                        </p:tgtEl>
                                        <p:attrNameLst>
                                          <p:attrName>ppt_x</p:attrName>
                                        </p:attrNameLst>
                                      </p:cBhvr>
                                      <p:tavLst>
                                        <p:tav tm="0">
                                          <p:val>
                                            <p:strVal val="1+#ppt_w/2"/>
                                          </p:val>
                                        </p:tav>
                                        <p:tav tm="100000">
                                          <p:val>
                                            <p:strVal val="#ppt_x"/>
                                          </p:val>
                                        </p:tav>
                                      </p:tavLst>
                                    </p:anim>
                                    <p:anim calcmode="lin" valueType="num">
                                      <p:cBhvr additive="base">
                                        <p:cTn id="20" dur="800" fill="hold"/>
                                        <p:tgtEl>
                                          <p:spTgt spid="2">
                                            <p:txEl>
                                              <p:pRg st="4" end="4"/>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p:txBody>
          <a:bodyPr/>
          <a:lstStyle/>
          <a:p>
            <a:pPr marL="800100" lvl="1" indent="-342900" algn="l">
              <a:buFont typeface="Arial"/>
              <a:buChar char="•"/>
            </a:pPr>
            <a:r>
              <a:rPr lang="en-US" sz="2400" dirty="0">
                <a:solidFill>
                  <a:srgbClr val="660066"/>
                </a:solidFill>
              </a:rPr>
              <a:t>Now compare median and the interquartile range, 6. The highest data value, 35, is not far away from the mean in terms of the interquartile range. The highest data is not a striking deviation.</a:t>
            </a:r>
          </a:p>
          <a:p>
            <a:pPr algn="l"/>
            <a:endParaRPr lang="en-US" dirty="0">
              <a:solidFill>
                <a:srgbClr val="660066"/>
              </a:solidFill>
            </a:endParaRPr>
          </a:p>
          <a:p>
            <a:endParaRPr lang="en-US" dirty="0"/>
          </a:p>
        </p:txBody>
      </p:sp>
      <p:sp>
        <p:nvSpPr>
          <p:cNvPr id="3" name="Slide Number Placeholder 2"/>
          <p:cNvSpPr>
            <a:spLocks noGrp="1"/>
          </p:cNvSpPr>
          <p:nvPr>
            <p:ph type="sldNum" sz="quarter" idx="11"/>
          </p:nvPr>
        </p:nvSpPr>
        <p:spPr/>
        <p:txBody>
          <a:bodyPr/>
          <a:lstStyle/>
          <a:p>
            <a:pPr>
              <a:defRPr/>
            </a:pPr>
            <a:fld id="{9F1B4337-BFC0-4740-BFA4-D4AB9F70F9C9}" type="slidenum">
              <a:rPr lang="en-US" smtClean="0"/>
              <a:pPr>
                <a:defRPr/>
              </a:pPr>
              <a:t>11</a:t>
            </a:fld>
            <a:endParaRPr lang="en-US" dirty="0"/>
          </a:p>
        </p:txBody>
      </p:sp>
      <p:sp>
        <p:nvSpPr>
          <p:cNvPr id="4" name="Footer Placeholder 3"/>
          <p:cNvSpPr>
            <a:spLocks noGrp="1"/>
          </p:cNvSpPr>
          <p:nvPr>
            <p:ph type="ftr" sz="quarter" idx="13"/>
          </p:nvPr>
        </p:nvSpPr>
        <p:spPr/>
        <p:txBody>
          <a:bodyPr/>
          <a:lstStyle/>
          <a:p>
            <a:pPr>
              <a:defRPr/>
            </a:pPr>
            <a:r>
              <a:rPr lang="en-US" smtClean="0"/>
              <a:t>4.1.2: Representing Data Sets</a:t>
            </a:r>
            <a:endParaRPr lang="en-US" dirty="0"/>
          </a:p>
        </p:txBody>
      </p:sp>
    </p:spTree>
    <p:extLst>
      <p:ext uri="{BB962C8B-B14F-4D97-AF65-F5344CB8AC3E}">
        <p14:creationId xmlns:p14="http://schemas.microsoft.com/office/powerpoint/2010/main" val="3042482955"/>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Subtitle 1"/>
          <p:cNvSpPr txBox="1">
            <a:spLocks/>
          </p:cNvSpPr>
          <p:nvPr/>
        </p:nvSpPr>
        <p:spPr bwMode="auto">
          <a:xfrm>
            <a:off x="640446" y="793750"/>
            <a:ext cx="7953436" cy="4986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r>
              <a:rPr lang="en-US" dirty="0">
                <a:latin typeface="Arial"/>
                <a:cs typeface="Arial"/>
              </a:rPr>
              <a:t>There are 10 ninth-grade </a:t>
            </a:r>
            <a:r>
              <a:rPr lang="en-US" dirty="0" smtClean="0">
                <a:latin typeface="Arial"/>
                <a:cs typeface="Arial"/>
              </a:rPr>
              <a:t/>
            </a:r>
            <a:br>
              <a:rPr lang="en-US" dirty="0" smtClean="0">
                <a:latin typeface="Arial"/>
                <a:cs typeface="Arial"/>
              </a:rPr>
            </a:br>
            <a:r>
              <a:rPr lang="en-US" dirty="0" smtClean="0">
                <a:latin typeface="Arial"/>
                <a:cs typeface="Arial"/>
              </a:rPr>
              <a:t>classrooms</a:t>
            </a:r>
            <a:r>
              <a:rPr lang="en-US" dirty="0">
                <a:latin typeface="Arial"/>
                <a:cs typeface="Arial"/>
              </a:rPr>
              <a:t>. The number </a:t>
            </a:r>
            <a:r>
              <a:rPr lang="en-US" dirty="0" smtClean="0">
                <a:latin typeface="Arial"/>
                <a:cs typeface="Arial"/>
              </a:rPr>
              <a:t/>
            </a:r>
            <a:br>
              <a:rPr lang="en-US" dirty="0" smtClean="0">
                <a:latin typeface="Arial"/>
                <a:cs typeface="Arial"/>
              </a:rPr>
            </a:br>
            <a:r>
              <a:rPr lang="en-US" dirty="0" smtClean="0">
                <a:latin typeface="Arial"/>
                <a:cs typeface="Arial"/>
              </a:rPr>
              <a:t>of </a:t>
            </a:r>
            <a:r>
              <a:rPr lang="en-US" dirty="0">
                <a:latin typeface="Arial"/>
                <a:cs typeface="Arial"/>
              </a:rPr>
              <a:t>students in each </a:t>
            </a:r>
            <a:r>
              <a:rPr lang="en-US" dirty="0" smtClean="0">
                <a:latin typeface="Arial"/>
                <a:cs typeface="Arial"/>
              </a:rPr>
              <a:t/>
            </a:r>
            <a:br>
              <a:rPr lang="en-US" dirty="0" smtClean="0">
                <a:latin typeface="Arial"/>
                <a:cs typeface="Arial"/>
              </a:rPr>
            </a:br>
            <a:r>
              <a:rPr lang="en-US" dirty="0" smtClean="0">
                <a:latin typeface="Arial"/>
                <a:cs typeface="Arial"/>
              </a:rPr>
              <a:t>classroom </a:t>
            </a:r>
            <a:r>
              <a:rPr lang="en-US" dirty="0">
                <a:latin typeface="Arial"/>
                <a:cs typeface="Arial"/>
              </a:rPr>
              <a:t>is in the table </a:t>
            </a:r>
            <a:r>
              <a:rPr lang="en-US" dirty="0" smtClean="0">
                <a:latin typeface="Arial"/>
                <a:cs typeface="Arial"/>
              </a:rPr>
              <a:t/>
            </a:r>
            <a:br>
              <a:rPr lang="en-US" dirty="0" smtClean="0">
                <a:latin typeface="Arial"/>
                <a:cs typeface="Arial"/>
              </a:rPr>
            </a:br>
            <a:r>
              <a:rPr lang="en-US" dirty="0" smtClean="0">
                <a:latin typeface="Arial"/>
                <a:cs typeface="Arial"/>
              </a:rPr>
              <a:t>to the right. </a:t>
            </a:r>
            <a:r>
              <a:rPr lang="en-US" dirty="0">
                <a:latin typeface="Arial"/>
                <a:cs typeface="Arial"/>
              </a:rPr>
              <a:t>Use the table </a:t>
            </a:r>
            <a:r>
              <a:rPr lang="en-US" dirty="0" smtClean="0">
                <a:latin typeface="Arial"/>
                <a:cs typeface="Arial"/>
              </a:rPr>
              <a:t/>
            </a:r>
            <a:br>
              <a:rPr lang="en-US" dirty="0" smtClean="0">
                <a:latin typeface="Arial"/>
                <a:cs typeface="Arial"/>
              </a:rPr>
            </a:br>
            <a:r>
              <a:rPr lang="en-US" dirty="0" smtClean="0">
                <a:latin typeface="Arial"/>
                <a:cs typeface="Arial"/>
              </a:rPr>
              <a:t>to </a:t>
            </a:r>
            <a:r>
              <a:rPr lang="en-US" dirty="0">
                <a:latin typeface="Arial"/>
                <a:cs typeface="Arial"/>
              </a:rPr>
              <a:t>answer the questions </a:t>
            </a:r>
            <a:r>
              <a:rPr lang="en-US" dirty="0" smtClean="0">
                <a:latin typeface="Arial"/>
                <a:cs typeface="Arial"/>
              </a:rPr>
              <a:t/>
            </a:r>
            <a:br>
              <a:rPr lang="en-US" dirty="0" smtClean="0">
                <a:latin typeface="Arial"/>
                <a:cs typeface="Arial"/>
              </a:rPr>
            </a:br>
            <a:r>
              <a:rPr lang="en-US" dirty="0" smtClean="0">
                <a:latin typeface="Arial"/>
                <a:cs typeface="Arial"/>
              </a:rPr>
              <a:t>about </a:t>
            </a:r>
            <a:r>
              <a:rPr lang="en-US" dirty="0">
                <a:latin typeface="Arial"/>
                <a:cs typeface="Arial"/>
              </a:rPr>
              <a:t>the number of </a:t>
            </a:r>
            <a:r>
              <a:rPr lang="en-US" dirty="0" smtClean="0">
                <a:latin typeface="Arial"/>
                <a:cs typeface="Arial"/>
              </a:rPr>
              <a:t/>
            </a:r>
            <a:br>
              <a:rPr lang="en-US" dirty="0" smtClean="0">
                <a:latin typeface="Arial"/>
                <a:cs typeface="Arial"/>
              </a:rPr>
            </a:br>
            <a:r>
              <a:rPr lang="en-US" dirty="0" smtClean="0">
                <a:latin typeface="Arial"/>
                <a:cs typeface="Arial"/>
              </a:rPr>
              <a:t>students</a:t>
            </a:r>
            <a:r>
              <a:rPr lang="en-US" dirty="0">
                <a:latin typeface="Arial"/>
                <a:cs typeface="Arial"/>
              </a:rPr>
              <a:t>.</a:t>
            </a:r>
          </a:p>
        </p:txBody>
      </p:sp>
      <p:sp>
        <p:nvSpPr>
          <p:cNvPr id="2" name="Slide Number Placeholder 1"/>
          <p:cNvSpPr>
            <a:spLocks noGrp="1"/>
          </p:cNvSpPr>
          <p:nvPr>
            <p:ph type="sldNum" sz="quarter" idx="11"/>
          </p:nvPr>
        </p:nvSpPr>
        <p:spPr/>
        <p:txBody>
          <a:bodyPr/>
          <a:lstStyle/>
          <a:p>
            <a:pPr>
              <a:defRPr/>
            </a:pPr>
            <a:fld id="{99AD4152-8DB3-F340-8D70-EFF88DEF0EA3}" type="slidenum">
              <a:rPr lang="en-US" b="1" smtClean="0"/>
              <a:pPr>
                <a:defRPr/>
              </a:pPr>
              <a:t>2</a:t>
            </a:fld>
            <a:endParaRPr lang="en-US" b="1" dirty="0"/>
          </a:p>
        </p:txBody>
      </p:sp>
      <p:sp>
        <p:nvSpPr>
          <p:cNvPr id="5" name="Footer Placeholder 4"/>
          <p:cNvSpPr>
            <a:spLocks noGrp="1"/>
          </p:cNvSpPr>
          <p:nvPr>
            <p:ph type="ftr" sz="quarter" idx="13"/>
          </p:nvPr>
        </p:nvSpPr>
        <p:spPr/>
        <p:txBody>
          <a:bodyPr/>
          <a:lstStyle/>
          <a:p>
            <a:pPr>
              <a:defRPr/>
            </a:pPr>
            <a:r>
              <a:rPr lang="en-US" smtClean="0"/>
              <a:t>4.1.2: Representing Data Sets</a:t>
            </a:r>
            <a:endParaRPr lang="en-US"/>
          </a:p>
        </p:txBody>
      </p:sp>
      <p:graphicFrame>
        <p:nvGraphicFramePr>
          <p:cNvPr id="3" name="Table 2"/>
          <p:cNvGraphicFramePr>
            <a:graphicFrameLocks noGrp="1"/>
          </p:cNvGraphicFramePr>
          <p:nvPr>
            <p:extLst>
              <p:ext uri="{D42A27DB-BD31-4B8C-83A1-F6EECF244321}">
                <p14:modId xmlns:p14="http://schemas.microsoft.com/office/powerpoint/2010/main" val="3230206386"/>
              </p:ext>
            </p:extLst>
          </p:nvPr>
        </p:nvGraphicFramePr>
        <p:xfrm>
          <a:off x="4546823" y="865884"/>
          <a:ext cx="3816728" cy="4929150"/>
        </p:xfrm>
        <a:graphic>
          <a:graphicData uri="http://schemas.openxmlformats.org/drawingml/2006/table">
            <a:tbl>
              <a:tblPr firstRow="1" bandRow="1">
                <a:tableStyleId>{5940675A-B579-460E-94D1-54222C63F5DA}</a:tableStyleId>
              </a:tblPr>
              <a:tblGrid>
                <a:gridCol w="1908364"/>
                <a:gridCol w="1908364"/>
              </a:tblGrid>
              <a:tr h="422811">
                <a:tc>
                  <a:txBody>
                    <a:bodyPr/>
                    <a:lstStyle/>
                    <a:p>
                      <a:pPr algn="ctr"/>
                      <a:r>
                        <a:rPr lang="en-US" sz="2000" b="1" i="0" u="none" strike="noStrike" kern="1200" baseline="0" dirty="0" smtClean="0">
                          <a:solidFill>
                            <a:schemeClr val="tx1"/>
                          </a:solidFill>
                          <a:latin typeface="Arial"/>
                          <a:ea typeface="+mn-ea"/>
                          <a:cs typeface="Arial"/>
                        </a:rPr>
                        <a:t>Classroom</a:t>
                      </a:r>
                      <a:endParaRPr lang="en-US" sz="2000" dirty="0">
                        <a:latin typeface="Arial"/>
                        <a:cs typeface="Arial"/>
                      </a:endParaRPr>
                    </a:p>
                  </a:txBody>
                  <a:tcPr anchor="ctr">
                    <a:solidFill>
                      <a:schemeClr val="bg1">
                        <a:lumMod val="85000"/>
                      </a:schemeClr>
                    </a:solidFill>
                  </a:tcPr>
                </a:tc>
                <a:tc>
                  <a:txBody>
                    <a:bodyPr/>
                    <a:lstStyle/>
                    <a:p>
                      <a:pPr algn="ctr"/>
                      <a:r>
                        <a:rPr lang="en-US" sz="2000" b="1" dirty="0" smtClean="0">
                          <a:latin typeface="Arial"/>
                          <a:cs typeface="Arial"/>
                        </a:rPr>
                        <a:t>Number of Students</a:t>
                      </a:r>
                      <a:endParaRPr lang="en-US" sz="2000" b="1" dirty="0">
                        <a:latin typeface="Arial"/>
                        <a:cs typeface="Arial"/>
                      </a:endParaRPr>
                    </a:p>
                  </a:txBody>
                  <a:tcPr anchor="ctr">
                    <a:solidFill>
                      <a:schemeClr val="bg1">
                        <a:lumMod val="85000"/>
                      </a:schemeClr>
                    </a:solidFill>
                  </a:tcPr>
                </a:tc>
              </a:tr>
              <a:tr h="422811">
                <a:tc>
                  <a:txBody>
                    <a:bodyPr/>
                    <a:lstStyle/>
                    <a:p>
                      <a:pPr algn="ctr"/>
                      <a:r>
                        <a:rPr lang="en-US" sz="2000" dirty="0" smtClean="0">
                          <a:latin typeface="Arial"/>
                          <a:cs typeface="Arial"/>
                        </a:rPr>
                        <a:t>1</a:t>
                      </a:r>
                      <a:endParaRPr lang="en-US" sz="2000" dirty="0">
                        <a:latin typeface="Arial"/>
                        <a:cs typeface="Arial"/>
                      </a:endParaRPr>
                    </a:p>
                  </a:txBody>
                  <a:tcPr>
                    <a:solidFill>
                      <a:schemeClr val="bg1"/>
                    </a:solidFill>
                  </a:tcPr>
                </a:tc>
                <a:tc>
                  <a:txBody>
                    <a:bodyPr/>
                    <a:lstStyle/>
                    <a:p>
                      <a:pPr algn="ctr"/>
                      <a:r>
                        <a:rPr lang="en-US" sz="2000" dirty="0" smtClean="0">
                          <a:latin typeface="Arial"/>
                          <a:cs typeface="Arial"/>
                        </a:rPr>
                        <a:t>25</a:t>
                      </a:r>
                      <a:endParaRPr lang="en-US" sz="2000" dirty="0">
                        <a:latin typeface="Arial"/>
                        <a:cs typeface="Arial"/>
                      </a:endParaRPr>
                    </a:p>
                  </a:txBody>
                  <a:tcPr>
                    <a:solidFill>
                      <a:schemeClr val="bg1"/>
                    </a:solidFill>
                  </a:tcPr>
                </a:tc>
              </a:tr>
              <a:tr h="422811">
                <a:tc>
                  <a:txBody>
                    <a:bodyPr/>
                    <a:lstStyle/>
                    <a:p>
                      <a:pPr algn="ctr"/>
                      <a:r>
                        <a:rPr lang="en-US" sz="2000" dirty="0" smtClean="0">
                          <a:latin typeface="Arial"/>
                          <a:cs typeface="Arial"/>
                        </a:rPr>
                        <a:t>2</a:t>
                      </a:r>
                      <a:endParaRPr lang="en-US" sz="2000" dirty="0">
                        <a:latin typeface="Arial"/>
                        <a:cs typeface="Arial"/>
                      </a:endParaRPr>
                    </a:p>
                  </a:txBody>
                  <a:tcPr>
                    <a:solidFill>
                      <a:schemeClr val="bg1"/>
                    </a:solidFill>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2000" dirty="0" smtClean="0">
                          <a:latin typeface="Arial"/>
                          <a:cs typeface="Arial"/>
                        </a:rPr>
                        <a:t>32</a:t>
                      </a:r>
                    </a:p>
                  </a:txBody>
                  <a:tcPr>
                    <a:solidFill>
                      <a:schemeClr val="bg1"/>
                    </a:solidFill>
                  </a:tcPr>
                </a:tc>
              </a:tr>
              <a:tr h="422811">
                <a:tc>
                  <a:txBody>
                    <a:bodyPr/>
                    <a:lstStyle/>
                    <a:p>
                      <a:pPr algn="ctr"/>
                      <a:r>
                        <a:rPr lang="en-US" sz="2000" dirty="0" smtClean="0">
                          <a:latin typeface="Arial"/>
                          <a:cs typeface="Arial"/>
                        </a:rPr>
                        <a:t>3</a:t>
                      </a:r>
                      <a:endParaRPr lang="en-US" sz="2000" dirty="0">
                        <a:latin typeface="Arial"/>
                        <a:cs typeface="Arial"/>
                      </a:endParaRPr>
                    </a:p>
                  </a:txBody>
                  <a:tcPr>
                    <a:solidFill>
                      <a:schemeClr val="bg1"/>
                    </a:solidFill>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2000" dirty="0" smtClean="0">
                          <a:latin typeface="Arial"/>
                          <a:cs typeface="Arial"/>
                        </a:rPr>
                        <a:t>30</a:t>
                      </a:r>
                    </a:p>
                  </a:txBody>
                  <a:tcPr>
                    <a:solidFill>
                      <a:schemeClr val="bg1"/>
                    </a:solidFill>
                  </a:tcPr>
                </a:tc>
              </a:tr>
              <a:tr h="422811">
                <a:tc>
                  <a:txBody>
                    <a:bodyPr/>
                    <a:lstStyle/>
                    <a:p>
                      <a:pPr algn="ctr"/>
                      <a:r>
                        <a:rPr lang="en-US" sz="2000" dirty="0" smtClean="0">
                          <a:latin typeface="Arial"/>
                          <a:cs typeface="Arial"/>
                        </a:rPr>
                        <a:t>4</a:t>
                      </a:r>
                      <a:endParaRPr lang="en-US" sz="2000" dirty="0">
                        <a:latin typeface="Arial"/>
                        <a:cs typeface="Arial"/>
                      </a:endParaRPr>
                    </a:p>
                  </a:txBody>
                  <a:tcPr>
                    <a:solidFill>
                      <a:schemeClr val="bg1"/>
                    </a:solidFill>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2000" dirty="0" smtClean="0">
                          <a:latin typeface="Arial"/>
                          <a:cs typeface="Arial"/>
                        </a:rPr>
                        <a:t>30</a:t>
                      </a:r>
                    </a:p>
                  </a:txBody>
                  <a:tcPr>
                    <a:solidFill>
                      <a:schemeClr val="bg1"/>
                    </a:solidFill>
                  </a:tcPr>
                </a:tc>
              </a:tr>
              <a:tr h="422811">
                <a:tc>
                  <a:txBody>
                    <a:bodyPr/>
                    <a:lstStyle/>
                    <a:p>
                      <a:pPr algn="ctr"/>
                      <a:r>
                        <a:rPr lang="en-US" sz="2000" dirty="0" smtClean="0">
                          <a:latin typeface="Arial"/>
                          <a:cs typeface="Arial"/>
                        </a:rPr>
                        <a:t>5</a:t>
                      </a:r>
                      <a:endParaRPr lang="en-US" sz="2000" dirty="0">
                        <a:latin typeface="Arial"/>
                        <a:cs typeface="Arial"/>
                      </a:endParaRPr>
                    </a:p>
                  </a:txBody>
                  <a:tcPr>
                    <a:solidFill>
                      <a:schemeClr val="bg1"/>
                    </a:solidFill>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2000" dirty="0" smtClean="0">
                          <a:latin typeface="Arial"/>
                          <a:cs typeface="Arial"/>
                        </a:rPr>
                        <a:t>29</a:t>
                      </a:r>
                    </a:p>
                  </a:txBody>
                  <a:tcPr>
                    <a:solidFill>
                      <a:schemeClr val="bg1"/>
                    </a:solidFill>
                  </a:tcPr>
                </a:tc>
              </a:tr>
              <a:tr h="422811">
                <a:tc>
                  <a:txBody>
                    <a:bodyPr/>
                    <a:lstStyle/>
                    <a:p>
                      <a:pPr algn="ctr"/>
                      <a:r>
                        <a:rPr lang="en-US" sz="2000" dirty="0" smtClean="0">
                          <a:latin typeface="Arial"/>
                          <a:cs typeface="Arial"/>
                        </a:rPr>
                        <a:t>6</a:t>
                      </a:r>
                      <a:endParaRPr lang="en-US" sz="2000" dirty="0">
                        <a:latin typeface="Arial"/>
                        <a:cs typeface="Arial"/>
                      </a:endParaRPr>
                    </a:p>
                  </a:txBody>
                  <a:tcPr>
                    <a:solidFill>
                      <a:schemeClr val="bg1"/>
                    </a:solidFill>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2000" dirty="0" smtClean="0">
                          <a:latin typeface="Arial"/>
                          <a:cs typeface="Arial"/>
                        </a:rPr>
                        <a:t>35</a:t>
                      </a:r>
                    </a:p>
                  </a:txBody>
                  <a:tcPr>
                    <a:solidFill>
                      <a:schemeClr val="bg1"/>
                    </a:solidFill>
                  </a:tcPr>
                </a:tc>
              </a:tr>
              <a:tr h="422811">
                <a:tc>
                  <a:txBody>
                    <a:bodyPr/>
                    <a:lstStyle/>
                    <a:p>
                      <a:pPr algn="ctr"/>
                      <a:r>
                        <a:rPr lang="en-US" sz="2000" dirty="0" smtClean="0">
                          <a:latin typeface="Arial"/>
                          <a:cs typeface="Arial"/>
                        </a:rPr>
                        <a:t>7</a:t>
                      </a:r>
                      <a:endParaRPr lang="en-US" sz="2000" dirty="0">
                        <a:latin typeface="Arial"/>
                        <a:cs typeface="Arial"/>
                      </a:endParaRPr>
                    </a:p>
                  </a:txBody>
                  <a:tcPr>
                    <a:solidFill>
                      <a:schemeClr val="bg1"/>
                    </a:solidFill>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2000" dirty="0" smtClean="0">
                          <a:latin typeface="Arial"/>
                          <a:cs typeface="Arial"/>
                        </a:rPr>
                        <a:t>25</a:t>
                      </a:r>
                    </a:p>
                  </a:txBody>
                  <a:tcPr>
                    <a:solidFill>
                      <a:schemeClr val="bg1"/>
                    </a:solidFill>
                  </a:tcPr>
                </a:tc>
              </a:tr>
              <a:tr h="422811">
                <a:tc>
                  <a:txBody>
                    <a:bodyPr/>
                    <a:lstStyle/>
                    <a:p>
                      <a:pPr algn="ctr"/>
                      <a:r>
                        <a:rPr lang="en-US" sz="2000" dirty="0" smtClean="0">
                          <a:latin typeface="Arial"/>
                          <a:cs typeface="Arial"/>
                        </a:rPr>
                        <a:t>8</a:t>
                      </a:r>
                      <a:endParaRPr lang="en-US" sz="2000" dirty="0">
                        <a:latin typeface="Arial"/>
                        <a:cs typeface="Arial"/>
                      </a:endParaRPr>
                    </a:p>
                  </a:txBody>
                  <a:tcPr>
                    <a:solidFill>
                      <a:schemeClr val="bg1"/>
                    </a:solidFill>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2000" dirty="0" smtClean="0">
                          <a:latin typeface="Arial"/>
                          <a:cs typeface="Arial"/>
                        </a:rPr>
                        <a:t>35</a:t>
                      </a:r>
                    </a:p>
                  </a:txBody>
                  <a:tcPr>
                    <a:solidFill>
                      <a:schemeClr val="bg1"/>
                    </a:solidFill>
                  </a:tcPr>
                </a:tc>
              </a:tr>
              <a:tr h="422811">
                <a:tc>
                  <a:txBody>
                    <a:bodyPr/>
                    <a:lstStyle/>
                    <a:p>
                      <a:pPr algn="ctr"/>
                      <a:r>
                        <a:rPr lang="en-US" sz="2000" dirty="0" smtClean="0">
                          <a:latin typeface="Arial"/>
                          <a:cs typeface="Arial"/>
                        </a:rPr>
                        <a:t>9</a:t>
                      </a:r>
                      <a:endParaRPr lang="en-US" sz="2000" dirty="0">
                        <a:latin typeface="Arial"/>
                        <a:cs typeface="Arial"/>
                      </a:endParaRPr>
                    </a:p>
                  </a:txBody>
                  <a:tcPr>
                    <a:solidFill>
                      <a:schemeClr val="bg1"/>
                    </a:solidFill>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2000" dirty="0" smtClean="0">
                          <a:latin typeface="Arial"/>
                          <a:cs typeface="Arial"/>
                        </a:rPr>
                        <a:t>29</a:t>
                      </a:r>
                    </a:p>
                  </a:txBody>
                  <a:tcPr>
                    <a:solidFill>
                      <a:schemeClr val="bg1"/>
                    </a:solidFill>
                  </a:tcPr>
                </a:tc>
              </a:tr>
              <a:tr h="422811">
                <a:tc>
                  <a:txBody>
                    <a:bodyPr/>
                    <a:lstStyle/>
                    <a:p>
                      <a:pPr algn="ctr"/>
                      <a:r>
                        <a:rPr lang="en-US" sz="2000" dirty="0" smtClean="0">
                          <a:latin typeface="Arial"/>
                          <a:cs typeface="Arial"/>
                        </a:rPr>
                        <a:t>10</a:t>
                      </a:r>
                      <a:endParaRPr lang="en-US" sz="2000" dirty="0">
                        <a:latin typeface="Arial"/>
                        <a:cs typeface="Arial"/>
                      </a:endParaRPr>
                    </a:p>
                  </a:txBody>
                  <a:tcPr>
                    <a:solidFill>
                      <a:schemeClr val="bg1"/>
                    </a:solidFill>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2000" dirty="0" smtClean="0">
                          <a:latin typeface="Arial"/>
                          <a:cs typeface="Arial"/>
                        </a:rPr>
                        <a:t>26</a:t>
                      </a:r>
                    </a:p>
                  </a:txBody>
                  <a:tcPr>
                    <a:solidFill>
                      <a:schemeClr val="bg1"/>
                    </a:solidFill>
                  </a:tcPr>
                </a:tc>
              </a:tr>
            </a:tbl>
          </a:graphicData>
        </a:graphic>
      </p:graphicFrame>
    </p:spTree>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p:txBody>
          <a:bodyPr/>
          <a:lstStyle/>
          <a:p>
            <a:pPr marL="457200" indent="-457200" algn="l">
              <a:spcAft>
                <a:spcPts val="2400"/>
              </a:spcAft>
              <a:buFont typeface="+mj-lt"/>
              <a:buAutoNum type="arabicPeriod"/>
            </a:pPr>
            <a:r>
              <a:rPr lang="en-US" dirty="0"/>
              <a:t>What is the median?</a:t>
            </a:r>
          </a:p>
          <a:p>
            <a:pPr marL="457200" indent="-457200" algn="l">
              <a:spcAft>
                <a:spcPts val="2400"/>
              </a:spcAft>
              <a:buFont typeface="+mj-lt"/>
              <a:buAutoNum type="arabicPeriod"/>
            </a:pPr>
            <a:r>
              <a:rPr lang="en-US" dirty="0"/>
              <a:t>What is the first quartile?</a:t>
            </a:r>
          </a:p>
          <a:p>
            <a:pPr marL="457200" indent="-457200" algn="l">
              <a:spcAft>
                <a:spcPts val="2400"/>
              </a:spcAft>
              <a:buFont typeface="+mj-lt"/>
              <a:buAutoNum type="arabicPeriod"/>
            </a:pPr>
            <a:r>
              <a:rPr lang="en-US" dirty="0"/>
              <a:t>What is the third quartile?</a:t>
            </a:r>
          </a:p>
          <a:p>
            <a:pPr marL="457200" indent="-457200" algn="l">
              <a:spcAft>
                <a:spcPts val="2400"/>
              </a:spcAft>
              <a:buFont typeface="+mj-lt"/>
              <a:buAutoNum type="arabicPeriod"/>
            </a:pPr>
            <a:r>
              <a:rPr lang="en-US" dirty="0"/>
              <a:t>Which classroom has the least number of students?</a:t>
            </a:r>
          </a:p>
          <a:p>
            <a:pPr marL="457200" indent="-457200" algn="l">
              <a:spcAft>
                <a:spcPts val="2400"/>
              </a:spcAft>
              <a:buFont typeface="+mj-lt"/>
              <a:buAutoNum type="arabicPeriod"/>
            </a:pPr>
            <a:r>
              <a:rPr lang="en-US" dirty="0"/>
              <a:t>Which classroom has the greatest number of students?</a:t>
            </a:r>
          </a:p>
          <a:p>
            <a:pPr marL="457200" indent="-457200" algn="l">
              <a:buFont typeface="+mj-lt"/>
              <a:buAutoNum type="arabicPeriod"/>
            </a:pPr>
            <a:r>
              <a:rPr lang="en-US" dirty="0"/>
              <a:t>Are there any striking deviations in the data? Explain.</a:t>
            </a:r>
          </a:p>
        </p:txBody>
      </p:sp>
      <p:sp>
        <p:nvSpPr>
          <p:cNvPr id="4" name="Slide Number Placeholder 3"/>
          <p:cNvSpPr>
            <a:spLocks noGrp="1"/>
          </p:cNvSpPr>
          <p:nvPr>
            <p:ph type="sldNum" sz="quarter" idx="11"/>
          </p:nvPr>
        </p:nvSpPr>
        <p:spPr/>
        <p:txBody>
          <a:bodyPr/>
          <a:lstStyle/>
          <a:p>
            <a:pPr>
              <a:defRPr/>
            </a:pPr>
            <a:fld id="{9F1B4337-BFC0-4740-BFA4-D4AB9F70F9C9}" type="slidenum">
              <a:rPr lang="en-US" smtClean="0"/>
              <a:pPr>
                <a:defRPr/>
              </a:pPr>
              <a:t>3</a:t>
            </a:fld>
            <a:endParaRPr lang="en-US" dirty="0"/>
          </a:p>
        </p:txBody>
      </p:sp>
      <p:sp>
        <p:nvSpPr>
          <p:cNvPr id="5" name="Footer Placeholder 4"/>
          <p:cNvSpPr>
            <a:spLocks noGrp="1"/>
          </p:cNvSpPr>
          <p:nvPr>
            <p:ph type="ftr" sz="quarter" idx="13"/>
          </p:nvPr>
        </p:nvSpPr>
        <p:spPr/>
        <p:txBody>
          <a:bodyPr/>
          <a:lstStyle/>
          <a:p>
            <a:pPr>
              <a:defRPr/>
            </a:pPr>
            <a:r>
              <a:rPr lang="en-US" smtClean="0"/>
              <a:t>4.1.2: Representing Data Sets</a:t>
            </a:r>
            <a:endParaRPr lang="en-US"/>
          </a:p>
        </p:txBody>
      </p:sp>
    </p:spTree>
    <p:extLst>
      <p:ext uri="{BB962C8B-B14F-4D97-AF65-F5344CB8AC3E}">
        <p14:creationId xmlns:p14="http://schemas.microsoft.com/office/powerpoint/2010/main" val="261272551"/>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542925" y="641350"/>
            <a:ext cx="3743458" cy="4997450"/>
          </a:xfrm>
        </p:spPr>
        <p:txBody>
          <a:bodyPr/>
          <a:lstStyle/>
          <a:p>
            <a:pPr marL="457200" indent="-457200" algn="l">
              <a:buFont typeface="+mj-lt"/>
              <a:buAutoNum type="arabicPeriod"/>
            </a:pPr>
            <a:r>
              <a:rPr lang="en-US" dirty="0"/>
              <a:t>What is the </a:t>
            </a:r>
            <a:r>
              <a:rPr lang="en-US" dirty="0" smtClean="0"/>
              <a:t>median?</a:t>
            </a:r>
            <a:endParaRPr lang="en-US" dirty="0"/>
          </a:p>
          <a:p>
            <a:pPr marL="800100" lvl="1" indent="-342900" algn="l">
              <a:buFont typeface="Arial"/>
              <a:buChar char="•"/>
            </a:pPr>
            <a:r>
              <a:rPr lang="en-US" sz="2400" dirty="0">
                <a:solidFill>
                  <a:srgbClr val="660066"/>
                </a:solidFill>
              </a:rPr>
              <a:t>Order the data (the </a:t>
            </a:r>
            <a:r>
              <a:rPr lang="en-US" sz="2400" dirty="0" smtClean="0">
                <a:solidFill>
                  <a:srgbClr val="660066"/>
                </a:solidFill>
              </a:rPr>
              <a:t/>
            </a:r>
            <a:br>
              <a:rPr lang="en-US" sz="2400" dirty="0" smtClean="0">
                <a:solidFill>
                  <a:srgbClr val="660066"/>
                </a:solidFill>
              </a:rPr>
            </a:br>
            <a:r>
              <a:rPr lang="en-US" sz="2400" dirty="0" smtClean="0">
                <a:solidFill>
                  <a:srgbClr val="660066"/>
                </a:solidFill>
              </a:rPr>
              <a:t>number </a:t>
            </a:r>
            <a:r>
              <a:rPr lang="en-US" sz="2400" dirty="0">
                <a:solidFill>
                  <a:srgbClr val="660066"/>
                </a:solidFill>
              </a:rPr>
              <a:t>of students in </a:t>
            </a:r>
            <a:r>
              <a:rPr lang="en-US" sz="2400" dirty="0" smtClean="0">
                <a:solidFill>
                  <a:srgbClr val="660066"/>
                </a:solidFill>
              </a:rPr>
              <a:t>each </a:t>
            </a:r>
            <a:r>
              <a:rPr lang="en-US" sz="2400" dirty="0">
                <a:solidFill>
                  <a:srgbClr val="660066"/>
                </a:solidFill>
              </a:rPr>
              <a:t>classroom) </a:t>
            </a:r>
            <a:r>
              <a:rPr lang="en-US" sz="2400" dirty="0" smtClean="0">
                <a:solidFill>
                  <a:srgbClr val="660066"/>
                </a:solidFill>
              </a:rPr>
              <a:t>from least </a:t>
            </a:r>
            <a:r>
              <a:rPr lang="en-US" sz="2400" dirty="0">
                <a:solidFill>
                  <a:srgbClr val="660066"/>
                </a:solidFill>
              </a:rPr>
              <a:t>to greatest</a:t>
            </a:r>
            <a:r>
              <a:rPr lang="en-US" sz="2400" dirty="0" smtClean="0">
                <a:solidFill>
                  <a:srgbClr val="660066"/>
                </a:solidFill>
              </a:rPr>
              <a:t>.</a:t>
            </a:r>
          </a:p>
          <a:p>
            <a:pPr lvl="1" algn="l"/>
            <a:endParaRPr lang="en-US" sz="2400" dirty="0">
              <a:solidFill>
                <a:srgbClr val="660066"/>
              </a:solidFill>
            </a:endParaRPr>
          </a:p>
          <a:p>
            <a:pPr lvl="1" algn="l"/>
            <a:endParaRPr lang="en-US" sz="2400" dirty="0">
              <a:solidFill>
                <a:srgbClr val="660066"/>
              </a:solidFill>
            </a:endParaRPr>
          </a:p>
        </p:txBody>
      </p:sp>
      <p:sp>
        <p:nvSpPr>
          <p:cNvPr id="3" name="Slide Number Placeholder 2"/>
          <p:cNvSpPr>
            <a:spLocks noGrp="1"/>
          </p:cNvSpPr>
          <p:nvPr>
            <p:ph type="sldNum" sz="quarter" idx="11"/>
          </p:nvPr>
        </p:nvSpPr>
        <p:spPr/>
        <p:txBody>
          <a:bodyPr/>
          <a:lstStyle/>
          <a:p>
            <a:pPr>
              <a:defRPr/>
            </a:pPr>
            <a:fld id="{FD86E977-F7B8-7042-8100-EBBB46C22565}" type="slidenum">
              <a:rPr lang="en-US" b="1" smtClean="0"/>
              <a:pPr>
                <a:defRPr/>
              </a:pPr>
              <a:t>4</a:t>
            </a:fld>
            <a:endParaRPr lang="en-US" b="1" dirty="0"/>
          </a:p>
        </p:txBody>
      </p:sp>
      <p:sp>
        <p:nvSpPr>
          <p:cNvPr id="4" name="TextBox 3"/>
          <p:cNvSpPr txBox="1"/>
          <p:nvPr/>
        </p:nvSpPr>
        <p:spPr>
          <a:xfrm>
            <a:off x="8785697" y="5639027"/>
            <a:ext cx="184666" cy="461665"/>
          </a:xfrm>
          <a:prstGeom prst="rect">
            <a:avLst/>
          </a:prstGeom>
          <a:noFill/>
        </p:spPr>
        <p:txBody>
          <a:bodyPr wrap="none" rtlCol="0">
            <a:spAutoFit/>
          </a:bodyPr>
          <a:lstStyle/>
          <a:p>
            <a:endParaRPr lang="en-US" dirty="0">
              <a:latin typeface="Arial"/>
            </a:endParaRPr>
          </a:p>
        </p:txBody>
      </p:sp>
      <p:sp>
        <p:nvSpPr>
          <p:cNvPr id="6" name="Footer Placeholder 5"/>
          <p:cNvSpPr>
            <a:spLocks noGrp="1"/>
          </p:cNvSpPr>
          <p:nvPr>
            <p:ph type="ftr" sz="quarter" idx="13"/>
          </p:nvPr>
        </p:nvSpPr>
        <p:spPr/>
        <p:txBody>
          <a:bodyPr/>
          <a:lstStyle/>
          <a:p>
            <a:pPr>
              <a:defRPr/>
            </a:pPr>
            <a:r>
              <a:rPr lang="en-US" smtClean="0"/>
              <a:t>4.1.2: Representing Data Sets</a:t>
            </a:r>
            <a:endParaRPr lang="en-US"/>
          </a:p>
        </p:txBody>
      </p:sp>
      <p:graphicFrame>
        <p:nvGraphicFramePr>
          <p:cNvPr id="7" name="Table 6"/>
          <p:cNvGraphicFramePr>
            <a:graphicFrameLocks noGrp="1"/>
          </p:cNvGraphicFramePr>
          <p:nvPr>
            <p:extLst>
              <p:ext uri="{D42A27DB-BD31-4B8C-83A1-F6EECF244321}">
                <p14:modId xmlns:p14="http://schemas.microsoft.com/office/powerpoint/2010/main" val="3947091195"/>
              </p:ext>
            </p:extLst>
          </p:nvPr>
        </p:nvGraphicFramePr>
        <p:xfrm>
          <a:off x="4546823" y="865884"/>
          <a:ext cx="3816728" cy="4929150"/>
        </p:xfrm>
        <a:graphic>
          <a:graphicData uri="http://schemas.openxmlformats.org/drawingml/2006/table">
            <a:tbl>
              <a:tblPr firstRow="1" bandRow="1">
                <a:tableStyleId>{5940675A-B579-460E-94D1-54222C63F5DA}</a:tableStyleId>
              </a:tblPr>
              <a:tblGrid>
                <a:gridCol w="1908364"/>
                <a:gridCol w="1908364"/>
              </a:tblGrid>
              <a:tr h="422811">
                <a:tc>
                  <a:txBody>
                    <a:bodyPr/>
                    <a:lstStyle/>
                    <a:p>
                      <a:pPr algn="ctr"/>
                      <a:r>
                        <a:rPr lang="en-US" sz="2000" b="1" i="0" u="none" strike="noStrike" kern="1200" baseline="0" dirty="0" smtClean="0">
                          <a:solidFill>
                            <a:schemeClr val="tx1"/>
                          </a:solidFill>
                          <a:latin typeface="Arial"/>
                          <a:ea typeface="+mn-ea"/>
                          <a:cs typeface="Arial"/>
                        </a:rPr>
                        <a:t>Classroom</a:t>
                      </a:r>
                      <a:endParaRPr lang="en-US" sz="2000" dirty="0">
                        <a:latin typeface="Arial"/>
                        <a:cs typeface="Arial"/>
                      </a:endParaRPr>
                    </a:p>
                  </a:txBody>
                  <a:tcPr anchor="ctr">
                    <a:solidFill>
                      <a:schemeClr val="bg1">
                        <a:lumMod val="85000"/>
                      </a:schemeClr>
                    </a:solidFill>
                  </a:tcPr>
                </a:tc>
                <a:tc>
                  <a:txBody>
                    <a:bodyPr/>
                    <a:lstStyle/>
                    <a:p>
                      <a:pPr algn="ctr"/>
                      <a:r>
                        <a:rPr lang="en-US" sz="2000" b="1" dirty="0" smtClean="0">
                          <a:latin typeface="Arial"/>
                          <a:cs typeface="Arial"/>
                        </a:rPr>
                        <a:t>Number of Students</a:t>
                      </a:r>
                      <a:endParaRPr lang="en-US" sz="2000" b="1" dirty="0">
                        <a:latin typeface="Arial"/>
                        <a:cs typeface="Arial"/>
                      </a:endParaRPr>
                    </a:p>
                  </a:txBody>
                  <a:tcPr anchor="ctr">
                    <a:solidFill>
                      <a:schemeClr val="bg1">
                        <a:lumMod val="85000"/>
                      </a:schemeClr>
                    </a:solidFill>
                  </a:tcPr>
                </a:tc>
              </a:tr>
              <a:tr h="422811">
                <a:tc>
                  <a:txBody>
                    <a:bodyPr/>
                    <a:lstStyle/>
                    <a:p>
                      <a:pPr algn="ctr"/>
                      <a:r>
                        <a:rPr lang="en-US" sz="2000" dirty="0" smtClean="0">
                          <a:latin typeface="Arial"/>
                          <a:cs typeface="Arial"/>
                        </a:rPr>
                        <a:t>1</a:t>
                      </a:r>
                      <a:endParaRPr lang="en-US" sz="2000" dirty="0">
                        <a:latin typeface="Arial"/>
                        <a:cs typeface="Arial"/>
                      </a:endParaRPr>
                    </a:p>
                  </a:txBody>
                  <a:tcPr>
                    <a:solidFill>
                      <a:schemeClr val="bg1"/>
                    </a:solidFill>
                  </a:tcPr>
                </a:tc>
                <a:tc>
                  <a:txBody>
                    <a:bodyPr/>
                    <a:lstStyle/>
                    <a:p>
                      <a:pPr algn="ctr"/>
                      <a:r>
                        <a:rPr lang="en-US" sz="2000" dirty="0" smtClean="0">
                          <a:latin typeface="Arial"/>
                          <a:cs typeface="Arial"/>
                        </a:rPr>
                        <a:t>25</a:t>
                      </a:r>
                      <a:endParaRPr lang="en-US" sz="2000" dirty="0">
                        <a:latin typeface="Arial"/>
                        <a:cs typeface="Arial"/>
                      </a:endParaRPr>
                    </a:p>
                  </a:txBody>
                  <a:tcPr>
                    <a:solidFill>
                      <a:schemeClr val="bg1"/>
                    </a:solidFill>
                  </a:tcPr>
                </a:tc>
              </a:tr>
              <a:tr h="422811">
                <a:tc>
                  <a:txBody>
                    <a:bodyPr/>
                    <a:lstStyle/>
                    <a:p>
                      <a:pPr algn="ctr"/>
                      <a:r>
                        <a:rPr lang="en-US" sz="2000" dirty="0" smtClean="0">
                          <a:latin typeface="Arial"/>
                          <a:cs typeface="Arial"/>
                        </a:rPr>
                        <a:t>7</a:t>
                      </a:r>
                      <a:endParaRPr lang="en-US" sz="2000" dirty="0">
                        <a:latin typeface="Arial"/>
                        <a:cs typeface="Arial"/>
                      </a:endParaRPr>
                    </a:p>
                  </a:txBody>
                  <a:tcPr>
                    <a:solidFill>
                      <a:schemeClr val="bg1"/>
                    </a:solidFill>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2000" dirty="0" smtClean="0">
                          <a:latin typeface="Arial"/>
                          <a:cs typeface="Arial"/>
                        </a:rPr>
                        <a:t>25</a:t>
                      </a:r>
                    </a:p>
                  </a:txBody>
                  <a:tcPr>
                    <a:solidFill>
                      <a:schemeClr val="bg1"/>
                    </a:solidFill>
                  </a:tcPr>
                </a:tc>
              </a:tr>
              <a:tr h="422811">
                <a:tc>
                  <a:txBody>
                    <a:bodyPr/>
                    <a:lstStyle/>
                    <a:p>
                      <a:pPr algn="ctr"/>
                      <a:r>
                        <a:rPr lang="en-US" sz="2000" dirty="0" smtClean="0">
                          <a:latin typeface="Arial"/>
                          <a:cs typeface="Arial"/>
                        </a:rPr>
                        <a:t>10</a:t>
                      </a:r>
                      <a:endParaRPr lang="en-US" sz="2000" dirty="0">
                        <a:latin typeface="Arial"/>
                        <a:cs typeface="Arial"/>
                      </a:endParaRPr>
                    </a:p>
                  </a:txBody>
                  <a:tcPr>
                    <a:solidFill>
                      <a:schemeClr val="bg1"/>
                    </a:solidFill>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2000" dirty="0" smtClean="0">
                          <a:latin typeface="Arial"/>
                          <a:cs typeface="Arial"/>
                        </a:rPr>
                        <a:t>26</a:t>
                      </a:r>
                    </a:p>
                  </a:txBody>
                  <a:tcPr>
                    <a:solidFill>
                      <a:schemeClr val="bg1"/>
                    </a:solidFill>
                  </a:tcPr>
                </a:tc>
              </a:tr>
              <a:tr h="422811">
                <a:tc>
                  <a:txBody>
                    <a:bodyPr/>
                    <a:lstStyle/>
                    <a:p>
                      <a:pPr algn="ctr"/>
                      <a:r>
                        <a:rPr lang="en-US" sz="2000" dirty="0" smtClean="0">
                          <a:latin typeface="Arial"/>
                          <a:cs typeface="Arial"/>
                        </a:rPr>
                        <a:t>5</a:t>
                      </a:r>
                      <a:endParaRPr lang="en-US" sz="2000" dirty="0">
                        <a:latin typeface="Arial"/>
                        <a:cs typeface="Arial"/>
                      </a:endParaRPr>
                    </a:p>
                  </a:txBody>
                  <a:tcPr>
                    <a:solidFill>
                      <a:schemeClr val="bg1"/>
                    </a:solidFill>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2000" dirty="0" smtClean="0">
                          <a:latin typeface="Arial"/>
                          <a:cs typeface="Arial"/>
                        </a:rPr>
                        <a:t>29</a:t>
                      </a:r>
                    </a:p>
                  </a:txBody>
                  <a:tcPr>
                    <a:solidFill>
                      <a:schemeClr val="bg1"/>
                    </a:solidFill>
                  </a:tcPr>
                </a:tc>
              </a:tr>
              <a:tr h="422811">
                <a:tc>
                  <a:txBody>
                    <a:bodyPr/>
                    <a:lstStyle/>
                    <a:p>
                      <a:pPr algn="ctr"/>
                      <a:r>
                        <a:rPr lang="en-US" sz="2000" dirty="0" smtClean="0">
                          <a:latin typeface="Arial"/>
                          <a:cs typeface="Arial"/>
                        </a:rPr>
                        <a:t>9</a:t>
                      </a:r>
                      <a:endParaRPr lang="en-US" sz="2000" dirty="0">
                        <a:latin typeface="Arial"/>
                        <a:cs typeface="Arial"/>
                      </a:endParaRPr>
                    </a:p>
                  </a:txBody>
                  <a:tcPr>
                    <a:solidFill>
                      <a:schemeClr val="bg1"/>
                    </a:solidFill>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2000" dirty="0" smtClean="0">
                          <a:latin typeface="Arial"/>
                          <a:cs typeface="Arial"/>
                        </a:rPr>
                        <a:t>29</a:t>
                      </a:r>
                    </a:p>
                  </a:txBody>
                  <a:tcPr>
                    <a:solidFill>
                      <a:schemeClr val="bg1"/>
                    </a:solidFill>
                  </a:tcPr>
                </a:tc>
              </a:tr>
              <a:tr h="422811">
                <a:tc>
                  <a:txBody>
                    <a:bodyPr/>
                    <a:lstStyle/>
                    <a:p>
                      <a:pPr algn="ctr"/>
                      <a:r>
                        <a:rPr lang="en-US" sz="2000" dirty="0" smtClean="0">
                          <a:latin typeface="Arial"/>
                          <a:cs typeface="Arial"/>
                        </a:rPr>
                        <a:t>3</a:t>
                      </a:r>
                      <a:endParaRPr lang="en-US" sz="2000" dirty="0">
                        <a:latin typeface="Arial"/>
                        <a:cs typeface="Arial"/>
                      </a:endParaRPr>
                    </a:p>
                  </a:txBody>
                  <a:tcPr>
                    <a:solidFill>
                      <a:schemeClr val="bg1"/>
                    </a:solidFill>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2000" dirty="0" smtClean="0">
                          <a:latin typeface="Arial"/>
                          <a:cs typeface="Arial"/>
                        </a:rPr>
                        <a:t>30</a:t>
                      </a:r>
                    </a:p>
                  </a:txBody>
                  <a:tcPr>
                    <a:solidFill>
                      <a:schemeClr val="bg1"/>
                    </a:solidFill>
                  </a:tcPr>
                </a:tc>
              </a:tr>
              <a:tr h="422811">
                <a:tc>
                  <a:txBody>
                    <a:bodyPr/>
                    <a:lstStyle/>
                    <a:p>
                      <a:pPr algn="ctr"/>
                      <a:r>
                        <a:rPr lang="en-US" sz="2000" dirty="0" smtClean="0">
                          <a:latin typeface="Arial"/>
                          <a:cs typeface="Arial"/>
                        </a:rPr>
                        <a:t>4</a:t>
                      </a:r>
                      <a:endParaRPr lang="en-US" sz="2000" dirty="0">
                        <a:latin typeface="Arial"/>
                        <a:cs typeface="Arial"/>
                      </a:endParaRPr>
                    </a:p>
                  </a:txBody>
                  <a:tcPr>
                    <a:solidFill>
                      <a:schemeClr val="bg1"/>
                    </a:solidFill>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2000" dirty="0" smtClean="0">
                          <a:latin typeface="Arial"/>
                          <a:cs typeface="Arial"/>
                        </a:rPr>
                        <a:t>30</a:t>
                      </a:r>
                    </a:p>
                  </a:txBody>
                  <a:tcPr>
                    <a:solidFill>
                      <a:schemeClr val="bg1"/>
                    </a:solidFill>
                  </a:tcPr>
                </a:tc>
              </a:tr>
              <a:tr h="422811">
                <a:tc>
                  <a:txBody>
                    <a:bodyPr/>
                    <a:lstStyle/>
                    <a:p>
                      <a:pPr algn="ctr"/>
                      <a:r>
                        <a:rPr lang="en-US" sz="2000" dirty="0" smtClean="0">
                          <a:latin typeface="Arial"/>
                          <a:cs typeface="Arial"/>
                        </a:rPr>
                        <a:t>2</a:t>
                      </a:r>
                      <a:endParaRPr lang="en-US" sz="2000" dirty="0">
                        <a:latin typeface="Arial"/>
                        <a:cs typeface="Arial"/>
                      </a:endParaRPr>
                    </a:p>
                  </a:txBody>
                  <a:tcPr>
                    <a:solidFill>
                      <a:schemeClr val="bg1"/>
                    </a:solidFill>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2000" dirty="0" smtClean="0">
                          <a:latin typeface="Arial"/>
                          <a:cs typeface="Arial"/>
                        </a:rPr>
                        <a:t>32</a:t>
                      </a:r>
                    </a:p>
                  </a:txBody>
                  <a:tcPr>
                    <a:solidFill>
                      <a:schemeClr val="bg1"/>
                    </a:solidFill>
                  </a:tcPr>
                </a:tc>
              </a:tr>
              <a:tr h="422811">
                <a:tc>
                  <a:txBody>
                    <a:bodyPr/>
                    <a:lstStyle/>
                    <a:p>
                      <a:pPr algn="ctr"/>
                      <a:r>
                        <a:rPr lang="en-US" sz="2000" dirty="0" smtClean="0">
                          <a:latin typeface="Arial"/>
                          <a:cs typeface="Arial"/>
                        </a:rPr>
                        <a:t>6</a:t>
                      </a:r>
                      <a:endParaRPr lang="en-US" sz="2000" dirty="0">
                        <a:latin typeface="Arial"/>
                        <a:cs typeface="Arial"/>
                      </a:endParaRPr>
                    </a:p>
                  </a:txBody>
                  <a:tcPr>
                    <a:solidFill>
                      <a:schemeClr val="bg1"/>
                    </a:solidFill>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2000" dirty="0" smtClean="0">
                          <a:latin typeface="Arial"/>
                          <a:cs typeface="Arial"/>
                        </a:rPr>
                        <a:t>35</a:t>
                      </a:r>
                    </a:p>
                  </a:txBody>
                  <a:tcPr>
                    <a:solidFill>
                      <a:schemeClr val="bg1"/>
                    </a:solidFill>
                  </a:tcPr>
                </a:tc>
              </a:tr>
              <a:tr h="422811">
                <a:tc>
                  <a:txBody>
                    <a:bodyPr/>
                    <a:lstStyle/>
                    <a:p>
                      <a:pPr algn="ctr"/>
                      <a:r>
                        <a:rPr lang="en-US" sz="2000" dirty="0" smtClean="0">
                          <a:latin typeface="Arial"/>
                          <a:cs typeface="Arial"/>
                        </a:rPr>
                        <a:t>8</a:t>
                      </a:r>
                      <a:endParaRPr lang="en-US" sz="2000" dirty="0">
                        <a:latin typeface="Arial"/>
                        <a:cs typeface="Arial"/>
                      </a:endParaRPr>
                    </a:p>
                  </a:txBody>
                  <a:tcPr>
                    <a:solidFill>
                      <a:schemeClr val="bg1"/>
                    </a:solidFill>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2000" dirty="0" smtClean="0">
                          <a:latin typeface="Arial"/>
                          <a:cs typeface="Arial"/>
                        </a:rPr>
                        <a:t>35</a:t>
                      </a:r>
                    </a:p>
                  </a:txBody>
                  <a:tcPr>
                    <a:solidFill>
                      <a:schemeClr val="bg1"/>
                    </a:solidFill>
                  </a:tcPr>
                </a:tc>
              </a:tr>
            </a:tbl>
          </a:graphicData>
        </a:graphic>
      </p:graphicFrame>
    </p:spTree>
  </p:cSld>
  <p:clrMapOvr>
    <a:masterClrMapping/>
  </p:clrMapOvr>
  <p:transition xmlns:p14="http://schemas.microsoft.com/office/powerpoint/2010/main" spd="slow"/>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nodeType="clickEffect">
                                  <p:stCondLst>
                                    <p:cond delay="0"/>
                                  </p:stCondLst>
                                  <p:childTnLst>
                                    <p:set>
                                      <p:cBhvr>
                                        <p:cTn id="6" dur="1" fill="hold">
                                          <p:stCondLst>
                                            <p:cond delay="0"/>
                                          </p:stCondLst>
                                        </p:cTn>
                                        <p:tgtEl>
                                          <p:spTgt spid="2">
                                            <p:txEl>
                                              <p:pRg st="1" end="1"/>
                                            </p:txEl>
                                          </p:spTgt>
                                        </p:tgtEl>
                                        <p:attrNameLst>
                                          <p:attrName>style.visibility</p:attrName>
                                        </p:attrNameLst>
                                      </p:cBhvr>
                                      <p:to>
                                        <p:strVal val="visible"/>
                                      </p:to>
                                    </p:set>
                                    <p:anim calcmode="lin" valueType="num">
                                      <p:cBhvr additive="base">
                                        <p:cTn id="7" dur="800" fill="hold"/>
                                        <p:tgtEl>
                                          <p:spTgt spid="2">
                                            <p:txEl>
                                              <p:pRg st="1" end="1"/>
                                            </p:txEl>
                                          </p:spTgt>
                                        </p:tgtEl>
                                        <p:attrNameLst>
                                          <p:attrName>ppt_x</p:attrName>
                                        </p:attrNameLst>
                                      </p:cBhvr>
                                      <p:tavLst>
                                        <p:tav tm="0">
                                          <p:val>
                                            <p:strVal val="1+#ppt_w/2"/>
                                          </p:val>
                                        </p:tav>
                                        <p:tav tm="100000">
                                          <p:val>
                                            <p:strVal val="#ppt_x"/>
                                          </p:val>
                                        </p:tav>
                                      </p:tavLst>
                                    </p:anim>
                                    <p:anim calcmode="lin" valueType="num">
                                      <p:cBhvr additive="base">
                                        <p:cTn id="8" dur="800" fill="hold"/>
                                        <p:tgtEl>
                                          <p:spTgt spid="2">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nodeType="click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additive="base">
                                        <p:cTn id="13" dur="800" fill="hold"/>
                                        <p:tgtEl>
                                          <p:spTgt spid="7"/>
                                        </p:tgtEl>
                                        <p:attrNameLst>
                                          <p:attrName>ppt_x</p:attrName>
                                        </p:attrNameLst>
                                      </p:cBhvr>
                                      <p:tavLst>
                                        <p:tav tm="0">
                                          <p:val>
                                            <p:strVal val="1+#ppt_w/2"/>
                                          </p:val>
                                        </p:tav>
                                        <p:tav tm="100000">
                                          <p:val>
                                            <p:strVal val="#ppt_x"/>
                                          </p:val>
                                        </p:tav>
                                      </p:tavLst>
                                    </p:anim>
                                    <p:anim calcmode="lin" valueType="num">
                                      <p:cBhvr additive="base">
                                        <p:cTn id="14" dur="800" fill="hold"/>
                                        <p:tgtEl>
                                          <p:spTgt spid="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640599" y="640567"/>
            <a:ext cx="7954845" cy="4998233"/>
          </a:xfrm>
        </p:spPr>
        <p:txBody>
          <a:bodyPr>
            <a:normAutofit/>
          </a:bodyPr>
          <a:lstStyle/>
          <a:p>
            <a:pPr marL="800100" lvl="1" indent="-342900" algn="l">
              <a:buFont typeface="Arial"/>
              <a:buChar char="•"/>
            </a:pPr>
            <a:r>
              <a:rPr lang="en-US" sz="2400" dirty="0">
                <a:solidFill>
                  <a:srgbClr val="660066"/>
                </a:solidFill>
              </a:rPr>
              <a:t>The median is the middle-most value of the data set. If there is an odd number of data values, find the middle-most value. If there is an even number of data values, find the average of the two middle-most values. The median number of students is the average of the fifth and sixth values, 29 and 30.</a:t>
            </a:r>
          </a:p>
          <a:p>
            <a:pPr lvl="1" algn="l"/>
            <a:endParaRPr lang="en-US" sz="2400" dirty="0">
              <a:solidFill>
                <a:srgbClr val="660066"/>
              </a:solidFill>
            </a:endParaRPr>
          </a:p>
        </p:txBody>
      </p:sp>
      <p:sp>
        <p:nvSpPr>
          <p:cNvPr id="3" name="Slide Number Placeholder 2"/>
          <p:cNvSpPr>
            <a:spLocks noGrp="1"/>
          </p:cNvSpPr>
          <p:nvPr>
            <p:ph type="sldNum" sz="quarter" idx="11"/>
          </p:nvPr>
        </p:nvSpPr>
        <p:spPr/>
        <p:txBody>
          <a:bodyPr/>
          <a:lstStyle/>
          <a:p>
            <a:pPr>
              <a:defRPr/>
            </a:pPr>
            <a:fld id="{9F1B4337-BFC0-4740-BFA4-D4AB9F70F9C9}" type="slidenum">
              <a:rPr lang="en-US" smtClean="0"/>
              <a:pPr>
                <a:defRPr/>
              </a:pPr>
              <a:t>5</a:t>
            </a:fld>
            <a:endParaRPr lang="en-US" dirty="0"/>
          </a:p>
        </p:txBody>
      </p:sp>
      <p:sp>
        <p:nvSpPr>
          <p:cNvPr id="4" name="Footer Placeholder 3"/>
          <p:cNvSpPr>
            <a:spLocks noGrp="1"/>
          </p:cNvSpPr>
          <p:nvPr>
            <p:ph type="ftr" sz="quarter" idx="13"/>
          </p:nvPr>
        </p:nvSpPr>
        <p:spPr/>
        <p:txBody>
          <a:bodyPr/>
          <a:lstStyle/>
          <a:p>
            <a:pPr>
              <a:defRPr/>
            </a:pPr>
            <a:r>
              <a:rPr lang="en-US" smtClean="0"/>
              <a:t>4.1.2: Representing Data Sets</a:t>
            </a:r>
            <a:endParaRPr lang="en-US" dirty="0"/>
          </a:p>
        </p:txBody>
      </p:sp>
      <p:graphicFrame>
        <p:nvGraphicFramePr>
          <p:cNvPr id="5" name="Object 4"/>
          <p:cNvGraphicFramePr>
            <a:graphicFrameLocks noChangeAspect="1"/>
          </p:cNvGraphicFramePr>
          <p:nvPr>
            <p:extLst>
              <p:ext uri="{D42A27DB-BD31-4B8C-83A1-F6EECF244321}">
                <p14:modId xmlns:p14="http://schemas.microsoft.com/office/powerpoint/2010/main" val="1213712550"/>
              </p:ext>
            </p:extLst>
          </p:nvPr>
        </p:nvGraphicFramePr>
        <p:xfrm>
          <a:off x="1829277" y="3038021"/>
          <a:ext cx="1866900" cy="800100"/>
        </p:xfrm>
        <a:graphic>
          <a:graphicData uri="http://schemas.openxmlformats.org/presentationml/2006/ole">
            <mc:AlternateContent xmlns:mc="http://schemas.openxmlformats.org/markup-compatibility/2006">
              <mc:Choice xmlns:v="urn:schemas-microsoft-com:vml" Requires="v">
                <p:oleObj spid="_x0000_s2058" name="Equation" r:id="rId3" imgW="1866900" imgH="800100" progId="Equation.DSMT4">
                  <p:embed/>
                </p:oleObj>
              </mc:Choice>
              <mc:Fallback>
                <p:oleObj name="Equation" r:id="rId3" imgW="1866900" imgH="800100" progId="Equation.DSMT4">
                  <p:embed/>
                  <p:pic>
                    <p:nvPicPr>
                      <p:cNvPr id="0" name=""/>
                      <p:cNvPicPr/>
                      <p:nvPr/>
                    </p:nvPicPr>
                    <p:blipFill>
                      <a:blip r:embed="rId4"/>
                      <a:stretch>
                        <a:fillRect/>
                      </a:stretch>
                    </p:blipFill>
                    <p:spPr>
                      <a:xfrm>
                        <a:off x="1829277" y="3038021"/>
                        <a:ext cx="1866900" cy="800100"/>
                      </a:xfrm>
                      <a:prstGeom prst="rect">
                        <a:avLst/>
                      </a:prstGeom>
                    </p:spPr>
                  </p:pic>
                </p:oleObj>
              </mc:Fallback>
            </mc:AlternateContent>
          </a:graphicData>
        </a:graphic>
      </p:graphicFrame>
    </p:spTree>
    <p:extLst>
      <p:ext uri="{BB962C8B-B14F-4D97-AF65-F5344CB8AC3E}">
        <p14:creationId xmlns:p14="http://schemas.microsoft.com/office/powerpoint/2010/main" val="615588669"/>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800" fill="hold"/>
                                        <p:tgtEl>
                                          <p:spTgt spid="5"/>
                                        </p:tgtEl>
                                        <p:attrNameLst>
                                          <p:attrName>ppt_x</p:attrName>
                                        </p:attrNameLst>
                                      </p:cBhvr>
                                      <p:tavLst>
                                        <p:tav tm="0">
                                          <p:val>
                                            <p:strVal val="1+#ppt_w/2"/>
                                          </p:val>
                                        </p:tav>
                                        <p:tav tm="100000">
                                          <p:val>
                                            <p:strVal val="#ppt_x"/>
                                          </p:val>
                                        </p:tav>
                                      </p:tavLst>
                                    </p:anim>
                                    <p:anim calcmode="lin" valueType="num">
                                      <p:cBhvr additive="base">
                                        <p:cTn id="8" dur="8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641350" y="641350"/>
            <a:ext cx="7854950" cy="4997450"/>
          </a:xfrm>
        </p:spPr>
        <p:txBody>
          <a:bodyPr/>
          <a:lstStyle/>
          <a:p>
            <a:pPr marL="457200" indent="-457200" algn="l">
              <a:buFont typeface="+mj-lt"/>
              <a:buAutoNum type="arabicPeriod" startAt="2"/>
            </a:pPr>
            <a:r>
              <a:rPr lang="en-US" dirty="0"/>
              <a:t>What is the first quartile?</a:t>
            </a:r>
          </a:p>
          <a:p>
            <a:pPr marL="800100" lvl="1" indent="-342900" algn="l">
              <a:buFont typeface="Arial"/>
              <a:buChar char="•"/>
            </a:pPr>
            <a:r>
              <a:rPr lang="en-US" sz="2400" dirty="0">
                <a:solidFill>
                  <a:srgbClr val="660066"/>
                </a:solidFill>
              </a:rPr>
              <a:t>The median divides the data into two halves. The lower half of this data set is the first five data values: 25, 25, 26, 29, and 29. The first quartile is the middle-most value of the lower half of the data. The middle-most value of the lower half of the data is the third data value, 26.</a:t>
            </a:r>
          </a:p>
        </p:txBody>
      </p:sp>
      <p:sp>
        <p:nvSpPr>
          <p:cNvPr id="4" name="Slide Number Placeholder 3"/>
          <p:cNvSpPr>
            <a:spLocks noGrp="1"/>
          </p:cNvSpPr>
          <p:nvPr>
            <p:ph type="sldNum" sz="quarter" idx="11"/>
          </p:nvPr>
        </p:nvSpPr>
        <p:spPr/>
        <p:txBody>
          <a:bodyPr/>
          <a:lstStyle/>
          <a:p>
            <a:pPr>
              <a:defRPr/>
            </a:pPr>
            <a:fld id="{BEC76204-E9DE-EB49-AF45-448339670D40}" type="slidenum">
              <a:rPr lang="en-US" smtClean="0"/>
              <a:pPr>
                <a:defRPr/>
              </a:pPr>
              <a:t>6</a:t>
            </a:fld>
            <a:endParaRPr lang="en-US" dirty="0"/>
          </a:p>
        </p:txBody>
      </p:sp>
      <p:sp>
        <p:nvSpPr>
          <p:cNvPr id="5" name="Footer Placeholder 4"/>
          <p:cNvSpPr>
            <a:spLocks noGrp="1"/>
          </p:cNvSpPr>
          <p:nvPr>
            <p:ph type="ftr" sz="quarter" idx="13"/>
          </p:nvPr>
        </p:nvSpPr>
        <p:spPr/>
        <p:txBody>
          <a:bodyPr/>
          <a:lstStyle/>
          <a:p>
            <a:pPr>
              <a:defRPr/>
            </a:pPr>
            <a:r>
              <a:rPr lang="en-US" smtClean="0"/>
              <a:t>4.1.2: Representing Data Sets</a:t>
            </a:r>
            <a:endParaRPr lang="en-US"/>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nodeType="clickEffect">
                                  <p:stCondLst>
                                    <p:cond delay="0"/>
                                  </p:stCondLst>
                                  <p:childTnLst>
                                    <p:set>
                                      <p:cBhvr>
                                        <p:cTn id="6" dur="1" fill="hold">
                                          <p:stCondLst>
                                            <p:cond delay="0"/>
                                          </p:stCondLst>
                                        </p:cTn>
                                        <p:tgtEl>
                                          <p:spTgt spid="2">
                                            <p:txEl>
                                              <p:pRg st="1" end="1"/>
                                            </p:txEl>
                                          </p:spTgt>
                                        </p:tgtEl>
                                        <p:attrNameLst>
                                          <p:attrName>style.visibility</p:attrName>
                                        </p:attrNameLst>
                                      </p:cBhvr>
                                      <p:to>
                                        <p:strVal val="visible"/>
                                      </p:to>
                                    </p:set>
                                    <p:anim calcmode="lin" valueType="num">
                                      <p:cBhvr additive="base">
                                        <p:cTn id="7" dur="800" fill="hold"/>
                                        <p:tgtEl>
                                          <p:spTgt spid="2">
                                            <p:txEl>
                                              <p:pRg st="1" end="1"/>
                                            </p:txEl>
                                          </p:spTgt>
                                        </p:tgtEl>
                                        <p:attrNameLst>
                                          <p:attrName>ppt_x</p:attrName>
                                        </p:attrNameLst>
                                      </p:cBhvr>
                                      <p:tavLst>
                                        <p:tav tm="0">
                                          <p:val>
                                            <p:strVal val="1+#ppt_w/2"/>
                                          </p:val>
                                        </p:tav>
                                        <p:tav tm="100000">
                                          <p:val>
                                            <p:strVal val="#ppt_x"/>
                                          </p:val>
                                        </p:tav>
                                      </p:tavLst>
                                    </p:anim>
                                    <p:anim calcmode="lin" valueType="num">
                                      <p:cBhvr additive="base">
                                        <p:cTn id="8" dur="800" fill="hold"/>
                                        <p:tgtEl>
                                          <p:spTgt spid="2">
                                            <p:txEl>
                                              <p:pRg st="1" end="1"/>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p:txBody>
          <a:bodyPr/>
          <a:lstStyle/>
          <a:p>
            <a:pPr marL="457200" indent="-457200" algn="l">
              <a:buFont typeface="+mj-lt"/>
              <a:buAutoNum type="arabicPeriod" startAt="3"/>
            </a:pPr>
            <a:r>
              <a:rPr lang="en-US" dirty="0" smtClean="0"/>
              <a:t>What is the third quartile?</a:t>
            </a:r>
          </a:p>
          <a:p>
            <a:pPr marL="800100" lvl="1" indent="-342900" algn="l">
              <a:buFont typeface="Arial"/>
              <a:buChar char="•"/>
            </a:pPr>
            <a:r>
              <a:rPr lang="en-US" sz="2400" dirty="0">
                <a:solidFill>
                  <a:srgbClr val="660066"/>
                </a:solidFill>
              </a:rPr>
              <a:t>The upper half of this data set is the last five data values: 30, 30, 32, 35, and 35. The third quartile is the middle-most value of the upper half of the data. The middle-most value of the upper half of the data is the third value, 32.</a:t>
            </a:r>
          </a:p>
          <a:p>
            <a:pPr marL="457200" indent="-457200" algn="l">
              <a:buFont typeface="+mj-lt"/>
              <a:buAutoNum type="arabicPeriod" startAt="3"/>
            </a:pPr>
            <a:endParaRPr lang="en-US" dirty="0"/>
          </a:p>
          <a:p>
            <a:pPr marL="457200" indent="-457200" algn="l">
              <a:buFont typeface="+mj-lt"/>
              <a:buAutoNum type="arabicPeriod" startAt="3"/>
            </a:pPr>
            <a:endParaRPr lang="en-US" dirty="0"/>
          </a:p>
        </p:txBody>
      </p:sp>
      <p:sp>
        <p:nvSpPr>
          <p:cNvPr id="3" name="Slide Number Placeholder 2"/>
          <p:cNvSpPr>
            <a:spLocks noGrp="1"/>
          </p:cNvSpPr>
          <p:nvPr>
            <p:ph type="sldNum" sz="quarter" idx="11"/>
          </p:nvPr>
        </p:nvSpPr>
        <p:spPr/>
        <p:txBody>
          <a:bodyPr/>
          <a:lstStyle/>
          <a:p>
            <a:pPr>
              <a:defRPr/>
            </a:pPr>
            <a:fld id="{9F1B4337-BFC0-4740-BFA4-D4AB9F70F9C9}" type="slidenum">
              <a:rPr lang="en-US" smtClean="0"/>
              <a:pPr>
                <a:defRPr/>
              </a:pPr>
              <a:t>7</a:t>
            </a:fld>
            <a:endParaRPr lang="en-US" dirty="0"/>
          </a:p>
        </p:txBody>
      </p:sp>
      <p:sp>
        <p:nvSpPr>
          <p:cNvPr id="4" name="Footer Placeholder 3"/>
          <p:cNvSpPr>
            <a:spLocks noGrp="1"/>
          </p:cNvSpPr>
          <p:nvPr>
            <p:ph type="ftr" sz="quarter" idx="13"/>
          </p:nvPr>
        </p:nvSpPr>
        <p:spPr/>
        <p:txBody>
          <a:bodyPr/>
          <a:lstStyle/>
          <a:p>
            <a:pPr>
              <a:defRPr/>
            </a:pPr>
            <a:r>
              <a:rPr lang="en-US" smtClean="0"/>
              <a:t>4.1.2: Representing Data Sets</a:t>
            </a:r>
            <a:endParaRPr lang="en-US" dirty="0"/>
          </a:p>
        </p:txBody>
      </p:sp>
    </p:spTree>
    <p:extLst>
      <p:ext uri="{BB962C8B-B14F-4D97-AF65-F5344CB8AC3E}">
        <p14:creationId xmlns:p14="http://schemas.microsoft.com/office/powerpoint/2010/main" val="2289366768"/>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nodeType="clickEffect">
                                  <p:stCondLst>
                                    <p:cond delay="0"/>
                                  </p:stCondLst>
                                  <p:childTnLst>
                                    <p:set>
                                      <p:cBhvr>
                                        <p:cTn id="6" dur="1" fill="hold">
                                          <p:stCondLst>
                                            <p:cond delay="0"/>
                                          </p:stCondLst>
                                        </p:cTn>
                                        <p:tgtEl>
                                          <p:spTgt spid="2">
                                            <p:txEl>
                                              <p:pRg st="1" end="1"/>
                                            </p:txEl>
                                          </p:spTgt>
                                        </p:tgtEl>
                                        <p:attrNameLst>
                                          <p:attrName>style.visibility</p:attrName>
                                        </p:attrNameLst>
                                      </p:cBhvr>
                                      <p:to>
                                        <p:strVal val="visible"/>
                                      </p:to>
                                    </p:set>
                                    <p:anim calcmode="lin" valueType="num">
                                      <p:cBhvr additive="base">
                                        <p:cTn id="7" dur="800" fill="hold"/>
                                        <p:tgtEl>
                                          <p:spTgt spid="2">
                                            <p:txEl>
                                              <p:pRg st="1" end="1"/>
                                            </p:txEl>
                                          </p:spTgt>
                                        </p:tgtEl>
                                        <p:attrNameLst>
                                          <p:attrName>ppt_x</p:attrName>
                                        </p:attrNameLst>
                                      </p:cBhvr>
                                      <p:tavLst>
                                        <p:tav tm="0">
                                          <p:val>
                                            <p:strVal val="1+#ppt_w/2"/>
                                          </p:val>
                                        </p:tav>
                                        <p:tav tm="100000">
                                          <p:val>
                                            <p:strVal val="#ppt_x"/>
                                          </p:val>
                                        </p:tav>
                                      </p:tavLst>
                                    </p:anim>
                                    <p:anim calcmode="lin" valueType="num">
                                      <p:cBhvr additive="base">
                                        <p:cTn id="8" dur="800" fill="hold"/>
                                        <p:tgtEl>
                                          <p:spTgt spid="2">
                                            <p:txEl>
                                              <p:pRg st="1" end="1"/>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p:txBody>
          <a:bodyPr/>
          <a:lstStyle/>
          <a:p>
            <a:pPr marL="457200" indent="-457200" algn="l">
              <a:buFont typeface="+mj-lt"/>
              <a:buAutoNum type="arabicPeriod" startAt="4"/>
            </a:pPr>
            <a:r>
              <a:rPr lang="en-US" dirty="0"/>
              <a:t>Which classroom has the least number of students?</a:t>
            </a:r>
          </a:p>
          <a:p>
            <a:pPr marL="800100" lvl="1" indent="-342900" algn="l">
              <a:buFont typeface="Arial"/>
              <a:buChar char="•"/>
            </a:pPr>
            <a:r>
              <a:rPr lang="en-US" sz="2400" dirty="0">
                <a:solidFill>
                  <a:srgbClr val="660066"/>
                </a:solidFill>
              </a:rPr>
              <a:t>There are two classrooms with the least number of students. Both classrooms 1 and 7 have </a:t>
            </a:r>
            <a:r>
              <a:rPr lang="en-US" sz="2400" dirty="0" smtClean="0">
                <a:solidFill>
                  <a:srgbClr val="660066"/>
                </a:solidFill>
              </a:rPr>
              <a:t>25 </a:t>
            </a:r>
            <a:r>
              <a:rPr lang="en-US" sz="2400" dirty="0">
                <a:solidFill>
                  <a:srgbClr val="660066"/>
                </a:solidFill>
              </a:rPr>
              <a:t>students.</a:t>
            </a:r>
          </a:p>
          <a:p>
            <a:pPr algn="l"/>
            <a:endParaRPr lang="en-US" dirty="0"/>
          </a:p>
        </p:txBody>
      </p:sp>
      <p:sp>
        <p:nvSpPr>
          <p:cNvPr id="3" name="Slide Number Placeholder 2"/>
          <p:cNvSpPr>
            <a:spLocks noGrp="1"/>
          </p:cNvSpPr>
          <p:nvPr>
            <p:ph type="sldNum" sz="quarter" idx="11"/>
          </p:nvPr>
        </p:nvSpPr>
        <p:spPr/>
        <p:txBody>
          <a:bodyPr/>
          <a:lstStyle/>
          <a:p>
            <a:pPr>
              <a:defRPr/>
            </a:pPr>
            <a:fld id="{9F1B4337-BFC0-4740-BFA4-D4AB9F70F9C9}" type="slidenum">
              <a:rPr lang="en-US" smtClean="0"/>
              <a:pPr>
                <a:defRPr/>
              </a:pPr>
              <a:t>8</a:t>
            </a:fld>
            <a:endParaRPr lang="en-US" dirty="0"/>
          </a:p>
        </p:txBody>
      </p:sp>
      <p:sp>
        <p:nvSpPr>
          <p:cNvPr id="4" name="Footer Placeholder 3"/>
          <p:cNvSpPr>
            <a:spLocks noGrp="1"/>
          </p:cNvSpPr>
          <p:nvPr>
            <p:ph type="ftr" sz="quarter" idx="13"/>
          </p:nvPr>
        </p:nvSpPr>
        <p:spPr/>
        <p:txBody>
          <a:bodyPr/>
          <a:lstStyle/>
          <a:p>
            <a:pPr>
              <a:defRPr/>
            </a:pPr>
            <a:r>
              <a:rPr lang="en-US" smtClean="0"/>
              <a:t>4.1.2: Representing Data Sets</a:t>
            </a:r>
            <a:endParaRPr lang="en-US" dirty="0"/>
          </a:p>
        </p:txBody>
      </p:sp>
    </p:spTree>
    <p:extLst>
      <p:ext uri="{BB962C8B-B14F-4D97-AF65-F5344CB8AC3E}">
        <p14:creationId xmlns:p14="http://schemas.microsoft.com/office/powerpoint/2010/main" val="4188028105"/>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nodeType="clickEffect">
                                  <p:stCondLst>
                                    <p:cond delay="0"/>
                                  </p:stCondLst>
                                  <p:childTnLst>
                                    <p:set>
                                      <p:cBhvr>
                                        <p:cTn id="6" dur="1" fill="hold">
                                          <p:stCondLst>
                                            <p:cond delay="0"/>
                                          </p:stCondLst>
                                        </p:cTn>
                                        <p:tgtEl>
                                          <p:spTgt spid="2">
                                            <p:txEl>
                                              <p:pRg st="1" end="1"/>
                                            </p:txEl>
                                          </p:spTgt>
                                        </p:tgtEl>
                                        <p:attrNameLst>
                                          <p:attrName>style.visibility</p:attrName>
                                        </p:attrNameLst>
                                      </p:cBhvr>
                                      <p:to>
                                        <p:strVal val="visible"/>
                                      </p:to>
                                    </p:set>
                                    <p:anim calcmode="lin" valueType="num">
                                      <p:cBhvr additive="base">
                                        <p:cTn id="7" dur="800" fill="hold"/>
                                        <p:tgtEl>
                                          <p:spTgt spid="2">
                                            <p:txEl>
                                              <p:pRg st="1" end="1"/>
                                            </p:txEl>
                                          </p:spTgt>
                                        </p:tgtEl>
                                        <p:attrNameLst>
                                          <p:attrName>ppt_x</p:attrName>
                                        </p:attrNameLst>
                                      </p:cBhvr>
                                      <p:tavLst>
                                        <p:tav tm="0">
                                          <p:val>
                                            <p:strVal val="1+#ppt_w/2"/>
                                          </p:val>
                                        </p:tav>
                                        <p:tav tm="100000">
                                          <p:val>
                                            <p:strVal val="#ppt_x"/>
                                          </p:val>
                                        </p:tav>
                                      </p:tavLst>
                                    </p:anim>
                                    <p:anim calcmode="lin" valueType="num">
                                      <p:cBhvr additive="base">
                                        <p:cTn id="8" dur="800" fill="hold"/>
                                        <p:tgtEl>
                                          <p:spTgt spid="2">
                                            <p:txEl>
                                              <p:pRg st="1" end="1"/>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p:txBody>
          <a:bodyPr/>
          <a:lstStyle/>
          <a:p>
            <a:pPr marL="457200" indent="-457200" algn="l">
              <a:buFont typeface="+mj-lt"/>
              <a:buAutoNum type="arabicPeriod" startAt="5"/>
            </a:pPr>
            <a:r>
              <a:rPr lang="en-US" dirty="0"/>
              <a:t>Which classroom has the greatest number of students?</a:t>
            </a:r>
          </a:p>
          <a:p>
            <a:pPr marL="800100" lvl="1" indent="-342900" algn="l">
              <a:buFont typeface="Arial"/>
              <a:buChar char="•"/>
            </a:pPr>
            <a:r>
              <a:rPr lang="en-US" sz="2400" dirty="0">
                <a:solidFill>
                  <a:srgbClr val="660066"/>
                </a:solidFill>
              </a:rPr>
              <a:t>There are two classrooms with the greatest number of students. Both classrooms 6 and 8 have 35 students.</a:t>
            </a:r>
          </a:p>
          <a:p>
            <a:pPr algn="l"/>
            <a:endParaRPr lang="en-US" dirty="0"/>
          </a:p>
        </p:txBody>
      </p:sp>
      <p:sp>
        <p:nvSpPr>
          <p:cNvPr id="3" name="Slide Number Placeholder 2"/>
          <p:cNvSpPr>
            <a:spLocks noGrp="1"/>
          </p:cNvSpPr>
          <p:nvPr>
            <p:ph type="sldNum" sz="quarter" idx="11"/>
          </p:nvPr>
        </p:nvSpPr>
        <p:spPr/>
        <p:txBody>
          <a:bodyPr/>
          <a:lstStyle/>
          <a:p>
            <a:pPr>
              <a:defRPr/>
            </a:pPr>
            <a:fld id="{9F1B4337-BFC0-4740-BFA4-D4AB9F70F9C9}" type="slidenum">
              <a:rPr lang="en-US" smtClean="0"/>
              <a:pPr>
                <a:defRPr/>
              </a:pPr>
              <a:t>9</a:t>
            </a:fld>
            <a:endParaRPr lang="en-US" dirty="0"/>
          </a:p>
        </p:txBody>
      </p:sp>
      <p:sp>
        <p:nvSpPr>
          <p:cNvPr id="4" name="Footer Placeholder 3"/>
          <p:cNvSpPr>
            <a:spLocks noGrp="1"/>
          </p:cNvSpPr>
          <p:nvPr>
            <p:ph type="ftr" sz="quarter" idx="13"/>
          </p:nvPr>
        </p:nvSpPr>
        <p:spPr/>
        <p:txBody>
          <a:bodyPr/>
          <a:lstStyle/>
          <a:p>
            <a:pPr>
              <a:defRPr/>
            </a:pPr>
            <a:r>
              <a:rPr lang="en-US" smtClean="0"/>
              <a:t>4.1.2: Representing Data Sets</a:t>
            </a:r>
            <a:endParaRPr lang="en-US" dirty="0"/>
          </a:p>
        </p:txBody>
      </p:sp>
    </p:spTree>
    <p:extLst>
      <p:ext uri="{BB962C8B-B14F-4D97-AF65-F5344CB8AC3E}">
        <p14:creationId xmlns:p14="http://schemas.microsoft.com/office/powerpoint/2010/main" val="3908627139"/>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nodeType="clickEffect">
                                  <p:stCondLst>
                                    <p:cond delay="0"/>
                                  </p:stCondLst>
                                  <p:childTnLst>
                                    <p:set>
                                      <p:cBhvr>
                                        <p:cTn id="6" dur="1" fill="hold">
                                          <p:stCondLst>
                                            <p:cond delay="0"/>
                                          </p:stCondLst>
                                        </p:cTn>
                                        <p:tgtEl>
                                          <p:spTgt spid="2">
                                            <p:txEl>
                                              <p:pRg st="1" end="1"/>
                                            </p:txEl>
                                          </p:spTgt>
                                        </p:tgtEl>
                                        <p:attrNameLst>
                                          <p:attrName>style.visibility</p:attrName>
                                        </p:attrNameLst>
                                      </p:cBhvr>
                                      <p:to>
                                        <p:strVal val="visible"/>
                                      </p:to>
                                    </p:set>
                                    <p:anim calcmode="lin" valueType="num">
                                      <p:cBhvr additive="base">
                                        <p:cTn id="7" dur="800" fill="hold"/>
                                        <p:tgtEl>
                                          <p:spTgt spid="2">
                                            <p:txEl>
                                              <p:pRg st="1" end="1"/>
                                            </p:txEl>
                                          </p:spTgt>
                                        </p:tgtEl>
                                        <p:attrNameLst>
                                          <p:attrName>ppt_x</p:attrName>
                                        </p:attrNameLst>
                                      </p:cBhvr>
                                      <p:tavLst>
                                        <p:tav tm="0">
                                          <p:val>
                                            <p:strVal val="1+#ppt_w/2"/>
                                          </p:val>
                                        </p:tav>
                                        <p:tav tm="100000">
                                          <p:val>
                                            <p:strVal val="#ppt_x"/>
                                          </p:val>
                                        </p:tav>
                                      </p:tavLst>
                                    </p:anim>
                                    <p:anim calcmode="lin" valueType="num">
                                      <p:cBhvr additive="base">
                                        <p:cTn id="8" dur="800" fill="hold"/>
                                        <p:tgtEl>
                                          <p:spTgt spid="2">
                                            <p:txEl>
                                              <p:pRg st="1" end="1"/>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Coordinate Algebra WarmUp TEMPLAT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Coordinate Algebra WarmUp TEMPLATE.potx</Template>
  <TotalTime>980</TotalTime>
  <Words>634</Words>
  <Application>Microsoft Macintosh PowerPoint</Application>
  <PresentationFormat>On-screen Show (4:3)</PresentationFormat>
  <Paragraphs>102</Paragraphs>
  <Slides>11</Slides>
  <Notes>6</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11</vt:i4>
      </vt:variant>
    </vt:vector>
  </HeadingPairs>
  <TitlesOfParts>
    <vt:vector size="13" baseType="lpstr">
      <vt:lpstr>Coordinate Algebra WarmUp TEMPLATE</vt:lpstr>
      <vt:lpstr>Equation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Manager/>
  <Company>Walch Education</Company>
  <LinksUpToDate>false</LinksUpToDate>
  <SharedDoc>false</SharedDoc>
  <HyperlinkBase/>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subject/>
  <dc:creator>Walch Education</dc:creator>
  <cp:keywords/>
  <dc:description/>
  <cp:lastModifiedBy>Walch Education</cp:lastModifiedBy>
  <cp:revision>83</cp:revision>
  <dcterms:created xsi:type="dcterms:W3CDTF">2012-02-22T19:14:19Z</dcterms:created>
  <dcterms:modified xsi:type="dcterms:W3CDTF">2012-06-05T18:50:53Z</dcterms:modified>
  <cp:category/>
</cp:coreProperties>
</file>